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1161" r:id="rId5"/>
    <p:sldId id="1186" r:id="rId6"/>
    <p:sldId id="1187" r:id="rId7"/>
    <p:sldId id="1188" r:id="rId8"/>
    <p:sldId id="1173" r:id="rId9"/>
    <p:sldId id="1174" r:id="rId10"/>
    <p:sldId id="1193" r:id="rId11"/>
    <p:sldId id="1167" r:id="rId12"/>
    <p:sldId id="1199" r:id="rId13"/>
    <p:sldId id="1177" r:id="rId14"/>
    <p:sldId id="1178" r:id="rId15"/>
    <p:sldId id="1180" r:id="rId16"/>
    <p:sldId id="1181" r:id="rId17"/>
    <p:sldId id="1182" r:id="rId18"/>
    <p:sldId id="1183" r:id="rId19"/>
    <p:sldId id="1197" r:id="rId20"/>
    <p:sldId id="1184" r:id="rId21"/>
    <p:sldId id="1185" r:id="rId22"/>
    <p:sldId id="1179" r:id="rId23"/>
    <p:sldId id="1194" r:id="rId24"/>
    <p:sldId id="1198" r:id="rId25"/>
    <p:sldId id="1200" r:id="rId26"/>
    <p:sldId id="1195" r:id="rId27"/>
    <p:sldId id="1196" r:id="rId28"/>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5">
          <p15:clr>
            <a:srgbClr val="A4A3A4"/>
          </p15:clr>
        </p15:guide>
        <p15:guide id="2" pos="22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900CC"/>
    <a:srgbClr val="00CC00"/>
    <a:srgbClr val="FF00FF"/>
    <a:srgbClr val="9900FF"/>
    <a:srgbClr val="0066FF"/>
    <a:srgbClr val="6600CC"/>
    <a:srgbClr val="33CC33"/>
    <a:srgbClr val="0000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4" autoAdjust="0"/>
    <p:restoredTop sz="94850" autoAdjust="0"/>
  </p:normalViewPr>
  <p:slideViewPr>
    <p:cSldViewPr snapToGrid="0" snapToObjects="1">
      <p:cViewPr varScale="1">
        <p:scale>
          <a:sx n="81" d="100"/>
          <a:sy n="81" d="100"/>
        </p:scale>
        <p:origin x="-16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7944"/>
    </p:cViewPr>
  </p:sorterViewPr>
  <p:notesViewPr>
    <p:cSldViewPr snapToGrid="0" snapToObjects="1">
      <p:cViewPr>
        <p:scale>
          <a:sx n="130" d="100"/>
          <a:sy n="130" d="100"/>
        </p:scale>
        <p:origin x="-1938" y="3366"/>
      </p:cViewPr>
      <p:guideLst>
        <p:guide orient="horz" pos="2925"/>
        <p:guide pos="2201"/>
      </p:guideLst>
    </p:cSldViewPr>
  </p:notesViewPr>
  <p:gridSpacing cx="91439" cy="91439"/>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32205B3E-4C11-489B-8903-1F12EA5668B8}" type="datetimeFigureOut">
              <a:rPr lang="en-US" smtClean="0"/>
              <a:t>3/2/15</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A1D2B2BC-2AA5-49CA-8C01-9CC9E973AE98}" type="slidenum">
              <a:rPr lang="en-US" smtClean="0"/>
              <a:t>‹#›</a:t>
            </a:fld>
            <a:endParaRPr lang="en-US"/>
          </a:p>
        </p:txBody>
      </p:sp>
    </p:spTree>
    <p:extLst>
      <p:ext uri="{BB962C8B-B14F-4D97-AF65-F5344CB8AC3E}">
        <p14:creationId xmlns:p14="http://schemas.microsoft.com/office/powerpoint/2010/main" val="9228079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775" cy="463550"/>
          </a:xfrm>
          <a:prstGeom prst="rect">
            <a:avLst/>
          </a:prstGeom>
        </p:spPr>
        <p:txBody>
          <a:bodyPr vert="horz" lIns="92962" tIns="46481" rIns="92962" bIns="4648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7638" y="0"/>
            <a:ext cx="3025775" cy="463550"/>
          </a:xfrm>
          <a:prstGeom prst="rect">
            <a:avLst/>
          </a:prstGeom>
        </p:spPr>
        <p:txBody>
          <a:bodyPr vert="horz" lIns="92962" tIns="46481" rIns="92962" bIns="46481" rtlCol="0"/>
          <a:lstStyle>
            <a:lvl1pPr algn="r" fontAlgn="auto">
              <a:spcBef>
                <a:spcPts val="0"/>
              </a:spcBef>
              <a:spcAft>
                <a:spcPts val="0"/>
              </a:spcAft>
              <a:defRPr sz="1200">
                <a:latin typeface="+mn-lt"/>
              </a:defRPr>
            </a:lvl1pPr>
          </a:lstStyle>
          <a:p>
            <a:pPr>
              <a:defRPr/>
            </a:pPr>
            <a:fld id="{CFDE2926-0B22-42B4-8904-A22A82B3793B}" type="datetimeFigureOut">
              <a:rPr lang="en-US"/>
              <a:pPr>
                <a:defRPr/>
              </a:pPr>
              <a:t>3/2/15</a:t>
            </a:fld>
            <a:endParaRPr lang="en-US"/>
          </a:p>
        </p:txBody>
      </p:sp>
      <p:sp>
        <p:nvSpPr>
          <p:cNvPr id="4" name="Slide Image Placeholder 3"/>
          <p:cNvSpPr>
            <a:spLocks noGrp="1" noRot="1" noChangeAspect="1"/>
          </p:cNvSpPr>
          <p:nvPr>
            <p:ph type="sldImg" idx="2"/>
          </p:nvPr>
        </p:nvSpPr>
        <p:spPr>
          <a:xfrm>
            <a:off x="1173163" y="696913"/>
            <a:ext cx="4638675" cy="3479800"/>
          </a:xfrm>
          <a:prstGeom prst="rect">
            <a:avLst/>
          </a:prstGeom>
          <a:noFill/>
          <a:ln w="12700">
            <a:solidFill>
              <a:prstClr val="black"/>
            </a:solidFill>
          </a:ln>
        </p:spPr>
        <p:txBody>
          <a:bodyPr vert="horz" lIns="92962" tIns="46481" rIns="92962" bIns="46481"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62" tIns="46481" rIns="92962" bIns="4648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5775" cy="463550"/>
          </a:xfrm>
          <a:prstGeom prst="rect">
            <a:avLst/>
          </a:prstGeom>
        </p:spPr>
        <p:txBody>
          <a:bodyPr vert="horz" lIns="92962" tIns="46481" rIns="92962" bIns="4648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7638" y="8818563"/>
            <a:ext cx="3025775" cy="463550"/>
          </a:xfrm>
          <a:prstGeom prst="rect">
            <a:avLst/>
          </a:prstGeom>
        </p:spPr>
        <p:txBody>
          <a:bodyPr vert="horz" lIns="92962" tIns="46481" rIns="92962" bIns="46481" rtlCol="0" anchor="b"/>
          <a:lstStyle>
            <a:lvl1pPr algn="r" fontAlgn="auto">
              <a:spcBef>
                <a:spcPts val="0"/>
              </a:spcBef>
              <a:spcAft>
                <a:spcPts val="0"/>
              </a:spcAft>
              <a:defRPr sz="1200">
                <a:latin typeface="+mn-lt"/>
              </a:defRPr>
            </a:lvl1pPr>
          </a:lstStyle>
          <a:p>
            <a:pPr>
              <a:defRPr/>
            </a:pPr>
            <a:fld id="{7E7CA8AE-3C75-46FE-AEEA-9FD6DDBF428D}" type="slidenum">
              <a:rPr lang="en-US"/>
              <a:pPr>
                <a:defRPr/>
              </a:pPr>
              <a:t>‹#›</a:t>
            </a:fld>
            <a:endParaRPr lang="en-US"/>
          </a:p>
        </p:txBody>
      </p:sp>
    </p:spTree>
    <p:extLst>
      <p:ext uri="{BB962C8B-B14F-4D97-AF65-F5344CB8AC3E}">
        <p14:creationId xmlns:p14="http://schemas.microsoft.com/office/powerpoint/2010/main" val="288077751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99405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p:spPr>
        <p:txBody>
          <a:bodyPr/>
          <a:lstStyle>
            <a:lvl1pPr defTabSz="898454" eaLnBrk="0" hangingPunct="0">
              <a:defRPr sz="1400" b="1" i="1">
                <a:solidFill>
                  <a:schemeClr val="tx1"/>
                </a:solidFill>
                <a:latin typeface="Arial" charset="0"/>
              </a:defRPr>
            </a:lvl1pPr>
            <a:lvl2pPr marL="740274" indent="-284722" defTabSz="898454" eaLnBrk="0" hangingPunct="0">
              <a:defRPr sz="1400" b="1" i="1">
                <a:solidFill>
                  <a:schemeClr val="tx1"/>
                </a:solidFill>
                <a:latin typeface="Arial" charset="0"/>
              </a:defRPr>
            </a:lvl2pPr>
            <a:lvl3pPr marL="1138884" indent="-227776" defTabSz="898454" eaLnBrk="0" hangingPunct="0">
              <a:defRPr sz="1400" b="1" i="1">
                <a:solidFill>
                  <a:schemeClr val="tx1"/>
                </a:solidFill>
                <a:latin typeface="Arial" charset="0"/>
              </a:defRPr>
            </a:lvl3pPr>
            <a:lvl4pPr marL="1594437" indent="-227776" defTabSz="898454" eaLnBrk="0" hangingPunct="0">
              <a:defRPr sz="1400" b="1" i="1">
                <a:solidFill>
                  <a:schemeClr val="tx1"/>
                </a:solidFill>
                <a:latin typeface="Arial" charset="0"/>
              </a:defRPr>
            </a:lvl4pPr>
            <a:lvl5pPr marL="2049991" indent="-227776" defTabSz="898454" eaLnBrk="0" hangingPunct="0">
              <a:defRPr sz="1400" b="1" i="1">
                <a:solidFill>
                  <a:schemeClr val="tx1"/>
                </a:solidFill>
                <a:latin typeface="Arial" charset="0"/>
              </a:defRPr>
            </a:lvl5pPr>
            <a:lvl6pPr marL="2505545" indent="-227776" defTabSz="898454" eaLnBrk="0" fontAlgn="base" hangingPunct="0">
              <a:spcBef>
                <a:spcPct val="0"/>
              </a:spcBef>
              <a:spcAft>
                <a:spcPct val="0"/>
              </a:spcAft>
              <a:defRPr sz="1400" b="1" i="1">
                <a:solidFill>
                  <a:schemeClr val="tx1"/>
                </a:solidFill>
                <a:latin typeface="Arial" charset="0"/>
              </a:defRPr>
            </a:lvl6pPr>
            <a:lvl7pPr marL="2961099" indent="-227776" defTabSz="898454" eaLnBrk="0" fontAlgn="base" hangingPunct="0">
              <a:spcBef>
                <a:spcPct val="0"/>
              </a:spcBef>
              <a:spcAft>
                <a:spcPct val="0"/>
              </a:spcAft>
              <a:defRPr sz="1400" b="1" i="1">
                <a:solidFill>
                  <a:schemeClr val="tx1"/>
                </a:solidFill>
                <a:latin typeface="Arial" charset="0"/>
              </a:defRPr>
            </a:lvl7pPr>
            <a:lvl8pPr marL="3416653" indent="-227776" defTabSz="898454" eaLnBrk="0" fontAlgn="base" hangingPunct="0">
              <a:spcBef>
                <a:spcPct val="0"/>
              </a:spcBef>
              <a:spcAft>
                <a:spcPct val="0"/>
              </a:spcAft>
              <a:defRPr sz="1400" b="1" i="1">
                <a:solidFill>
                  <a:schemeClr val="tx1"/>
                </a:solidFill>
                <a:latin typeface="Arial" charset="0"/>
              </a:defRPr>
            </a:lvl8pPr>
            <a:lvl9pPr marL="3872205" indent="-227776" defTabSz="898454" eaLnBrk="0" fontAlgn="base" hangingPunct="0">
              <a:spcBef>
                <a:spcPct val="0"/>
              </a:spcBef>
              <a:spcAft>
                <a:spcPct val="0"/>
              </a:spcAft>
              <a:defRPr sz="1400" b="1" i="1">
                <a:solidFill>
                  <a:schemeClr val="tx1"/>
                </a:solidFill>
                <a:latin typeface="Arial" charset="0"/>
              </a:defRPr>
            </a:lvl9pPr>
          </a:lstStyle>
          <a:p>
            <a:pPr eaLnBrk="1" hangingPunct="1">
              <a:defRPr/>
            </a:pPr>
            <a:fld id="{8E5130CA-37DB-4806-AF61-CACFBE646C2E}" type="slidenum">
              <a:rPr lang="en-US" sz="1200" b="0" i="0">
                <a:solidFill>
                  <a:prstClr val="black"/>
                </a:solidFill>
              </a:rPr>
              <a:pPr eaLnBrk="1" hangingPunct="1">
                <a:defRPr/>
              </a:pPr>
              <a:t>3</a:t>
            </a:fld>
            <a:endParaRPr lang="en-US" sz="1200" b="0" i="0">
              <a:solidFill>
                <a:prstClr val="black"/>
              </a:solidFill>
            </a:endParaRPr>
          </a:p>
        </p:txBody>
      </p:sp>
      <p:sp>
        <p:nvSpPr>
          <p:cNvPr id="43011" name="Rectangle 2"/>
          <p:cNvSpPr>
            <a:spLocks noGrp="1" noRot="1" noChangeAspect="1" noChangeArrowheads="1" noTextEdit="1"/>
          </p:cNvSpPr>
          <p:nvPr>
            <p:ph type="sldImg"/>
          </p:nvPr>
        </p:nvSpPr>
        <p:spPr>
          <a:xfrm>
            <a:off x="1143000" y="682625"/>
            <a:ext cx="4578350" cy="3435350"/>
          </a:xfrm>
          <a:ln/>
        </p:spPr>
      </p:sp>
      <p:sp>
        <p:nvSpPr>
          <p:cNvPr id="43012" name="Rectangle 3"/>
          <p:cNvSpPr>
            <a:spLocks noGrp="1" noChangeArrowheads="1"/>
          </p:cNvSpPr>
          <p:nvPr>
            <p:ph type="body" idx="1"/>
          </p:nvPr>
        </p:nvSpPr>
        <p:spPr>
          <a:xfrm>
            <a:off x="912813" y="4340837"/>
            <a:ext cx="5032375" cy="4118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8744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pPr marL="231775" indent="-231775"/>
            <a:endParaRPr lang="en-US" sz="1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6812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655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281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128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w="28575"/>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58813" y="6180138"/>
            <a:ext cx="1905000" cy="677862"/>
          </a:xfrm>
          <a:prstGeom prst="rect">
            <a:avLst/>
          </a:prstGeom>
        </p:spPr>
        <p:txBody>
          <a:bodyPr/>
          <a:lstStyle>
            <a:lvl1pPr>
              <a:defRPr sz="1400" b="1" i="1">
                <a:solidFill>
                  <a:srgbClr val="000000"/>
                </a:solidFill>
                <a:latin typeface="+mn-lt"/>
              </a:defRPr>
            </a:lvl1pPr>
          </a:lstStyle>
          <a:p>
            <a:pPr>
              <a:defRPr/>
            </a:pPr>
            <a:endParaRPr lang="en-US"/>
          </a:p>
        </p:txBody>
      </p:sp>
      <p:sp>
        <p:nvSpPr>
          <p:cNvPr id="5" name="Rectangle 5"/>
          <p:cNvSpPr>
            <a:spLocks noGrp="1" noChangeArrowheads="1"/>
          </p:cNvSpPr>
          <p:nvPr>
            <p:ph type="ftr" sz="quarter" idx="11"/>
          </p:nvPr>
        </p:nvSpPr>
        <p:spPr>
          <a:xfrm>
            <a:off x="2549525" y="6124575"/>
            <a:ext cx="2895600" cy="457200"/>
          </a:xfrm>
          <a:prstGeom prst="rect">
            <a:avLst/>
          </a:prstGeom>
        </p:spPr>
        <p:txBody>
          <a:bodyPr/>
          <a:lstStyle>
            <a:lvl1pPr>
              <a:defRPr sz="1400" b="1" i="1">
                <a:solidFill>
                  <a:srgbClr val="000000"/>
                </a:solidFill>
                <a:latin typeface="+mn-lt"/>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800" y="169863"/>
            <a:ext cx="8061325" cy="585787"/>
          </a:xfrm>
        </p:spPr>
        <p:txBody>
          <a:bodyPr/>
          <a:lstStyle/>
          <a:p>
            <a:r>
              <a:rPr lang="en-US" smtClean="0"/>
              <a:t>Click to edit Master title style</a:t>
            </a:r>
            <a:endParaRPr lang="en-US"/>
          </a:p>
        </p:txBody>
      </p:sp>
      <p:sp>
        <p:nvSpPr>
          <p:cNvPr id="3" name="Content Placeholder 2"/>
          <p:cNvSpPr>
            <a:spLocks noGrp="1"/>
          </p:cNvSpPr>
          <p:nvPr>
            <p:ph idx="1"/>
          </p:nvPr>
        </p:nvSpPr>
        <p:spPr>
          <a:xfrm>
            <a:off x="558800" y="905164"/>
            <a:ext cx="8050213" cy="489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7" name="Straight Connector 9"/>
          <p:cNvCxnSpPr>
            <a:cxnSpLocks noChangeShapeType="1"/>
          </p:cNvCxnSpPr>
          <p:nvPr userDrawn="1"/>
        </p:nvCxnSpPr>
        <p:spPr bwMode="auto">
          <a:xfrm>
            <a:off x="0" y="6032500"/>
            <a:ext cx="9144000" cy="0"/>
          </a:xfrm>
          <a:prstGeom prst="line">
            <a:avLst/>
          </a:prstGeom>
          <a:noFill/>
          <a:ln w="19050" algn="ctr">
            <a:solidFill>
              <a:srgbClr val="003399"/>
            </a:solidFill>
            <a:round/>
            <a:headEnd/>
            <a:tailEnd/>
          </a:ln>
        </p:spPr>
      </p:cxnSp>
      <p:sp>
        <p:nvSpPr>
          <p:cNvPr id="2" name="Title 1"/>
          <p:cNvSpPr>
            <a:spLocks noGrp="1"/>
          </p:cNvSpPr>
          <p:nvPr>
            <p:ph type="title"/>
          </p:nvPr>
        </p:nvSpPr>
        <p:spPr>
          <a:xfrm>
            <a:off x="722313" y="4406900"/>
            <a:ext cx="7772400" cy="1362075"/>
          </a:xfrm>
          <a:ln w="28575"/>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4"/>
          <p:cNvSpPr>
            <a:spLocks noGrp="1" noChangeArrowheads="1"/>
          </p:cNvSpPr>
          <p:nvPr>
            <p:ph type="dt" sz="half" idx="10"/>
          </p:nvPr>
        </p:nvSpPr>
        <p:spPr>
          <a:xfrm>
            <a:off x="658813" y="6180138"/>
            <a:ext cx="1905000" cy="677862"/>
          </a:xfrm>
          <a:prstGeom prst="rect">
            <a:avLst/>
          </a:prstGeom>
        </p:spPr>
        <p:txBody>
          <a:bodyPr/>
          <a:lstStyle>
            <a:lvl1pPr>
              <a:defRPr sz="1400" b="1" i="1">
                <a:solidFill>
                  <a:srgbClr val="000000"/>
                </a:solidFill>
                <a:latin typeface="+mn-lt"/>
              </a:defRPr>
            </a:lvl1pPr>
          </a:lstStyle>
          <a:p>
            <a:pPr>
              <a:defRPr/>
            </a:pPr>
            <a:endParaRPr lang="en-US"/>
          </a:p>
        </p:txBody>
      </p:sp>
      <p:sp>
        <p:nvSpPr>
          <p:cNvPr id="10" name="Rectangle 5"/>
          <p:cNvSpPr>
            <a:spLocks noGrp="1" noChangeArrowheads="1"/>
          </p:cNvSpPr>
          <p:nvPr>
            <p:ph type="ftr" sz="quarter" idx="11"/>
          </p:nvPr>
        </p:nvSpPr>
        <p:spPr>
          <a:xfrm>
            <a:off x="2549525" y="6124575"/>
            <a:ext cx="2895600" cy="457200"/>
          </a:xfrm>
          <a:prstGeom prst="rect">
            <a:avLst/>
          </a:prstGeom>
        </p:spPr>
        <p:txBody>
          <a:bodyPr/>
          <a:lstStyle>
            <a:lvl1pPr>
              <a:defRPr sz="1400" b="1" i="1">
                <a:solidFill>
                  <a:srgbClr val="000000"/>
                </a:solidFill>
                <a:latin typeface="+mn-lt"/>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10" name="Straight Connector 11"/>
          <p:cNvCxnSpPr>
            <a:cxnSpLocks noChangeShapeType="1"/>
          </p:cNvCxnSpPr>
          <p:nvPr/>
        </p:nvCxnSpPr>
        <p:spPr bwMode="auto">
          <a:xfrm>
            <a:off x="0" y="6032500"/>
            <a:ext cx="9144000" cy="0"/>
          </a:xfrm>
          <a:prstGeom prst="line">
            <a:avLst/>
          </a:prstGeom>
          <a:noFill/>
          <a:ln w="19050" algn="ctr">
            <a:solidFill>
              <a:srgbClr val="003399"/>
            </a:solidFill>
            <a:round/>
            <a:headEnd/>
            <a:tailEnd/>
          </a:ln>
        </p:spPr>
      </p:cxnSp>
      <p:sp>
        <p:nvSpPr>
          <p:cNvPr id="2" name="Title 1"/>
          <p:cNvSpPr>
            <a:spLocks noGrp="1"/>
          </p:cNvSpPr>
          <p:nvPr>
            <p:ph type="title"/>
          </p:nvPr>
        </p:nvSpPr>
        <p:spPr>
          <a:xfrm>
            <a:off x="457200" y="274638"/>
            <a:ext cx="8229600" cy="585216"/>
          </a:xfrm>
          <a:prstGeom prst="roundRect">
            <a:avLst/>
          </a:prstGeom>
          <a:ln w="34925">
            <a:solidFill>
              <a:srgbClr val="CC0099"/>
            </a:solidFill>
          </a:ln>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8509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490662"/>
            <a:ext cx="4040188" cy="4635501"/>
          </a:xfrm>
        </p:spPr>
        <p:txBody>
          <a:bodyPr/>
          <a:lstStyle>
            <a:lvl1pPr>
              <a:defRPr sz="2400"/>
            </a:lvl1pPr>
            <a:lvl2pPr>
              <a:buFont typeface="Arial" pitchFamily="34" charset="0"/>
              <a:buChar char="–"/>
              <a:defRPr sz="2000"/>
            </a:lvl2pPr>
            <a:lvl3pPr>
              <a:defRPr sz="1800"/>
            </a:lvl3pPr>
            <a:lvl4pPr>
              <a:buFont typeface="Arial" pitchFamily="34" charset="0"/>
              <a:buChar cha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8509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490662"/>
            <a:ext cx="4041775" cy="4635501"/>
          </a:xfrm>
        </p:spPr>
        <p:txBody>
          <a:bodyPr/>
          <a:lstStyle>
            <a:lvl1pPr>
              <a:defRPr sz="2400"/>
            </a:lvl1pPr>
            <a:lvl2pPr>
              <a:buFont typeface="Arial" pitchFamily="34" charset="0"/>
              <a:buChar char="–"/>
              <a:defRPr sz="2000"/>
            </a:lvl2pPr>
            <a:lvl3pPr>
              <a:defRPr sz="1800"/>
            </a:lvl3pPr>
            <a:lvl4pPr>
              <a:buFont typeface="Arial" pitchFamily="34" charset="0"/>
              <a:buChar cha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4"/>
          <p:cNvSpPr>
            <a:spLocks noGrp="1" noChangeArrowheads="1"/>
          </p:cNvSpPr>
          <p:nvPr>
            <p:ph type="dt" sz="half" idx="10"/>
          </p:nvPr>
        </p:nvSpPr>
        <p:spPr>
          <a:xfrm>
            <a:off x="658813" y="6180138"/>
            <a:ext cx="1905000" cy="677862"/>
          </a:xfrm>
          <a:prstGeom prst="rect">
            <a:avLst/>
          </a:prstGeom>
        </p:spPr>
        <p:txBody>
          <a:bodyPr/>
          <a:lstStyle>
            <a:lvl1pPr>
              <a:defRPr sz="1400" b="1" i="1">
                <a:solidFill>
                  <a:srgbClr val="000000"/>
                </a:solidFill>
                <a:latin typeface="+mn-lt"/>
              </a:defRPr>
            </a:lvl1pPr>
          </a:lstStyle>
          <a:p>
            <a:pPr>
              <a:defRPr/>
            </a:pPr>
            <a:endParaRPr lang="en-US"/>
          </a:p>
        </p:txBody>
      </p:sp>
      <p:sp>
        <p:nvSpPr>
          <p:cNvPr id="13" name="Rectangle 5"/>
          <p:cNvSpPr>
            <a:spLocks noGrp="1" noChangeArrowheads="1"/>
          </p:cNvSpPr>
          <p:nvPr>
            <p:ph type="ftr" sz="quarter" idx="11"/>
          </p:nvPr>
        </p:nvSpPr>
        <p:spPr>
          <a:xfrm>
            <a:off x="2549525" y="6124575"/>
            <a:ext cx="2895600" cy="457200"/>
          </a:xfrm>
          <a:prstGeom prst="rect">
            <a:avLst/>
          </a:prstGeom>
        </p:spPr>
        <p:txBody>
          <a:bodyPr/>
          <a:lstStyle>
            <a:lvl1pPr>
              <a:defRPr sz="1400" b="1" i="1">
                <a:solidFill>
                  <a:srgbClr val="000000"/>
                </a:solidFill>
                <a:latin typeface="+mn-lt"/>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5" name="Straight Connector 9"/>
          <p:cNvCxnSpPr>
            <a:cxnSpLocks noChangeShapeType="1"/>
          </p:cNvCxnSpPr>
          <p:nvPr userDrawn="1"/>
        </p:nvCxnSpPr>
        <p:spPr bwMode="auto">
          <a:xfrm>
            <a:off x="0" y="6032500"/>
            <a:ext cx="9144000" cy="0"/>
          </a:xfrm>
          <a:prstGeom prst="line">
            <a:avLst/>
          </a:prstGeom>
          <a:noFill/>
          <a:ln w="19050" algn="ctr">
            <a:solidFill>
              <a:srgbClr val="003399"/>
            </a:solidFill>
            <a:round/>
            <a:headEnd/>
            <a:tailEn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8"/>
          <p:cNvGrpSpPr>
            <a:grpSpLocks/>
          </p:cNvGrpSpPr>
          <p:nvPr/>
        </p:nvGrpSpPr>
        <p:grpSpPr bwMode="auto">
          <a:xfrm>
            <a:off x="6329363" y="6080125"/>
            <a:ext cx="1971675" cy="614363"/>
            <a:chOff x="3932" y="3763"/>
            <a:chExt cx="1242" cy="387"/>
          </a:xfrm>
        </p:grpSpPr>
        <p:sp>
          <p:nvSpPr>
            <p:cNvPr id="6" name="Text Box 9"/>
            <p:cNvSpPr txBox="1">
              <a:spLocks noChangeArrowheads="1"/>
            </p:cNvSpPr>
            <p:nvPr userDrawn="1"/>
          </p:nvSpPr>
          <p:spPr bwMode="auto">
            <a:xfrm>
              <a:off x="4311" y="3846"/>
              <a:ext cx="863" cy="254"/>
            </a:xfrm>
            <a:prstGeom prst="rect">
              <a:avLst/>
            </a:prstGeom>
            <a:noFill/>
            <a:ln>
              <a:noFill/>
            </a:ln>
            <a:extLst/>
          </p:spPr>
          <p:txBody>
            <a:bodyPr wrap="none">
              <a:spAutoFit/>
            </a:bodyP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lnSpc>
                  <a:spcPct val="85000"/>
                </a:lnSpc>
                <a:defRPr/>
              </a:pPr>
              <a:r>
                <a:rPr lang="en-US" sz="1200" i="0" smtClean="0">
                  <a:solidFill>
                    <a:srgbClr val="000000"/>
                  </a:solidFill>
                </a:rPr>
                <a:t>Federal Aviation</a:t>
              </a:r>
            </a:p>
            <a:p>
              <a:pPr eaLnBrk="1" hangingPunct="1">
                <a:lnSpc>
                  <a:spcPct val="85000"/>
                </a:lnSpc>
                <a:defRPr/>
              </a:pPr>
              <a:r>
                <a:rPr lang="en-US" sz="1200" i="0" smtClean="0">
                  <a:solidFill>
                    <a:srgbClr val="000000"/>
                  </a:solidFill>
                </a:rPr>
                <a:t>Administration</a:t>
              </a:r>
            </a:p>
          </p:txBody>
        </p:sp>
        <p:pic>
          <p:nvPicPr>
            <p:cNvPr id="7" name="Picture 10" descr="NEW FAA LOGO"/>
            <p:cNvPicPr>
              <a:picLocks noChangeAspect="1" noChangeArrowheads="1"/>
            </p:cNvPicPr>
            <p:nvPr userDrawn="1"/>
          </p:nvPicPr>
          <p:blipFill>
            <a:blip r:embed="rId2">
              <a:clrChange>
                <a:clrFrom>
                  <a:srgbClr val="DF1F06"/>
                </a:clrFrom>
                <a:clrTo>
                  <a:srgbClr val="DF1F06">
                    <a:alpha val="0"/>
                  </a:srgbClr>
                </a:clrTo>
              </a:clrChange>
            </a:blip>
            <a:srcRect l="14333" t="3734" r="14973" b="4564"/>
            <a:stretch>
              <a:fillRect/>
            </a:stretch>
          </p:blipFill>
          <p:spPr bwMode="auto">
            <a:xfrm>
              <a:off x="3932" y="3763"/>
              <a:ext cx="386" cy="387"/>
            </a:xfrm>
            <a:prstGeom prst="rect">
              <a:avLst/>
            </a:prstGeom>
            <a:noFill/>
            <a:ln w="9525">
              <a:noFill/>
              <a:miter lim="800000"/>
              <a:headEnd/>
              <a:tailEnd/>
            </a:ln>
          </p:spPr>
        </p:pic>
      </p:grpSp>
      <p:cxnSp>
        <p:nvCxnSpPr>
          <p:cNvPr id="8" name="Straight Connector 9"/>
          <p:cNvCxnSpPr>
            <a:cxnSpLocks noChangeShapeType="1"/>
          </p:cNvCxnSpPr>
          <p:nvPr/>
        </p:nvCxnSpPr>
        <p:spPr bwMode="auto">
          <a:xfrm>
            <a:off x="0" y="6032500"/>
            <a:ext cx="9144000" cy="0"/>
          </a:xfrm>
          <a:prstGeom prst="line">
            <a:avLst/>
          </a:prstGeom>
          <a:noFill/>
          <a:ln w="19050" algn="ctr">
            <a:solidFill>
              <a:srgbClr val="003399"/>
            </a:solidFill>
            <a:round/>
            <a:headEnd/>
            <a:tailEnd/>
          </a:ln>
        </p:spPr>
      </p:cxnSp>
      <p:sp>
        <p:nvSpPr>
          <p:cNvPr id="9" name="TextBox 7"/>
          <p:cNvSpPr txBox="1">
            <a:spLocks noChangeArrowheads="1"/>
          </p:cNvSpPr>
          <p:nvPr/>
        </p:nvSpPr>
        <p:spPr bwMode="auto">
          <a:xfrm>
            <a:off x="8610600" y="6518275"/>
            <a:ext cx="401638" cy="307975"/>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FAA783BB-AA9D-4567-A56F-2261F972A282}" type="slidenum">
              <a:rPr lang="en-US" sz="1400" b="1" i="1" smtClean="0">
                <a:solidFill>
                  <a:srgbClr val="000000"/>
                </a:solidFill>
              </a:rPr>
              <a:pPr>
                <a:defRPr/>
              </a:pPr>
              <a:t>‹#›</a:t>
            </a:fld>
            <a:endParaRPr lang="en-US" sz="1400" b="1" i="1" smtClean="0">
              <a:solidFill>
                <a:srgbClr val="000000"/>
              </a:solidFill>
            </a:endParaRPr>
          </a:p>
        </p:txBody>
      </p:sp>
      <p:sp>
        <p:nvSpPr>
          <p:cNvPr id="10" name="TextBox 13"/>
          <p:cNvSpPr txBox="1">
            <a:spLocks noChangeArrowheads="1"/>
          </p:cNvSpPr>
          <p:nvPr userDrawn="1"/>
        </p:nvSpPr>
        <p:spPr bwMode="auto">
          <a:xfrm>
            <a:off x="8610600" y="6518275"/>
            <a:ext cx="401638" cy="307975"/>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D401E2BE-35AF-48F5-902E-308A9C08A936}" type="slidenum">
              <a:rPr lang="en-US" sz="1400" b="1" i="1" smtClean="0">
                <a:solidFill>
                  <a:srgbClr val="000000"/>
                </a:solidFill>
              </a:rPr>
              <a:pPr>
                <a:defRPr/>
              </a:pPr>
              <a:t>‹#›</a:t>
            </a:fld>
            <a:endParaRPr lang="en-US" sz="1400" b="1" i="1" dirty="0" smtClean="0">
              <a:solidFill>
                <a:srgbClr val="000000"/>
              </a:solidFill>
            </a:endParaRPr>
          </a:p>
        </p:txBody>
      </p:sp>
      <p:sp>
        <p:nvSpPr>
          <p:cNvPr id="2" name="Title 1"/>
          <p:cNvSpPr>
            <a:spLocks noGrp="1"/>
          </p:cNvSpPr>
          <p:nvPr>
            <p:ph type="title"/>
          </p:nvPr>
        </p:nvSpPr>
        <p:spPr>
          <a:xfrm>
            <a:off x="457200" y="273050"/>
            <a:ext cx="3008313" cy="1162050"/>
          </a:xfrm>
          <a:prstGeom prst="roundRect">
            <a:avLst/>
          </a:prstGeom>
          <a:noFill/>
          <a:ln w="34925">
            <a:solidFill>
              <a:srgbClr val="CC0099"/>
            </a:solidFill>
          </a:ln>
        </p:spPr>
        <p:txBody>
          <a:bodyPr anchor="b"/>
          <a:lstStyle>
            <a:lvl1pPr algn="ctr">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buFont typeface="Arial" pitchFamily="34" charset="0"/>
              <a:buChar char="–"/>
              <a:defRPr sz="2800"/>
            </a:lvl2pPr>
            <a:lvl3pPr>
              <a:defRPr sz="2400"/>
            </a:lvl3pPr>
            <a:lvl4pPr>
              <a:buFont typeface="Arial" pitchFamily="34" charset="0"/>
              <a:buChar cha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8"/>
          <p:cNvGrpSpPr>
            <a:grpSpLocks/>
          </p:cNvGrpSpPr>
          <p:nvPr/>
        </p:nvGrpSpPr>
        <p:grpSpPr bwMode="auto">
          <a:xfrm>
            <a:off x="6329363" y="6080125"/>
            <a:ext cx="1971675" cy="614363"/>
            <a:chOff x="3932" y="3763"/>
            <a:chExt cx="1242" cy="387"/>
          </a:xfrm>
        </p:grpSpPr>
        <p:sp>
          <p:nvSpPr>
            <p:cNvPr id="6" name="Text Box 9"/>
            <p:cNvSpPr txBox="1">
              <a:spLocks noChangeArrowheads="1"/>
            </p:cNvSpPr>
            <p:nvPr userDrawn="1"/>
          </p:nvSpPr>
          <p:spPr bwMode="auto">
            <a:xfrm>
              <a:off x="4311" y="3846"/>
              <a:ext cx="863" cy="254"/>
            </a:xfrm>
            <a:prstGeom prst="rect">
              <a:avLst/>
            </a:prstGeom>
            <a:noFill/>
            <a:ln>
              <a:noFill/>
            </a:ln>
            <a:extLst/>
          </p:spPr>
          <p:txBody>
            <a:bodyPr wrap="none">
              <a:spAutoFit/>
            </a:bodyP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lnSpc>
                  <a:spcPct val="85000"/>
                </a:lnSpc>
                <a:defRPr/>
              </a:pPr>
              <a:r>
                <a:rPr lang="en-US" sz="1200" i="0" smtClean="0">
                  <a:solidFill>
                    <a:srgbClr val="000000"/>
                  </a:solidFill>
                </a:rPr>
                <a:t>Federal Aviation</a:t>
              </a:r>
            </a:p>
            <a:p>
              <a:pPr eaLnBrk="1" hangingPunct="1">
                <a:lnSpc>
                  <a:spcPct val="85000"/>
                </a:lnSpc>
                <a:defRPr/>
              </a:pPr>
              <a:r>
                <a:rPr lang="en-US" sz="1200" i="0" smtClean="0">
                  <a:solidFill>
                    <a:srgbClr val="000000"/>
                  </a:solidFill>
                </a:rPr>
                <a:t>Administration</a:t>
              </a:r>
            </a:p>
          </p:txBody>
        </p:sp>
        <p:pic>
          <p:nvPicPr>
            <p:cNvPr id="7" name="Picture 10" descr="NEW FAA LOGO"/>
            <p:cNvPicPr>
              <a:picLocks noChangeAspect="1" noChangeArrowheads="1"/>
            </p:cNvPicPr>
            <p:nvPr userDrawn="1"/>
          </p:nvPicPr>
          <p:blipFill>
            <a:blip r:embed="rId2">
              <a:clrChange>
                <a:clrFrom>
                  <a:srgbClr val="DF1F06"/>
                </a:clrFrom>
                <a:clrTo>
                  <a:srgbClr val="DF1F06">
                    <a:alpha val="0"/>
                  </a:srgbClr>
                </a:clrTo>
              </a:clrChange>
            </a:blip>
            <a:srcRect l="14333" t="3734" r="14973" b="4564"/>
            <a:stretch>
              <a:fillRect/>
            </a:stretch>
          </p:blipFill>
          <p:spPr bwMode="auto">
            <a:xfrm>
              <a:off x="3932" y="3763"/>
              <a:ext cx="386" cy="387"/>
            </a:xfrm>
            <a:prstGeom prst="rect">
              <a:avLst/>
            </a:prstGeom>
            <a:noFill/>
            <a:ln w="9525">
              <a:noFill/>
              <a:miter lim="800000"/>
              <a:headEnd/>
              <a:tailEnd/>
            </a:ln>
          </p:spPr>
        </p:pic>
      </p:grpSp>
      <p:cxnSp>
        <p:nvCxnSpPr>
          <p:cNvPr id="8" name="Straight Connector 9"/>
          <p:cNvCxnSpPr>
            <a:cxnSpLocks noChangeShapeType="1"/>
          </p:cNvCxnSpPr>
          <p:nvPr/>
        </p:nvCxnSpPr>
        <p:spPr bwMode="auto">
          <a:xfrm>
            <a:off x="0" y="6032500"/>
            <a:ext cx="9144000" cy="0"/>
          </a:xfrm>
          <a:prstGeom prst="line">
            <a:avLst/>
          </a:prstGeom>
          <a:noFill/>
          <a:ln w="19050" algn="ctr">
            <a:solidFill>
              <a:srgbClr val="003399"/>
            </a:solidFill>
            <a:round/>
            <a:headEnd/>
            <a:tailEnd/>
          </a:ln>
        </p:spPr>
      </p:cxnSp>
      <p:sp>
        <p:nvSpPr>
          <p:cNvPr id="9" name="TextBox 12"/>
          <p:cNvSpPr txBox="1">
            <a:spLocks noChangeArrowheads="1"/>
          </p:cNvSpPr>
          <p:nvPr userDrawn="1"/>
        </p:nvSpPr>
        <p:spPr bwMode="auto">
          <a:xfrm>
            <a:off x="8610600" y="6518275"/>
            <a:ext cx="401638" cy="307975"/>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B50A7A86-6BA7-491E-B923-427B4A6E4BD0}" type="slidenum">
              <a:rPr lang="en-US" sz="1400" b="1" i="1" smtClean="0">
                <a:solidFill>
                  <a:srgbClr val="000000"/>
                </a:solidFill>
              </a:rPr>
              <a:pPr>
                <a:defRPr/>
              </a:pPr>
              <a:t>‹#›</a:t>
            </a:fld>
            <a:endParaRPr lang="en-US" sz="1400" b="1" i="1" dirty="0" smtClean="0">
              <a:solidFill>
                <a:srgbClr val="000000"/>
              </a:solidFill>
            </a:endParaRPr>
          </a:p>
        </p:txBody>
      </p:sp>
      <p:sp>
        <p:nvSpPr>
          <p:cNvPr id="2" name="Title 1"/>
          <p:cNvSpPr>
            <a:spLocks noGrp="1"/>
          </p:cNvSpPr>
          <p:nvPr>
            <p:ph type="title"/>
          </p:nvPr>
        </p:nvSpPr>
        <p:spPr>
          <a:xfrm>
            <a:off x="1792288" y="4800600"/>
            <a:ext cx="5486400" cy="566738"/>
          </a:xfrm>
          <a:ln w="28575"/>
        </p:spPr>
        <p:txBody>
          <a:bodyPr anchor="b"/>
          <a:lstStyle>
            <a:lvl1pPr algn="ctr">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4" name="Group 8"/>
          <p:cNvGrpSpPr>
            <a:grpSpLocks/>
          </p:cNvGrpSpPr>
          <p:nvPr/>
        </p:nvGrpSpPr>
        <p:grpSpPr bwMode="auto">
          <a:xfrm>
            <a:off x="6329363" y="6080125"/>
            <a:ext cx="1971675" cy="614363"/>
            <a:chOff x="3932" y="3763"/>
            <a:chExt cx="1242" cy="387"/>
          </a:xfrm>
        </p:grpSpPr>
        <p:sp>
          <p:nvSpPr>
            <p:cNvPr id="5" name="Text Box 9"/>
            <p:cNvSpPr txBox="1">
              <a:spLocks noChangeArrowheads="1"/>
            </p:cNvSpPr>
            <p:nvPr userDrawn="1"/>
          </p:nvSpPr>
          <p:spPr bwMode="auto">
            <a:xfrm>
              <a:off x="4311" y="3846"/>
              <a:ext cx="863" cy="254"/>
            </a:xfrm>
            <a:prstGeom prst="rect">
              <a:avLst/>
            </a:prstGeom>
            <a:noFill/>
            <a:ln>
              <a:noFill/>
            </a:ln>
            <a:extLst/>
          </p:spPr>
          <p:txBody>
            <a:bodyPr wrap="none">
              <a:spAutoFit/>
            </a:bodyP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lnSpc>
                  <a:spcPct val="85000"/>
                </a:lnSpc>
                <a:defRPr/>
              </a:pPr>
              <a:r>
                <a:rPr lang="en-US" sz="1200" i="0" smtClean="0">
                  <a:solidFill>
                    <a:srgbClr val="000000"/>
                  </a:solidFill>
                </a:rPr>
                <a:t>Federal Aviation</a:t>
              </a:r>
            </a:p>
            <a:p>
              <a:pPr eaLnBrk="1" hangingPunct="1">
                <a:lnSpc>
                  <a:spcPct val="85000"/>
                </a:lnSpc>
                <a:defRPr/>
              </a:pPr>
              <a:r>
                <a:rPr lang="en-US" sz="1200" i="0" smtClean="0">
                  <a:solidFill>
                    <a:srgbClr val="000000"/>
                  </a:solidFill>
                </a:rPr>
                <a:t>Administration</a:t>
              </a:r>
            </a:p>
          </p:txBody>
        </p:sp>
        <p:pic>
          <p:nvPicPr>
            <p:cNvPr id="6" name="Picture 10" descr="NEW FAA LOGO"/>
            <p:cNvPicPr>
              <a:picLocks noChangeAspect="1" noChangeArrowheads="1"/>
            </p:cNvPicPr>
            <p:nvPr userDrawn="1"/>
          </p:nvPicPr>
          <p:blipFill>
            <a:blip r:embed="rId2">
              <a:clrChange>
                <a:clrFrom>
                  <a:srgbClr val="DF1F06"/>
                </a:clrFrom>
                <a:clrTo>
                  <a:srgbClr val="DF1F06">
                    <a:alpha val="0"/>
                  </a:srgbClr>
                </a:clrTo>
              </a:clrChange>
            </a:blip>
            <a:srcRect l="14333" t="3734" r="14973" b="4564"/>
            <a:stretch>
              <a:fillRect/>
            </a:stretch>
          </p:blipFill>
          <p:spPr bwMode="auto">
            <a:xfrm>
              <a:off x="3932" y="3763"/>
              <a:ext cx="386" cy="387"/>
            </a:xfrm>
            <a:prstGeom prst="rect">
              <a:avLst/>
            </a:prstGeom>
            <a:noFill/>
            <a:ln w="9525">
              <a:noFill/>
              <a:miter lim="800000"/>
              <a:headEnd/>
              <a:tailEnd/>
            </a:ln>
          </p:spPr>
        </p:pic>
      </p:grpSp>
      <p:cxnSp>
        <p:nvCxnSpPr>
          <p:cNvPr id="7" name="Straight Connector 9"/>
          <p:cNvCxnSpPr>
            <a:cxnSpLocks noChangeShapeType="1"/>
          </p:cNvCxnSpPr>
          <p:nvPr/>
        </p:nvCxnSpPr>
        <p:spPr bwMode="auto">
          <a:xfrm>
            <a:off x="0" y="6032500"/>
            <a:ext cx="9144000" cy="0"/>
          </a:xfrm>
          <a:prstGeom prst="line">
            <a:avLst/>
          </a:prstGeom>
          <a:noFill/>
          <a:ln w="19050" algn="ctr">
            <a:solidFill>
              <a:srgbClr val="003399"/>
            </a:solidFill>
            <a:round/>
            <a:headEnd/>
            <a:tailEnd/>
          </a:ln>
        </p:spPr>
      </p:cxnSp>
      <p:sp>
        <p:nvSpPr>
          <p:cNvPr id="2" name="Title 1"/>
          <p:cNvSpPr>
            <a:spLocks noGrp="1"/>
          </p:cNvSpPr>
          <p:nvPr>
            <p:ph type="title"/>
          </p:nvPr>
        </p:nvSpPr>
        <p:spPr>
          <a:prstGeom prst="roundRect">
            <a:avLst/>
          </a:prstGeom>
          <a:ln w="34925">
            <a:solidFill>
              <a:srgbClr val="CC0099"/>
            </a:solidFill>
          </a:ln>
        </p:spPr>
        <p:txBody>
          <a:bodyPr/>
          <a:lstStyle>
            <a:lvl1pPr algn="ct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58800" y="755080"/>
            <a:ext cx="8050213" cy="5040884"/>
          </a:xfrm>
        </p:spPr>
        <p:txBody>
          <a:bodyPr vert="eaVert"/>
          <a:lstStyle>
            <a:lvl2pPr>
              <a:buFont typeface="Arial" pitchFamily="34" charset="0"/>
              <a:buChar char="–"/>
              <a:defRPr/>
            </a:lvl2pPr>
            <a:lvl4pPr>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7" name="Straight Connector 9"/>
          <p:cNvCxnSpPr>
            <a:cxnSpLocks noChangeShapeType="1"/>
          </p:cNvCxnSpPr>
          <p:nvPr/>
        </p:nvCxnSpPr>
        <p:spPr bwMode="auto">
          <a:xfrm>
            <a:off x="0" y="6032500"/>
            <a:ext cx="9144000" cy="0"/>
          </a:xfrm>
          <a:prstGeom prst="line">
            <a:avLst/>
          </a:prstGeom>
          <a:noFill/>
          <a:ln w="19050" algn="ctr">
            <a:solidFill>
              <a:srgbClr val="003399"/>
            </a:solidFill>
            <a:round/>
            <a:headEnd/>
            <a:tailEnd/>
          </a:ln>
        </p:spPr>
      </p:cxnSp>
      <p:sp>
        <p:nvSpPr>
          <p:cNvPr id="8" name="TextBox 12"/>
          <p:cNvSpPr txBox="1">
            <a:spLocks noChangeArrowheads="1"/>
          </p:cNvSpPr>
          <p:nvPr/>
        </p:nvSpPr>
        <p:spPr bwMode="auto">
          <a:xfrm>
            <a:off x="8613775" y="6518275"/>
            <a:ext cx="401638" cy="307975"/>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B22C45A8-A679-4BBD-869F-0266F8CDA9A7}" type="slidenum">
              <a:rPr lang="en-US" sz="1400" b="1" i="1" smtClean="0">
                <a:solidFill>
                  <a:srgbClr val="000000"/>
                </a:solidFill>
              </a:rPr>
              <a:pPr>
                <a:defRPr/>
              </a:pPr>
              <a:t>‹#›</a:t>
            </a:fld>
            <a:endParaRPr lang="en-US" sz="1400" b="1" i="1" dirty="0" smtClean="0">
              <a:solidFill>
                <a:srgbClr val="000000"/>
              </a:solidFill>
            </a:endParaRPr>
          </a:p>
        </p:txBody>
      </p:sp>
      <p:sp>
        <p:nvSpPr>
          <p:cNvPr id="2" name="Vertical Title 1"/>
          <p:cNvSpPr>
            <a:spLocks noGrp="1"/>
          </p:cNvSpPr>
          <p:nvPr>
            <p:ph type="title" orient="vert"/>
          </p:nvPr>
        </p:nvSpPr>
        <p:spPr>
          <a:xfrm>
            <a:off x="6605588" y="169863"/>
            <a:ext cx="2014537" cy="5626100"/>
          </a:xfrm>
          <a:prstGeom prst="roundRect">
            <a:avLst/>
          </a:prstGeom>
          <a:ln w="34925">
            <a:solidFill>
              <a:srgbClr val="CC0099"/>
            </a:solidFill>
          </a:ln>
        </p:spPr>
        <p:txBody>
          <a:bodyPr vert="eaVert"/>
          <a:lstStyle>
            <a:lvl1pPr algn="ct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58800" y="169863"/>
            <a:ext cx="5894388" cy="5626100"/>
          </a:xfrm>
        </p:spPr>
        <p:txBody>
          <a:bodyPr vert="eaVert"/>
          <a:lstStyle>
            <a:lvl2pPr>
              <a:buFont typeface="Arial" pitchFamily="34" charset="0"/>
              <a:buChar char="–"/>
              <a:defRPr/>
            </a:lvl2pPr>
            <a:lvl4pPr>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755079"/>
            <a:ext cx="4038600" cy="5266310"/>
          </a:xfrm>
        </p:spPr>
        <p:txBody>
          <a:bodyPr/>
          <a:lstStyle>
            <a:lvl1pPr>
              <a:defRPr sz="2800"/>
            </a:lvl1pPr>
            <a:lvl2pPr>
              <a:buFont typeface="Arial" pitchFamily="34" charset="0"/>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10"/>
          </p:nvPr>
        </p:nvSpPr>
        <p:spPr>
          <a:xfrm>
            <a:off x="4572000" y="755080"/>
            <a:ext cx="4038600" cy="2581846"/>
          </a:xfrm>
        </p:spPr>
        <p:txBody>
          <a:bodyPr/>
          <a:lstStyle>
            <a:lvl1pPr>
              <a:defRPr sz="2800"/>
            </a:lvl1pPr>
            <a:lvl2pPr>
              <a:buFont typeface="Arial" pitchFamily="34" charset="0"/>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sz="half" idx="11"/>
          </p:nvPr>
        </p:nvSpPr>
        <p:spPr>
          <a:xfrm>
            <a:off x="4572000" y="3521075"/>
            <a:ext cx="4038600" cy="2486025"/>
          </a:xfrm>
        </p:spPr>
        <p:txBody>
          <a:bodyPr/>
          <a:lstStyle>
            <a:lvl1pPr>
              <a:defRPr sz="2800"/>
            </a:lvl1pPr>
            <a:lvl2pPr>
              <a:buFont typeface="Arial" pitchFamily="34" charset="0"/>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8800" y="169863"/>
            <a:ext cx="8061325" cy="585787"/>
          </a:xfrm>
          <a:prstGeom prst="roundRect">
            <a:avLst>
              <a:gd name="adj" fmla="val 16667"/>
            </a:avLst>
          </a:prstGeom>
          <a:noFill/>
          <a:ln w="34925">
            <a:solidFill>
              <a:srgbClr val="CC0099"/>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58800" y="866775"/>
            <a:ext cx="8050213" cy="5040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1029" name="Straight Connector 9"/>
          <p:cNvCxnSpPr>
            <a:cxnSpLocks noChangeShapeType="1"/>
          </p:cNvCxnSpPr>
          <p:nvPr/>
        </p:nvCxnSpPr>
        <p:spPr bwMode="auto">
          <a:xfrm>
            <a:off x="0" y="6032500"/>
            <a:ext cx="9144000" cy="0"/>
          </a:xfrm>
          <a:prstGeom prst="line">
            <a:avLst/>
          </a:prstGeom>
          <a:noFill/>
          <a:ln w="19050" algn="ctr">
            <a:solidFill>
              <a:srgbClr val="003399"/>
            </a:solidFill>
            <a:round/>
            <a:headEnd/>
            <a:tailEnd/>
          </a:ln>
        </p:spPr>
      </p:cxnSp>
    </p:spTree>
  </p:cSld>
  <p:clrMap bg1="lt1" tx1="dk1" bg2="lt2" tx2="dk2" accent1="accent1" accent2="accent2" accent3="accent3" accent4="accent4" accent5="accent5" accent6="accent6" hlink="hlink" folHlink="folHlink"/>
  <p:sldLayoutIdLst>
    <p:sldLayoutId id="2147487268" r:id="rId1"/>
    <p:sldLayoutId id="2147487269" r:id="rId2"/>
    <p:sldLayoutId id="2147487270" r:id="rId3"/>
    <p:sldLayoutId id="2147487271" r:id="rId4"/>
    <p:sldLayoutId id="2147487272" r:id="rId5"/>
    <p:sldLayoutId id="2147487273" r:id="rId6"/>
    <p:sldLayoutId id="2147487274" r:id="rId7"/>
    <p:sldLayoutId id="2147487275" r:id="rId8"/>
    <p:sldLayoutId id="2147487266" r:id="rId9"/>
    <p:sldLayoutId id="214748726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Font typeface="Arial" charset="0"/>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21.tmp"/></Relationships>
</file>

<file path=ppt/slides/_rels/slide19.xml.rels><?xml version="1.0" encoding="UTF-8" standalone="yes"?>
<Relationships xmlns="http://schemas.openxmlformats.org/package/2006/relationships"><Relationship Id="rId3" Type="http://schemas.openxmlformats.org/officeDocument/2006/relationships/image" Target="../media/image23.tmp"/><Relationship Id="rId4" Type="http://schemas.openxmlformats.org/officeDocument/2006/relationships/image" Target="../media/image24.tmp"/><Relationship Id="rId1" Type="http://schemas.openxmlformats.org/officeDocument/2006/relationships/slideLayout" Target="../slideLayouts/slideLayout10.xml"/><Relationship Id="rId2" Type="http://schemas.openxmlformats.org/officeDocument/2006/relationships/image" Target="../media/image22.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44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922" y="5397996"/>
            <a:ext cx="1185416" cy="1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079" y="5397996"/>
            <a:ext cx="1174254" cy="1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00892" y="5442086"/>
            <a:ext cx="1441029" cy="107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4763" y="5772222"/>
            <a:ext cx="2349972" cy="44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TextBox 8"/>
          <p:cNvSpPr txBox="1">
            <a:spLocks noChangeArrowheads="1"/>
          </p:cNvSpPr>
          <p:nvPr/>
        </p:nvSpPr>
        <p:spPr bwMode="auto">
          <a:xfrm>
            <a:off x="2137144" y="750094"/>
            <a:ext cx="4550735" cy="331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177" tIns="32085" rIns="64177" bIns="32085">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4800" dirty="0" smtClean="0"/>
              <a:t>Washington DC</a:t>
            </a:r>
          </a:p>
          <a:p>
            <a:pPr algn="ctr" eaLnBrk="1" hangingPunct="1"/>
            <a:r>
              <a:rPr lang="en-US" altLang="en-US" sz="4800" dirty="0" err="1" smtClean="0"/>
              <a:t>Metroplex</a:t>
            </a:r>
            <a:r>
              <a:rPr lang="en-US" altLang="en-US" sz="4800" dirty="0" smtClean="0"/>
              <a:t> </a:t>
            </a:r>
          </a:p>
          <a:p>
            <a:pPr eaLnBrk="1" hangingPunct="1"/>
            <a:endParaRPr lang="en-US" altLang="en-US" dirty="0"/>
          </a:p>
          <a:p>
            <a:pPr algn="ctr" eaLnBrk="1" hangingPunct="1"/>
            <a:r>
              <a:rPr lang="en-US" altLang="en-US" sz="3600" dirty="0" smtClean="0"/>
              <a:t>March 5, 2015 Implementation</a:t>
            </a:r>
            <a:endParaRPr lang="en-US" altLang="en-US" sz="3600"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5152" y="5879517"/>
            <a:ext cx="1892797" cy="284364"/>
          </a:xfrm>
          <a:prstGeom prst="rect">
            <a:avLst/>
          </a:prstGeom>
          <a:solidFill>
            <a:schemeClr val="bg1"/>
          </a:solidFill>
        </p:spPr>
      </p:pic>
    </p:spTree>
    <p:extLst>
      <p:ext uri="{BB962C8B-B14F-4D97-AF65-F5344CB8AC3E}">
        <p14:creationId xmlns:p14="http://schemas.microsoft.com/office/powerpoint/2010/main" val="202099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DCA DEALE1 RNAV STAR</a:t>
            </a:r>
            <a:endParaRPr lang="en-US" dirty="0"/>
          </a:p>
        </p:txBody>
      </p:sp>
      <p:pic>
        <p:nvPicPr>
          <p:cNvPr id="4" name="Picture 3" descr="KIAD and KDCA (effective 5 March).pdf - Adobe Reader"/>
          <p:cNvPicPr>
            <a:picLocks noChangeAspect="1"/>
          </p:cNvPicPr>
          <p:nvPr/>
        </p:nvPicPr>
        <p:blipFill rotWithShape="1">
          <a:blip r:embed="rId2">
            <a:extLst>
              <a:ext uri="{28A0092B-C50C-407E-A947-70E740481C1C}">
                <a14:useLocalDpi xmlns:a14="http://schemas.microsoft.com/office/drawing/2010/main" val="0"/>
              </a:ext>
            </a:extLst>
          </a:blip>
          <a:srcRect l="25349" t="12166" r="39302" b="4422"/>
          <a:stretch/>
        </p:blipFill>
        <p:spPr>
          <a:xfrm rot="5400000">
            <a:off x="2158667" y="-794073"/>
            <a:ext cx="4861590" cy="8267904"/>
          </a:xfrm>
          <a:prstGeom prst="rect">
            <a:avLst/>
          </a:prstGeom>
        </p:spPr>
      </p:pic>
    </p:spTree>
    <p:extLst>
      <p:ext uri="{BB962C8B-B14F-4D97-AF65-F5344CB8AC3E}">
        <p14:creationId xmlns:p14="http://schemas.microsoft.com/office/powerpoint/2010/main" val="374885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IAD CAVLR1 RNAV STAR</a:t>
            </a:r>
            <a:endParaRPr lang="en-US" dirty="0"/>
          </a:p>
        </p:txBody>
      </p:sp>
      <p:pic>
        <p:nvPicPr>
          <p:cNvPr id="5" name="Content Placeholder 4" descr="KIAD and KDCA (effective 5 March).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5070" t="11716" r="39365" b="3938"/>
          <a:stretch/>
        </p:blipFill>
        <p:spPr>
          <a:xfrm>
            <a:off x="3111536" y="903767"/>
            <a:ext cx="2955851" cy="5052291"/>
          </a:xfrm>
        </p:spPr>
      </p:pic>
    </p:spTree>
    <p:extLst>
      <p:ext uri="{BB962C8B-B14F-4D97-AF65-F5344CB8AC3E}">
        <p14:creationId xmlns:p14="http://schemas.microsoft.com/office/powerpoint/2010/main" val="249411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BWI MIIDY1 RNAV STAR</a:t>
            </a:r>
            <a:endParaRPr lang="en-US" dirty="0"/>
          </a:p>
        </p:txBody>
      </p:sp>
      <p:pic>
        <p:nvPicPr>
          <p:cNvPr id="5" name="Content Placeholder 4" descr="KBWI (effective 5 March).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7427" t="11281" r="37971" b="7416"/>
          <a:stretch/>
        </p:blipFill>
        <p:spPr>
          <a:xfrm rot="5400000">
            <a:off x="2117392" y="-767907"/>
            <a:ext cx="4944143" cy="8372552"/>
          </a:xfrm>
        </p:spPr>
      </p:pic>
    </p:spTree>
    <p:extLst>
      <p:ext uri="{BB962C8B-B14F-4D97-AF65-F5344CB8AC3E}">
        <p14:creationId xmlns:p14="http://schemas.microsoft.com/office/powerpoint/2010/main" val="107459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BWI RAVNN4 RNAV STAR</a:t>
            </a:r>
            <a:endParaRPr lang="en-US" dirty="0"/>
          </a:p>
        </p:txBody>
      </p:sp>
      <p:pic>
        <p:nvPicPr>
          <p:cNvPr id="5" name="Content Placeholder 4" descr="KBWI (effective 5 March).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8462" t="15412" r="18527" b="5459"/>
          <a:stretch/>
        </p:blipFill>
        <p:spPr>
          <a:xfrm>
            <a:off x="1272104" y="798182"/>
            <a:ext cx="6634716" cy="5182481"/>
          </a:xfrm>
        </p:spPr>
      </p:pic>
    </p:spTree>
    <p:extLst>
      <p:ext uri="{BB962C8B-B14F-4D97-AF65-F5344CB8AC3E}">
        <p14:creationId xmlns:p14="http://schemas.microsoft.com/office/powerpoint/2010/main" val="347863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BWI RIPKN1 STAR</a:t>
            </a:r>
            <a:endParaRPr lang="en-US" dirty="0"/>
          </a:p>
        </p:txBody>
      </p:sp>
      <p:pic>
        <p:nvPicPr>
          <p:cNvPr id="6" name="Content Placeholder 5" descr="KBWI (effective 5 March).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7236" t="9107" r="31531" b="2416"/>
          <a:stretch/>
        </p:blipFill>
        <p:spPr>
          <a:xfrm>
            <a:off x="2505481" y="787549"/>
            <a:ext cx="4167962" cy="5187647"/>
          </a:xfrm>
        </p:spPr>
      </p:pic>
    </p:spTree>
    <p:extLst>
      <p:ext uri="{BB962C8B-B14F-4D97-AF65-F5344CB8AC3E}">
        <p14:creationId xmlns:p14="http://schemas.microsoft.com/office/powerpoint/2010/main" val="279797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BWI TERPZ4 RNAV SID</a:t>
            </a:r>
            <a:endParaRPr lang="en-US" dirty="0"/>
          </a:p>
        </p:txBody>
      </p:sp>
      <p:pic>
        <p:nvPicPr>
          <p:cNvPr id="6" name="Content Placeholder 5" descr="KBWI (effective 5 March).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8462" t="20412" r="23071" b="4807"/>
          <a:stretch/>
        </p:blipFill>
        <p:spPr>
          <a:xfrm>
            <a:off x="1351847" y="840710"/>
            <a:ext cx="6475229" cy="5097206"/>
          </a:xfrm>
        </p:spPr>
      </p:pic>
    </p:spTree>
    <p:extLst>
      <p:ext uri="{BB962C8B-B14F-4D97-AF65-F5344CB8AC3E}">
        <p14:creationId xmlns:p14="http://schemas.microsoft.com/office/powerpoint/2010/main" val="295071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BWI TERPZ4 – Climb Via confusion</a:t>
            </a:r>
            <a:endParaRPr lang="en-US" dirty="0"/>
          </a:p>
        </p:txBody>
      </p:sp>
      <p:pic>
        <p:nvPicPr>
          <p:cNvPr id="3" name="Picture 2"/>
          <p:cNvPicPr>
            <a:picLocks noChangeAspect="1"/>
          </p:cNvPicPr>
          <p:nvPr/>
        </p:nvPicPr>
        <p:blipFill>
          <a:blip r:embed="rId2"/>
          <a:stretch>
            <a:fillRect/>
          </a:stretch>
        </p:blipFill>
        <p:spPr>
          <a:xfrm>
            <a:off x="1850707" y="3625215"/>
            <a:ext cx="7058025" cy="2838450"/>
          </a:xfrm>
          <a:prstGeom prst="rect">
            <a:avLst/>
          </a:prstGeom>
        </p:spPr>
      </p:pic>
      <p:pic>
        <p:nvPicPr>
          <p:cNvPr id="4" name="Picture 3"/>
          <p:cNvPicPr>
            <a:picLocks noChangeAspect="1"/>
          </p:cNvPicPr>
          <p:nvPr/>
        </p:nvPicPr>
        <p:blipFill>
          <a:blip r:embed="rId3"/>
          <a:stretch>
            <a:fillRect/>
          </a:stretch>
        </p:blipFill>
        <p:spPr>
          <a:xfrm>
            <a:off x="2727960" y="1115649"/>
            <a:ext cx="4141470" cy="2509566"/>
          </a:xfrm>
          <a:prstGeom prst="rect">
            <a:avLst/>
          </a:prstGeom>
        </p:spPr>
      </p:pic>
      <p:sp>
        <p:nvSpPr>
          <p:cNvPr id="5" name="Content Placeholder 4"/>
          <p:cNvSpPr>
            <a:spLocks noGrp="1"/>
          </p:cNvSpPr>
          <p:nvPr>
            <p:ph idx="1"/>
          </p:nvPr>
        </p:nvSpPr>
        <p:spPr/>
        <p:txBody>
          <a:bodyPr/>
          <a:lstStyle/>
          <a:p>
            <a:r>
              <a:rPr lang="en-US" sz="1600" dirty="0" smtClean="0"/>
              <a:t>The Top Altitude is</a:t>
            </a:r>
          </a:p>
          <a:p>
            <a:pPr marL="0" indent="0">
              <a:buNone/>
            </a:pPr>
            <a:r>
              <a:rPr lang="en-US" sz="1600" dirty="0" smtClean="0"/>
              <a:t>4000, but there are </a:t>
            </a:r>
          </a:p>
          <a:p>
            <a:pPr marL="0" indent="0">
              <a:buNone/>
            </a:pPr>
            <a:r>
              <a:rPr lang="en-US" sz="1600" dirty="0" smtClean="0"/>
              <a:t>Higher published altitudes.</a:t>
            </a:r>
          </a:p>
          <a:p>
            <a:pPr marL="0" indent="0">
              <a:buNone/>
            </a:pPr>
            <a:endParaRPr lang="en-US" sz="1600" dirty="0"/>
          </a:p>
          <a:p>
            <a:pPr marL="0" indent="0">
              <a:buNone/>
            </a:pPr>
            <a:r>
              <a:rPr lang="en-US" sz="1600" dirty="0" smtClean="0"/>
              <a:t>DO NOT climb higher </a:t>
            </a:r>
          </a:p>
          <a:p>
            <a:pPr marL="0" indent="0">
              <a:buNone/>
            </a:pPr>
            <a:r>
              <a:rPr lang="en-US" sz="1600" dirty="0" smtClean="0"/>
              <a:t>than 4000 until cleared</a:t>
            </a:r>
          </a:p>
          <a:p>
            <a:pPr marL="0" indent="0">
              <a:buNone/>
            </a:pPr>
            <a:r>
              <a:rPr lang="en-US" sz="1600" dirty="0" smtClean="0"/>
              <a:t>to do so!</a:t>
            </a:r>
          </a:p>
        </p:txBody>
      </p:sp>
      <p:sp>
        <p:nvSpPr>
          <p:cNvPr id="7" name="Rounded Rectangle 6"/>
          <p:cNvSpPr/>
          <p:nvPr/>
        </p:nvSpPr>
        <p:spPr bwMode="auto">
          <a:xfrm rot="16200000">
            <a:off x="7162800" y="4253837"/>
            <a:ext cx="2514600" cy="914400"/>
          </a:xfrm>
          <a:prstGeom prst="round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8" name="Oval 7"/>
          <p:cNvSpPr/>
          <p:nvPr/>
        </p:nvSpPr>
        <p:spPr bwMode="auto">
          <a:xfrm rot="16200000">
            <a:off x="4042886" y="1918956"/>
            <a:ext cx="597218" cy="91440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0" name="Oval 9"/>
          <p:cNvSpPr/>
          <p:nvPr/>
        </p:nvSpPr>
        <p:spPr bwMode="auto">
          <a:xfrm rot="16200000">
            <a:off x="2826385" y="1556939"/>
            <a:ext cx="597218" cy="91440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1" name="Oval 10"/>
          <p:cNvSpPr/>
          <p:nvPr/>
        </p:nvSpPr>
        <p:spPr bwMode="auto">
          <a:xfrm rot="16200000">
            <a:off x="3810952" y="867734"/>
            <a:ext cx="597218" cy="91440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2" name="Oval 11"/>
          <p:cNvSpPr/>
          <p:nvPr/>
        </p:nvSpPr>
        <p:spPr bwMode="auto">
          <a:xfrm rot="16200000">
            <a:off x="3433286" y="2768989"/>
            <a:ext cx="597219" cy="91440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1047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ADW VUDOO1 RNAV STAR</a:t>
            </a:r>
            <a:endParaRPr lang="en-US" dirty="0"/>
          </a:p>
        </p:txBody>
      </p:sp>
      <p:pic>
        <p:nvPicPr>
          <p:cNvPr id="6" name="Picture 5" descr="KADW (effective 5 March).pdf - Adobe Reader"/>
          <p:cNvPicPr>
            <a:picLocks noChangeAspect="1"/>
          </p:cNvPicPr>
          <p:nvPr/>
        </p:nvPicPr>
        <p:blipFill rotWithShape="1">
          <a:blip r:embed="rId2">
            <a:extLst>
              <a:ext uri="{28A0092B-C50C-407E-A947-70E740481C1C}">
                <a14:useLocalDpi xmlns:a14="http://schemas.microsoft.com/office/drawing/2010/main" val="0"/>
              </a:ext>
            </a:extLst>
          </a:blip>
          <a:srcRect l="20465" t="15070" r="34768" b="7810"/>
          <a:stretch/>
        </p:blipFill>
        <p:spPr>
          <a:xfrm>
            <a:off x="2542694" y="882502"/>
            <a:ext cx="4093535" cy="5082363"/>
          </a:xfrm>
          <a:prstGeom prst="rect">
            <a:avLst/>
          </a:prstGeom>
        </p:spPr>
      </p:pic>
    </p:spTree>
    <p:extLst>
      <p:ext uri="{BB962C8B-B14F-4D97-AF65-F5344CB8AC3E}">
        <p14:creationId xmlns:p14="http://schemas.microsoft.com/office/powerpoint/2010/main" val="252957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ADW SPISY1 RNAV STAR</a:t>
            </a:r>
            <a:endParaRPr lang="en-US" dirty="0"/>
          </a:p>
        </p:txBody>
      </p:sp>
      <p:pic>
        <p:nvPicPr>
          <p:cNvPr id="3" name="Picture 2" descr="KADW (effective 5 March).pdf - Adobe Reader"/>
          <p:cNvPicPr>
            <a:picLocks noChangeAspect="1"/>
          </p:cNvPicPr>
          <p:nvPr/>
        </p:nvPicPr>
        <p:blipFill rotWithShape="1">
          <a:blip r:embed="rId3">
            <a:extLst>
              <a:ext uri="{28A0092B-C50C-407E-A947-70E740481C1C}">
                <a14:useLocalDpi xmlns:a14="http://schemas.microsoft.com/office/drawing/2010/main" val="0"/>
              </a:ext>
            </a:extLst>
          </a:blip>
          <a:srcRect l="9172" t="16201" r="23386" b="8778"/>
          <a:stretch/>
        </p:blipFill>
        <p:spPr>
          <a:xfrm>
            <a:off x="1447100" y="851823"/>
            <a:ext cx="6284723" cy="5038614"/>
          </a:xfrm>
          <a:prstGeom prst="rect">
            <a:avLst/>
          </a:prstGeom>
        </p:spPr>
      </p:pic>
    </p:spTree>
    <p:extLst>
      <p:ext uri="{BB962C8B-B14F-4D97-AF65-F5344CB8AC3E}">
        <p14:creationId xmlns:p14="http://schemas.microsoft.com/office/powerpoint/2010/main" val="46640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TRSTN1 RNAV STAR</a:t>
            </a:r>
            <a:endParaRPr lang="en-US" dirty="0"/>
          </a:p>
        </p:txBody>
      </p:sp>
      <p:pic>
        <p:nvPicPr>
          <p:cNvPr id="5" name="Content Placeholder 4" descr="KHEF KMRB and KNYG (effective 5 March).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0369" t="14760" r="34978" b="7198"/>
          <a:stretch/>
        </p:blipFill>
        <p:spPr>
          <a:xfrm>
            <a:off x="0" y="1430077"/>
            <a:ext cx="3030280" cy="3817089"/>
          </a:xfrm>
        </p:spPr>
      </p:pic>
      <p:pic>
        <p:nvPicPr>
          <p:cNvPr id="6" name="Picture 5" descr="KHEF KMRB and KNYG (effective 5 March).pdf - Adobe Reader"/>
          <p:cNvPicPr>
            <a:picLocks noChangeAspect="1"/>
          </p:cNvPicPr>
          <p:nvPr/>
        </p:nvPicPr>
        <p:blipFill rotWithShape="1">
          <a:blip r:embed="rId3">
            <a:extLst>
              <a:ext uri="{28A0092B-C50C-407E-A947-70E740481C1C}">
                <a14:useLocalDpi xmlns:a14="http://schemas.microsoft.com/office/drawing/2010/main" val="0"/>
              </a:ext>
            </a:extLst>
          </a:blip>
          <a:srcRect l="20698" t="13619" r="34883" b="9262"/>
          <a:stretch/>
        </p:blipFill>
        <p:spPr>
          <a:xfrm>
            <a:off x="3064223" y="1461975"/>
            <a:ext cx="3024986" cy="3785191"/>
          </a:xfrm>
          <a:prstGeom prst="rect">
            <a:avLst/>
          </a:prstGeom>
        </p:spPr>
      </p:pic>
      <p:pic>
        <p:nvPicPr>
          <p:cNvPr id="7" name="Content Placeholder 3" descr="KHEF KMRB and KNYG (effective 5 March).pdf - Adobe Reader"/>
          <p:cNvPicPr>
            <a:picLocks noChangeAspect="1"/>
          </p:cNvPicPr>
          <p:nvPr/>
        </p:nvPicPr>
        <p:blipFill rotWithShape="1">
          <a:blip r:embed="rId4">
            <a:extLst>
              <a:ext uri="{28A0092B-C50C-407E-A947-70E740481C1C}">
                <a14:useLocalDpi xmlns:a14="http://schemas.microsoft.com/office/drawing/2010/main" val="0"/>
              </a:ext>
            </a:extLst>
          </a:blip>
          <a:srcRect l="20683" t="14977" r="34508" b="6329"/>
          <a:stretch/>
        </p:blipFill>
        <p:spPr bwMode="auto">
          <a:xfrm>
            <a:off x="6128288" y="1430077"/>
            <a:ext cx="3015711" cy="3817089"/>
          </a:xfrm>
          <a:prstGeom prst="rect">
            <a:avLst/>
          </a:prstGeom>
          <a:noFill/>
          <a:ln w="9525">
            <a:noFill/>
            <a:miter lim="800000"/>
            <a:headEnd/>
            <a:tailEnd/>
          </a:ln>
        </p:spPr>
      </p:pic>
    </p:spTree>
    <p:extLst>
      <p:ext uri="{BB962C8B-B14F-4D97-AF65-F5344CB8AC3E}">
        <p14:creationId xmlns:p14="http://schemas.microsoft.com/office/powerpoint/2010/main" val="132827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Washington DC </a:t>
            </a:r>
            <a:r>
              <a:rPr lang="en-US" dirty="0" err="1" smtClean="0"/>
              <a:t>Metroplex</a:t>
            </a:r>
            <a:r>
              <a:rPr lang="en-US" dirty="0" smtClean="0"/>
              <a:t> overview</a:t>
            </a:r>
          </a:p>
          <a:p>
            <a:r>
              <a:rPr lang="en-US" dirty="0" smtClean="0"/>
              <a:t>Procedure details</a:t>
            </a:r>
          </a:p>
          <a:p>
            <a:r>
              <a:rPr lang="en-US" dirty="0" smtClean="0"/>
              <a:t>Flight planning considerations</a:t>
            </a:r>
          </a:p>
          <a:p>
            <a:r>
              <a:rPr lang="en-US" dirty="0" smtClean="0"/>
              <a:t>Flight crew expectations</a:t>
            </a:r>
          </a:p>
          <a:p>
            <a:r>
              <a:rPr lang="en-US" dirty="0" smtClean="0"/>
              <a:t>Implementation day details</a:t>
            </a:r>
          </a:p>
          <a:p>
            <a:r>
              <a:rPr lang="en-US"/>
              <a:t>Questions and </a:t>
            </a:r>
            <a:r>
              <a:rPr lang="en-US" smtClean="0"/>
              <a:t>discussion</a:t>
            </a:r>
            <a:endParaRPr lang="en-US"/>
          </a:p>
        </p:txBody>
      </p:sp>
    </p:spTree>
    <p:extLst>
      <p:ext uri="{BB962C8B-B14F-4D97-AF65-F5344CB8AC3E}">
        <p14:creationId xmlns:p14="http://schemas.microsoft.com/office/powerpoint/2010/main" val="39009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Management Initiatives (TMIs)</a:t>
            </a:r>
            <a:endParaRPr lang="en-US" dirty="0"/>
          </a:p>
        </p:txBody>
      </p:sp>
      <p:sp>
        <p:nvSpPr>
          <p:cNvPr id="3" name="Content Placeholder 2"/>
          <p:cNvSpPr>
            <a:spLocks noGrp="1"/>
          </p:cNvSpPr>
          <p:nvPr>
            <p:ph idx="1"/>
          </p:nvPr>
        </p:nvSpPr>
        <p:spPr>
          <a:xfrm>
            <a:off x="558800" y="1011844"/>
            <a:ext cx="8050213" cy="4890799"/>
          </a:xfrm>
        </p:spPr>
        <p:txBody>
          <a:bodyPr/>
          <a:lstStyle/>
          <a:p>
            <a:r>
              <a:rPr lang="en-US" dirty="0" smtClean="0"/>
              <a:t>Traffic Management Initiatives (TMIs) are expected to be initiated on March 5</a:t>
            </a:r>
            <a:r>
              <a:rPr lang="en-US" baseline="30000" dirty="0" smtClean="0"/>
              <a:t>th</a:t>
            </a:r>
            <a:r>
              <a:rPr lang="en-US" dirty="0" smtClean="0"/>
              <a:t> daily from 1200Z – 0300Z for up to 14 days after the procedures are implemented</a:t>
            </a:r>
          </a:p>
          <a:p>
            <a:r>
              <a:rPr lang="en-US" dirty="0" smtClean="0"/>
              <a:t>TMIs will be planned and coordinated between ZDC and PCT and initiated dynamically, utilizing known demand volumes and initiatives for DCA, IAD, and BWI</a:t>
            </a:r>
          </a:p>
          <a:p>
            <a:pPr lvl="1"/>
            <a:r>
              <a:rPr lang="en-US" dirty="0" smtClean="0"/>
              <a:t>Additional attention and emphasis will be placed on newness of Optimized Profile Descents (OPDs) for both Industry and ATC in an area not previously familiar with OPDs</a:t>
            </a:r>
          </a:p>
          <a:p>
            <a:pPr lvl="1"/>
            <a:r>
              <a:rPr lang="en-US" dirty="0" smtClean="0"/>
              <a:t>Additional consideration will be given to fleet mix and relation to stacked OPDs into BWI and DCA from the south ZDC flow into PCT as well as new offset arrival to IAD and new offset arrival to ADW</a:t>
            </a:r>
          </a:p>
          <a:p>
            <a:r>
              <a:rPr lang="en-US" dirty="0" smtClean="0"/>
              <a:t>Expanded TMIs are not anticipated for new </a:t>
            </a:r>
            <a:r>
              <a:rPr lang="en-US" dirty="0"/>
              <a:t>MIIDY (BWI) and DEALE (DCA</a:t>
            </a:r>
            <a:r>
              <a:rPr lang="en-US" dirty="0" smtClean="0"/>
              <a:t>) east arrival RNAV procedures, </a:t>
            </a:r>
            <a:r>
              <a:rPr lang="en-US" dirty="0"/>
              <a:t>n</a:t>
            </a:r>
            <a:r>
              <a:rPr lang="en-US" dirty="0" smtClean="0"/>
              <a:t>or are they anticipated for the BWI TERPZ departure procedure</a:t>
            </a:r>
          </a:p>
        </p:txBody>
      </p:sp>
    </p:spTree>
    <p:extLst>
      <p:ext uri="{BB962C8B-B14F-4D97-AF65-F5344CB8AC3E}">
        <p14:creationId xmlns:p14="http://schemas.microsoft.com/office/powerpoint/2010/main" val="299050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Emphasis Items</a:t>
            </a:r>
            <a:endParaRPr lang="en-US" dirty="0"/>
          </a:p>
        </p:txBody>
      </p:sp>
      <p:sp>
        <p:nvSpPr>
          <p:cNvPr id="3" name="Content Placeholder 2"/>
          <p:cNvSpPr>
            <a:spLocks noGrp="1"/>
          </p:cNvSpPr>
          <p:nvPr>
            <p:ph idx="1"/>
          </p:nvPr>
        </p:nvSpPr>
        <p:spPr/>
        <p:txBody>
          <a:bodyPr/>
          <a:lstStyle/>
          <a:p>
            <a:r>
              <a:rPr lang="en-US" dirty="0" smtClean="0"/>
              <a:t>Descend Via</a:t>
            </a:r>
          </a:p>
          <a:p>
            <a:pPr lvl="1"/>
            <a:r>
              <a:rPr lang="en-US" dirty="0" smtClean="0"/>
              <a:t>If ATC previously assigned a speed to maintain, then later issues a descend via clearance, the previous speed restriction is cancelled and all published speeds are mandatory</a:t>
            </a:r>
          </a:p>
          <a:p>
            <a:pPr lvl="1"/>
            <a:endParaRPr lang="en-US" dirty="0"/>
          </a:p>
          <a:p>
            <a:r>
              <a:rPr lang="en-US" dirty="0" smtClean="0"/>
              <a:t>Bottom Altitude</a:t>
            </a:r>
          </a:p>
          <a:p>
            <a:pPr lvl="1"/>
            <a:r>
              <a:rPr lang="en-US" dirty="0" smtClean="0"/>
              <a:t>A descend via clearance is to the last “published” altitude on the “STAR” and is not a clearance to fly any altitudes on an instrument approach procedure until cleared for the approach, or visual approach</a:t>
            </a:r>
          </a:p>
          <a:p>
            <a:endParaRPr lang="en-US" dirty="0"/>
          </a:p>
          <a:p>
            <a:r>
              <a:rPr lang="en-US" dirty="0" smtClean="0"/>
              <a:t>Initial Climb Via SID clearance</a:t>
            </a:r>
          </a:p>
          <a:p>
            <a:pPr lvl="1"/>
            <a:r>
              <a:rPr lang="en-US" dirty="0" smtClean="0"/>
              <a:t>Do not climb above the published Top Altitude, even if there are higher altitude constraints, until receiving an ATC clearance to do so</a:t>
            </a:r>
            <a:endParaRPr lang="en-US" dirty="0"/>
          </a:p>
        </p:txBody>
      </p:sp>
    </p:spTree>
    <p:extLst>
      <p:ext uri="{BB962C8B-B14F-4D97-AF65-F5344CB8AC3E}">
        <p14:creationId xmlns:p14="http://schemas.microsoft.com/office/powerpoint/2010/main" val="21274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Emphasis Items</a:t>
            </a:r>
            <a:endParaRPr lang="en-US" dirty="0"/>
          </a:p>
        </p:txBody>
      </p:sp>
      <p:sp>
        <p:nvSpPr>
          <p:cNvPr id="3" name="Content Placeholder 2"/>
          <p:cNvSpPr>
            <a:spLocks noGrp="1"/>
          </p:cNvSpPr>
          <p:nvPr>
            <p:ph idx="1"/>
          </p:nvPr>
        </p:nvSpPr>
        <p:spPr/>
        <p:txBody>
          <a:bodyPr/>
          <a:lstStyle/>
          <a:p>
            <a:r>
              <a:rPr lang="en-US" dirty="0" smtClean="0"/>
              <a:t>Correct Phraseology</a:t>
            </a:r>
          </a:p>
          <a:p>
            <a:pPr lvl="1"/>
            <a:r>
              <a:rPr lang="en-US" dirty="0" smtClean="0"/>
              <a:t>Correct phraseology is imperative</a:t>
            </a:r>
          </a:p>
          <a:p>
            <a:pPr lvl="1"/>
            <a:r>
              <a:rPr lang="en-US" dirty="0" smtClean="0"/>
              <a:t>Read back a descend via clearance verbatim</a:t>
            </a:r>
          </a:p>
          <a:p>
            <a:pPr lvl="1"/>
            <a:r>
              <a:rPr lang="en-US" dirty="0" smtClean="0"/>
              <a:t>Abbreviated or clipped phraseology is not acceptable</a:t>
            </a:r>
          </a:p>
          <a:p>
            <a:pPr lvl="1"/>
            <a:endParaRPr lang="en-US" dirty="0"/>
          </a:p>
          <a:p>
            <a:r>
              <a:rPr lang="en-US" dirty="0" smtClean="0"/>
              <a:t>On initial contact with ATC on a descend via clearance, state</a:t>
            </a:r>
          </a:p>
          <a:p>
            <a:pPr lvl="1"/>
            <a:r>
              <a:rPr lang="en-US" dirty="0" smtClean="0"/>
              <a:t>Aircraft/flight Identification</a:t>
            </a:r>
          </a:p>
          <a:p>
            <a:pPr lvl="1"/>
            <a:r>
              <a:rPr lang="en-US" dirty="0" smtClean="0"/>
              <a:t>Current altitude</a:t>
            </a:r>
          </a:p>
          <a:p>
            <a:pPr lvl="1"/>
            <a:r>
              <a:rPr lang="en-US" dirty="0" smtClean="0"/>
              <a:t>Descending Via</a:t>
            </a:r>
          </a:p>
          <a:p>
            <a:pPr lvl="1"/>
            <a:r>
              <a:rPr lang="en-US" dirty="0" smtClean="0"/>
              <a:t>Name and number of STAR</a:t>
            </a:r>
          </a:p>
          <a:p>
            <a:pPr lvl="1"/>
            <a:r>
              <a:rPr lang="en-US" dirty="0" smtClean="0"/>
              <a:t>Runway transition, if issued (Landing North/South, Runway 01/19)</a:t>
            </a:r>
          </a:p>
          <a:p>
            <a:pPr lvl="1"/>
            <a:r>
              <a:rPr lang="en-US" smtClean="0"/>
              <a:t>ATIS</a:t>
            </a:r>
          </a:p>
          <a:p>
            <a:endParaRPr lang="en-US" dirty="0" smtClean="0"/>
          </a:p>
          <a:p>
            <a:pPr lvl="1"/>
            <a:endParaRPr lang="en-US" dirty="0"/>
          </a:p>
        </p:txBody>
      </p:sp>
    </p:spTree>
    <p:extLst>
      <p:ext uri="{BB962C8B-B14F-4D97-AF65-F5344CB8AC3E}">
        <p14:creationId xmlns:p14="http://schemas.microsoft.com/office/powerpoint/2010/main" val="357056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Planning Considerations</a:t>
            </a:r>
            <a:endParaRPr lang="en-US" dirty="0"/>
          </a:p>
        </p:txBody>
      </p:sp>
      <p:sp>
        <p:nvSpPr>
          <p:cNvPr id="3" name="Content Placeholder 2"/>
          <p:cNvSpPr>
            <a:spLocks noGrp="1"/>
          </p:cNvSpPr>
          <p:nvPr>
            <p:ph idx="1"/>
          </p:nvPr>
        </p:nvSpPr>
        <p:spPr/>
        <p:txBody>
          <a:bodyPr/>
          <a:lstStyle/>
          <a:p>
            <a:r>
              <a:rPr lang="en-US" dirty="0" smtClean="0"/>
              <a:t>Contingency </a:t>
            </a:r>
            <a:r>
              <a:rPr lang="en-US" dirty="0"/>
              <a:t>plans are in place for aircraft that are unable to </a:t>
            </a:r>
            <a:r>
              <a:rPr lang="en-US" dirty="0" smtClean="0"/>
              <a:t>accept the new procedures</a:t>
            </a:r>
          </a:p>
          <a:p>
            <a:pPr marL="0" indent="0">
              <a:buNone/>
            </a:pPr>
            <a:endParaRPr lang="en-US" dirty="0" smtClean="0"/>
          </a:p>
          <a:p>
            <a:pPr lvl="1"/>
            <a:r>
              <a:rPr lang="en-US" b="1" dirty="0" smtClean="0"/>
              <a:t>CAPSS1 </a:t>
            </a:r>
            <a:r>
              <a:rPr lang="en-US" dirty="0" smtClean="0"/>
              <a:t>– IRONS5 conventional arrival</a:t>
            </a:r>
            <a:endParaRPr lang="en-US" dirty="0"/>
          </a:p>
          <a:p>
            <a:pPr lvl="1"/>
            <a:r>
              <a:rPr lang="en-US" b="1" dirty="0" smtClean="0"/>
              <a:t>DEALE1 </a:t>
            </a:r>
            <a:r>
              <a:rPr lang="en-US" dirty="0" smtClean="0"/>
              <a:t>– ATR.V308.BILIT.DCA</a:t>
            </a:r>
            <a:endParaRPr lang="en-US" dirty="0"/>
          </a:p>
          <a:p>
            <a:pPr lvl="1"/>
            <a:r>
              <a:rPr lang="en-US" b="1" dirty="0" smtClean="0"/>
              <a:t>CAVLR1 </a:t>
            </a:r>
            <a:r>
              <a:rPr lang="en-US" dirty="0" smtClean="0"/>
              <a:t>– COATT4 conventional arrival</a:t>
            </a:r>
            <a:endParaRPr lang="en-US" dirty="0"/>
          </a:p>
          <a:p>
            <a:pPr lvl="1"/>
            <a:r>
              <a:rPr lang="en-US" b="1" dirty="0" smtClean="0"/>
              <a:t>MIIDY1 </a:t>
            </a:r>
            <a:r>
              <a:rPr lang="en-US" dirty="0" smtClean="0"/>
              <a:t>– ATR.V308.BILIT.BWI</a:t>
            </a:r>
            <a:endParaRPr lang="en-US" dirty="0"/>
          </a:p>
          <a:p>
            <a:pPr lvl="1"/>
            <a:r>
              <a:rPr lang="en-US" b="1" dirty="0" smtClean="0"/>
              <a:t>RAVNN4 </a:t>
            </a:r>
            <a:r>
              <a:rPr lang="en-US" dirty="0" smtClean="0"/>
              <a:t>– OTT6 conventional arrival</a:t>
            </a:r>
            <a:endParaRPr lang="en-US" dirty="0"/>
          </a:p>
          <a:p>
            <a:pPr lvl="1"/>
            <a:r>
              <a:rPr lang="en-US" b="1" dirty="0" smtClean="0"/>
              <a:t>RIPKN1 </a:t>
            </a:r>
            <a:r>
              <a:rPr lang="en-US" dirty="0" smtClean="0"/>
              <a:t>– OTT6 conventional arrival</a:t>
            </a:r>
          </a:p>
          <a:p>
            <a:pPr lvl="1"/>
            <a:r>
              <a:rPr lang="en-US" b="1" dirty="0" smtClean="0"/>
              <a:t>TERPZ4</a:t>
            </a:r>
            <a:r>
              <a:rPr lang="en-US" dirty="0" smtClean="0"/>
              <a:t> – Radar vectors, PCT will coordinate heading with ZDC</a:t>
            </a:r>
          </a:p>
          <a:p>
            <a:pPr lvl="1"/>
            <a:r>
              <a:rPr lang="en-US" b="1" dirty="0" smtClean="0"/>
              <a:t>VUDOO1 </a:t>
            </a:r>
            <a:r>
              <a:rPr lang="en-US" dirty="0" smtClean="0"/>
              <a:t>– V33.COLIN.ADW </a:t>
            </a:r>
          </a:p>
          <a:p>
            <a:pPr lvl="1"/>
            <a:r>
              <a:rPr lang="en-US" b="1" dirty="0" smtClean="0"/>
              <a:t>SPISY1 </a:t>
            </a:r>
            <a:r>
              <a:rPr lang="en-US" dirty="0" smtClean="0"/>
              <a:t>– ATR.V308.BILIT.ADW</a:t>
            </a:r>
            <a:endParaRPr lang="en-US" b="1" dirty="0" smtClean="0"/>
          </a:p>
          <a:p>
            <a:pPr lvl="1"/>
            <a:r>
              <a:rPr lang="en-US" b="1" dirty="0" smtClean="0"/>
              <a:t>TRSTN1 – </a:t>
            </a:r>
            <a:r>
              <a:rPr lang="en-US" dirty="0" smtClean="0"/>
              <a:t>ROOKY @ 130 Radar Vectors </a:t>
            </a:r>
            <a:endParaRPr lang="en-US" dirty="0"/>
          </a:p>
          <a:p>
            <a:pPr lvl="1"/>
            <a:endParaRPr lang="en-US" sz="1600" dirty="0"/>
          </a:p>
        </p:txBody>
      </p:sp>
    </p:spTree>
    <p:extLst>
      <p:ext uri="{BB962C8B-B14F-4D97-AF65-F5344CB8AC3E}">
        <p14:creationId xmlns:p14="http://schemas.microsoft.com/office/powerpoint/2010/main" val="372614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Day Details</a:t>
            </a:r>
            <a:endParaRPr lang="en-US" dirty="0"/>
          </a:p>
        </p:txBody>
      </p:sp>
      <p:sp>
        <p:nvSpPr>
          <p:cNvPr id="3" name="Content Placeholder 2"/>
          <p:cNvSpPr>
            <a:spLocks noGrp="1"/>
          </p:cNvSpPr>
          <p:nvPr>
            <p:ph idx="1"/>
          </p:nvPr>
        </p:nvSpPr>
        <p:spPr/>
        <p:txBody>
          <a:bodyPr/>
          <a:lstStyle/>
          <a:p>
            <a:r>
              <a:rPr lang="en-US" dirty="0" smtClean="0"/>
              <a:t>Go Teams will be established at PCT and ZDC to address any implementation issues</a:t>
            </a:r>
          </a:p>
          <a:p>
            <a:r>
              <a:rPr lang="en-US" dirty="0" smtClean="0"/>
              <a:t>Implementation </a:t>
            </a:r>
            <a:r>
              <a:rPr lang="en-US" dirty="0" err="1" smtClean="0"/>
              <a:t>telcons</a:t>
            </a:r>
            <a:r>
              <a:rPr lang="en-US" dirty="0" smtClean="0"/>
              <a:t> will be scheduled daily at 1000L and 1600L</a:t>
            </a:r>
          </a:p>
          <a:p>
            <a:r>
              <a:rPr lang="en-US" dirty="0"/>
              <a:t>Go Teams will remain in effect as needed; estimate is </a:t>
            </a:r>
            <a:r>
              <a:rPr lang="en-US" dirty="0" smtClean="0"/>
              <a:t>4 days</a:t>
            </a:r>
          </a:p>
          <a:p>
            <a:pPr marL="342900" lvl="1" indent="-342900">
              <a:buFontTx/>
              <a:buChar char="•"/>
            </a:pPr>
            <a:r>
              <a:rPr lang="en-US" sz="2000" dirty="0" smtClean="0"/>
              <a:t>Final Go </a:t>
            </a:r>
            <a:r>
              <a:rPr lang="en-US" sz="2000" dirty="0"/>
              <a:t>Team </a:t>
            </a:r>
            <a:r>
              <a:rPr lang="en-US" sz="2000" dirty="0" smtClean="0"/>
              <a:t>members </a:t>
            </a:r>
            <a:r>
              <a:rPr lang="en-US" sz="2000" dirty="0"/>
              <a:t>briefing will be held on </a:t>
            </a:r>
            <a:r>
              <a:rPr lang="en-US" sz="2000" b="1" dirty="0" smtClean="0"/>
              <a:t>March 3</a:t>
            </a:r>
            <a:r>
              <a:rPr lang="en-US" sz="2000" dirty="0" smtClean="0"/>
              <a:t> to </a:t>
            </a:r>
            <a:r>
              <a:rPr lang="en-US" sz="2000" dirty="0"/>
              <a:t>discuss roles and </a:t>
            </a:r>
            <a:r>
              <a:rPr lang="en-US" sz="2000" dirty="0" smtClean="0"/>
              <a:t>responsibilities</a:t>
            </a:r>
            <a:endParaRPr lang="en-US" dirty="0" smtClean="0"/>
          </a:p>
          <a:p>
            <a:r>
              <a:rPr lang="en-US" dirty="0" smtClean="0"/>
              <a:t>Teams will consist of </a:t>
            </a:r>
            <a:r>
              <a:rPr lang="en-US" dirty="0" err="1" smtClean="0"/>
              <a:t>Metroplex</a:t>
            </a:r>
            <a:r>
              <a:rPr lang="en-US" dirty="0" smtClean="0"/>
              <a:t> team members, subject matter experts, and industry</a:t>
            </a:r>
          </a:p>
          <a:p>
            <a:pPr lvl="1"/>
            <a:r>
              <a:rPr lang="en-US" dirty="0" smtClean="0"/>
              <a:t>Industry reps – please coordinate with Tommy Nicholson (tnicholson@mitre.org) for inclusion on the Go Team</a:t>
            </a:r>
          </a:p>
        </p:txBody>
      </p:sp>
    </p:spTree>
    <p:extLst>
      <p:ext uri="{BB962C8B-B14F-4D97-AF65-F5344CB8AC3E}">
        <p14:creationId xmlns:p14="http://schemas.microsoft.com/office/powerpoint/2010/main" val="31665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4000"/>
                    </a14:imgEffect>
                    <a14:imgEffect>
                      <a14:brightnessContrast bright="-38000" contrast="14000"/>
                    </a14:imgEffect>
                  </a14:imgLayer>
                </a14:imgProps>
              </a:ext>
              <a:ext uri="{28A0092B-C50C-407E-A947-70E740481C1C}">
                <a14:useLocalDpi xmlns:a14="http://schemas.microsoft.com/office/drawing/2010/main" val="0"/>
              </a:ext>
            </a:extLst>
          </a:blip>
          <a:srcRect/>
          <a:stretch>
            <a:fillRect/>
          </a:stretch>
        </p:blipFill>
        <p:spPr bwMode="auto">
          <a:xfrm>
            <a:off x="0" y="1223237"/>
            <a:ext cx="9144000" cy="482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Content Placeholder 3"/>
          <p:cNvSpPr>
            <a:spLocks noGrp="1"/>
          </p:cNvSpPr>
          <p:nvPr>
            <p:ph idx="1"/>
          </p:nvPr>
        </p:nvSpPr>
        <p:spPr>
          <a:xfrm>
            <a:off x="381000" y="1426916"/>
            <a:ext cx="8339138" cy="4617806"/>
          </a:xfrm>
        </p:spPr>
        <p:txBody>
          <a:bodyPr/>
          <a:lstStyle/>
          <a:p>
            <a:pPr marL="234950" indent="-234950" eaLnBrk="1" hangingPunct="1">
              <a:spcBef>
                <a:spcPts val="600"/>
              </a:spcBef>
              <a:spcAft>
                <a:spcPts val="600"/>
              </a:spcAft>
            </a:pPr>
            <a:r>
              <a:rPr lang="en-US" sz="2400" dirty="0" smtClean="0">
                <a:solidFill>
                  <a:schemeClr val="bg1"/>
                </a:solidFill>
              </a:rPr>
              <a:t>Takes a</a:t>
            </a:r>
            <a:r>
              <a:rPr lang="en-US" sz="2400" dirty="0" smtClean="0"/>
              <a:t> </a:t>
            </a:r>
            <a:r>
              <a:rPr lang="en-US" sz="2400" dirty="0" smtClean="0">
                <a:solidFill>
                  <a:srgbClr val="FFFF00"/>
                </a:solidFill>
              </a:rPr>
              <a:t>systems approach </a:t>
            </a:r>
            <a:r>
              <a:rPr lang="en-US" sz="2400" dirty="0" smtClean="0">
                <a:solidFill>
                  <a:schemeClr val="bg1"/>
                </a:solidFill>
              </a:rPr>
              <a:t>to PBN initiatives and airspace design </a:t>
            </a:r>
          </a:p>
          <a:p>
            <a:pPr marL="234950" indent="-234950" eaLnBrk="1" hangingPunct="1">
              <a:spcBef>
                <a:spcPts val="600"/>
              </a:spcBef>
              <a:spcAft>
                <a:spcPts val="600"/>
              </a:spcAft>
            </a:pPr>
            <a:r>
              <a:rPr lang="en-US" sz="2400" dirty="0" smtClean="0">
                <a:solidFill>
                  <a:schemeClr val="bg1"/>
                </a:solidFill>
              </a:rPr>
              <a:t>Provides a</a:t>
            </a:r>
            <a:r>
              <a:rPr lang="en-US" sz="2400" dirty="0" smtClean="0"/>
              <a:t> </a:t>
            </a:r>
            <a:r>
              <a:rPr lang="en-US" sz="2400" dirty="0" smtClean="0">
                <a:solidFill>
                  <a:srgbClr val="FFFF00"/>
                </a:solidFill>
              </a:rPr>
              <a:t>geographic </a:t>
            </a:r>
            <a:r>
              <a:rPr lang="en-US" sz="2400" dirty="0" smtClean="0">
                <a:solidFill>
                  <a:schemeClr val="bg1"/>
                </a:solidFill>
              </a:rPr>
              <a:t>focus to problem solving</a:t>
            </a:r>
          </a:p>
          <a:p>
            <a:pPr marL="234950" indent="-234950" eaLnBrk="1" hangingPunct="1">
              <a:spcBef>
                <a:spcPts val="600"/>
              </a:spcBef>
              <a:spcAft>
                <a:spcPts val="600"/>
              </a:spcAft>
            </a:pPr>
            <a:r>
              <a:rPr lang="en-US" sz="2400" dirty="0" smtClean="0">
                <a:solidFill>
                  <a:schemeClr val="bg1"/>
                </a:solidFill>
              </a:rPr>
              <a:t>Delivers an</a:t>
            </a:r>
            <a:r>
              <a:rPr lang="en-US" sz="2400" dirty="0" smtClean="0"/>
              <a:t> </a:t>
            </a:r>
            <a:r>
              <a:rPr lang="en-US" sz="2400" dirty="0" smtClean="0">
                <a:solidFill>
                  <a:srgbClr val="FFFF00"/>
                </a:solidFill>
              </a:rPr>
              <a:t>expedited </a:t>
            </a:r>
            <a:r>
              <a:rPr lang="en-US" sz="2400" dirty="0" smtClean="0">
                <a:solidFill>
                  <a:schemeClr val="bg1"/>
                </a:solidFill>
              </a:rPr>
              <a:t>process for integrated airspace and procedures efforts</a:t>
            </a:r>
          </a:p>
          <a:p>
            <a:pPr marL="234950" indent="-234950" eaLnBrk="1" hangingPunct="1">
              <a:spcBef>
                <a:spcPts val="600"/>
              </a:spcBef>
              <a:spcAft>
                <a:spcPts val="600"/>
              </a:spcAft>
            </a:pPr>
            <a:r>
              <a:rPr lang="en-US" sz="2400" dirty="0" smtClean="0">
                <a:solidFill>
                  <a:schemeClr val="bg1"/>
                </a:solidFill>
              </a:rPr>
              <a:t>Uses </a:t>
            </a:r>
            <a:r>
              <a:rPr lang="en-US" sz="2400" dirty="0" smtClean="0">
                <a:solidFill>
                  <a:srgbClr val="FFFF00"/>
                </a:solidFill>
              </a:rPr>
              <a:t>collaborative</a:t>
            </a:r>
            <a:r>
              <a:rPr lang="en-US" sz="2400" dirty="0" smtClean="0">
                <a:solidFill>
                  <a:schemeClr val="bg1"/>
                </a:solidFill>
              </a:rPr>
              <a:t> teams</a:t>
            </a:r>
          </a:p>
          <a:p>
            <a:pPr marL="234950" indent="-234950" eaLnBrk="1" hangingPunct="1">
              <a:spcBef>
                <a:spcPts val="600"/>
              </a:spcBef>
              <a:spcAft>
                <a:spcPts val="600"/>
              </a:spcAft>
            </a:pPr>
            <a:r>
              <a:rPr lang="en-US" sz="2400" dirty="0" smtClean="0">
                <a:solidFill>
                  <a:schemeClr val="bg1"/>
                </a:solidFill>
              </a:rPr>
              <a:t>Uses an educated</a:t>
            </a:r>
            <a:r>
              <a:rPr lang="en-US" sz="2400" dirty="0" smtClean="0"/>
              <a:t> </a:t>
            </a:r>
            <a:r>
              <a:rPr lang="en-US" sz="2400" dirty="0" smtClean="0">
                <a:solidFill>
                  <a:srgbClr val="FFFF00"/>
                </a:solidFill>
              </a:rPr>
              <a:t>prioritization</a:t>
            </a:r>
            <a:r>
              <a:rPr lang="en-US" sz="2400" dirty="0" smtClean="0">
                <a:solidFill>
                  <a:schemeClr val="bg1"/>
                </a:solidFill>
              </a:rPr>
              <a:t> process</a:t>
            </a:r>
          </a:p>
          <a:p>
            <a:pPr marL="234950" indent="-234950" eaLnBrk="1" hangingPunct="1">
              <a:spcBef>
                <a:spcPts val="600"/>
              </a:spcBef>
              <a:spcAft>
                <a:spcPts val="600"/>
              </a:spcAft>
            </a:pPr>
            <a:r>
              <a:rPr lang="en-US" sz="2400" dirty="0" smtClean="0">
                <a:solidFill>
                  <a:schemeClr val="bg1"/>
                </a:solidFill>
              </a:rPr>
              <a:t>Enables</a:t>
            </a:r>
            <a:r>
              <a:rPr lang="en-US" sz="2400" dirty="0" smtClean="0"/>
              <a:t> </a:t>
            </a:r>
            <a:r>
              <a:rPr lang="en-US" sz="2400" dirty="0" smtClean="0">
                <a:solidFill>
                  <a:srgbClr val="FFFF00"/>
                </a:solidFill>
              </a:rPr>
              <a:t>predictable and repeatable</a:t>
            </a:r>
            <a:r>
              <a:rPr lang="en-US" sz="2400" dirty="0" smtClean="0">
                <a:solidFill>
                  <a:schemeClr val="bg1"/>
                </a:solidFill>
              </a:rPr>
              <a:t> flight paths</a:t>
            </a:r>
          </a:p>
          <a:p>
            <a:pPr marL="234950" indent="-234950" eaLnBrk="1" hangingPunct="1">
              <a:spcBef>
                <a:spcPts val="600"/>
              </a:spcBef>
              <a:spcAft>
                <a:spcPts val="600"/>
              </a:spcAft>
            </a:pPr>
            <a:r>
              <a:rPr lang="en-US" sz="2400" dirty="0" smtClean="0">
                <a:solidFill>
                  <a:schemeClr val="bg1"/>
                </a:solidFill>
              </a:rPr>
              <a:t>Reduces task complexity while maximizing </a:t>
            </a:r>
            <a:r>
              <a:rPr lang="en-US" sz="2400" dirty="0" smtClean="0">
                <a:solidFill>
                  <a:srgbClr val="FFFF00"/>
                </a:solidFill>
              </a:rPr>
              <a:t>safety</a:t>
            </a:r>
            <a:r>
              <a:rPr lang="en-US" sz="2400" dirty="0" smtClean="0"/>
              <a:t> </a:t>
            </a:r>
            <a:r>
              <a:rPr lang="en-US" sz="2400" dirty="0" smtClean="0">
                <a:solidFill>
                  <a:schemeClr val="bg1"/>
                </a:solidFill>
              </a:rPr>
              <a:t>and </a:t>
            </a:r>
            <a:r>
              <a:rPr lang="en-US" sz="2400" dirty="0" smtClean="0">
                <a:solidFill>
                  <a:srgbClr val="FFFF00"/>
                </a:solidFill>
              </a:rPr>
              <a:t>efficiency</a:t>
            </a:r>
          </a:p>
          <a:p>
            <a:pPr marL="234950" indent="-234950" eaLnBrk="1" hangingPunct="1">
              <a:spcBef>
                <a:spcPts val="400"/>
              </a:spcBef>
            </a:pPr>
            <a:endParaRPr lang="en-US" dirty="0" smtClean="0"/>
          </a:p>
        </p:txBody>
      </p:sp>
      <p:sp>
        <p:nvSpPr>
          <p:cNvPr id="5" name="TextBox 4"/>
          <p:cNvSpPr txBox="1"/>
          <p:nvPr/>
        </p:nvSpPr>
        <p:spPr>
          <a:xfrm>
            <a:off x="8647112" y="6324601"/>
            <a:ext cx="420688" cy="307777"/>
          </a:xfrm>
          <a:prstGeom prst="rect">
            <a:avLst/>
          </a:prstGeom>
          <a:noFill/>
        </p:spPr>
        <p:txBody>
          <a:bodyPr wrap="square" rtlCol="0">
            <a:spAutoFit/>
          </a:bodyPr>
          <a:lstStyle/>
          <a:p>
            <a:r>
              <a:rPr lang="en-US" sz="1400" dirty="0">
                <a:solidFill>
                  <a:srgbClr val="FFFFFF"/>
                </a:solidFill>
              </a:rPr>
              <a:t>3</a:t>
            </a:r>
          </a:p>
        </p:txBody>
      </p:sp>
      <p:sp>
        <p:nvSpPr>
          <p:cNvPr id="2" name="Title 1"/>
          <p:cNvSpPr>
            <a:spLocks noGrp="1"/>
          </p:cNvSpPr>
          <p:nvPr>
            <p:ph type="title"/>
          </p:nvPr>
        </p:nvSpPr>
        <p:spPr/>
        <p:txBody>
          <a:bodyPr>
            <a:normAutofit fontScale="90000"/>
          </a:bodyPr>
          <a:lstStyle/>
          <a:p>
            <a:r>
              <a:rPr lang="en-US" dirty="0" smtClean="0"/>
              <a:t>What is </a:t>
            </a:r>
            <a:r>
              <a:rPr lang="en-US" dirty="0" err="1" smtClean="0"/>
              <a:t>Metroplex</a:t>
            </a:r>
            <a:r>
              <a:rPr lang="en-US" dirty="0" smtClean="0"/>
              <a:t>?</a:t>
            </a:r>
            <a:endParaRPr lang="en-US" dirty="0"/>
          </a:p>
        </p:txBody>
      </p:sp>
    </p:spTree>
    <p:extLst>
      <p:ext uri="{BB962C8B-B14F-4D97-AF65-F5344CB8AC3E}">
        <p14:creationId xmlns:p14="http://schemas.microsoft.com/office/powerpoint/2010/main" val="38419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animEffect transition="in" filter="fade">
                                      <p:cBhvr>
                                        <p:cTn id="11" dur="500"/>
                                        <p:tgtEl>
                                          <p:spTgt spid="2969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500"/>
                                        <p:tgtEl>
                                          <p:spTgt spid="29699">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699">
                                            <p:txEl>
                                              <p:pRg st="3" end="3"/>
                                            </p:txEl>
                                          </p:spTgt>
                                        </p:tgtEl>
                                        <p:attrNameLst>
                                          <p:attrName>style.visibility</p:attrName>
                                        </p:attrNameLst>
                                      </p:cBhvr>
                                      <p:to>
                                        <p:strVal val="visible"/>
                                      </p:to>
                                    </p:set>
                                    <p:animEffect transition="in" filter="fade">
                                      <p:cBhvr>
                                        <p:cTn id="20" dur="500"/>
                                        <p:tgtEl>
                                          <p:spTgt spid="2969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Effect transition="in" filter="fade">
                                      <p:cBhvr>
                                        <p:cTn id="23" dur="500"/>
                                        <p:tgtEl>
                                          <p:spTgt spid="2969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699">
                                            <p:txEl>
                                              <p:pRg st="5" end="5"/>
                                            </p:txEl>
                                          </p:spTgt>
                                        </p:tgtEl>
                                        <p:attrNameLst>
                                          <p:attrName>style.visibility</p:attrName>
                                        </p:attrNameLst>
                                      </p:cBhvr>
                                      <p:to>
                                        <p:strVal val="visible"/>
                                      </p:to>
                                    </p:set>
                                    <p:animEffect transition="in" filter="fade">
                                      <p:cBhvr>
                                        <p:cTn id="26" dur="500"/>
                                        <p:tgtEl>
                                          <p:spTgt spid="2969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699">
                                            <p:txEl>
                                              <p:pRg st="6" end="6"/>
                                            </p:txEl>
                                          </p:spTgt>
                                        </p:tgtEl>
                                        <p:attrNameLst>
                                          <p:attrName>style.visibility</p:attrName>
                                        </p:attrNameLst>
                                      </p:cBhvr>
                                      <p:to>
                                        <p:strVal val="visible"/>
                                      </p:to>
                                    </p:set>
                                    <p:animEffect transition="in" filter="fade">
                                      <p:cBhvr>
                                        <p:cTn id="29"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7"/>
          <p:cNvSpPr>
            <a:spLocks noGrp="1"/>
          </p:cNvSpPr>
          <p:nvPr>
            <p:ph idx="1"/>
          </p:nvPr>
        </p:nvSpPr>
        <p:spPr>
          <a:xfrm>
            <a:off x="580404" y="927958"/>
            <a:ext cx="8050213" cy="5040312"/>
          </a:xfrm>
        </p:spPr>
        <p:txBody>
          <a:bodyPr>
            <a:noAutofit/>
          </a:bodyPr>
          <a:lstStyle/>
          <a:p>
            <a:pPr fontAlgn="auto">
              <a:spcAft>
                <a:spcPts val="0"/>
              </a:spcAft>
              <a:buFont typeface="Arial" pitchFamily="34" charset="0"/>
              <a:buChar char="•"/>
              <a:defRPr/>
            </a:pPr>
            <a:r>
              <a:rPr lang="en-US" sz="2200" dirty="0" smtClean="0"/>
              <a:t>Design </a:t>
            </a:r>
            <a:r>
              <a:rPr lang="en-US" sz="2200" dirty="0"/>
              <a:t>efforts </a:t>
            </a:r>
            <a:r>
              <a:rPr lang="en-US" sz="2200" dirty="0" smtClean="0"/>
              <a:t>include:</a:t>
            </a:r>
            <a:endParaRPr lang="en-US" sz="2200" dirty="0"/>
          </a:p>
          <a:p>
            <a:pPr lvl="1" fontAlgn="auto">
              <a:spcAft>
                <a:spcPts val="0"/>
              </a:spcAft>
              <a:buFont typeface="Arial" pitchFamily="34" charset="0"/>
              <a:buChar char="•"/>
              <a:defRPr/>
            </a:pPr>
            <a:r>
              <a:rPr lang="en-US" sz="2000" dirty="0" smtClean="0"/>
              <a:t>57 </a:t>
            </a:r>
            <a:r>
              <a:rPr lang="en-US" sz="2000" dirty="0"/>
              <a:t>procedural designs </a:t>
            </a:r>
          </a:p>
          <a:p>
            <a:pPr lvl="1" fontAlgn="auto">
              <a:spcAft>
                <a:spcPts val="0"/>
              </a:spcAft>
              <a:buFont typeface="Arial" pitchFamily="34" charset="0"/>
              <a:buChar char="•"/>
              <a:defRPr/>
            </a:pPr>
            <a:r>
              <a:rPr lang="en-US" sz="2000" dirty="0" smtClean="0"/>
              <a:t>50 </a:t>
            </a:r>
            <a:r>
              <a:rPr lang="en-US" sz="2000" dirty="0"/>
              <a:t>are RNAV STAR and SID designs</a:t>
            </a:r>
          </a:p>
          <a:p>
            <a:pPr lvl="1" fontAlgn="auto">
              <a:spcAft>
                <a:spcPts val="0"/>
              </a:spcAft>
              <a:buFont typeface="Arial" pitchFamily="34" charset="0"/>
              <a:buChar char="•"/>
              <a:defRPr/>
            </a:pPr>
            <a:r>
              <a:rPr lang="en-US" sz="2000" dirty="0"/>
              <a:t>7</a:t>
            </a:r>
            <a:r>
              <a:rPr lang="en-US" sz="2000" dirty="0" smtClean="0"/>
              <a:t> ATS </a:t>
            </a:r>
            <a:r>
              <a:rPr lang="en-US" sz="2000" dirty="0"/>
              <a:t>routes and </a:t>
            </a:r>
            <a:r>
              <a:rPr lang="en-US" sz="2000" dirty="0" smtClean="0"/>
              <a:t>13 </a:t>
            </a:r>
            <a:r>
              <a:rPr lang="en-US" sz="2000" dirty="0"/>
              <a:t>airspace </a:t>
            </a:r>
            <a:r>
              <a:rPr lang="en-US" sz="2000" dirty="0" smtClean="0"/>
              <a:t>alterations</a:t>
            </a:r>
          </a:p>
          <a:p>
            <a:pPr fontAlgn="auto">
              <a:spcAft>
                <a:spcPts val="0"/>
              </a:spcAft>
              <a:buFont typeface="Arial" pitchFamily="34" charset="0"/>
              <a:buChar char="•"/>
              <a:defRPr/>
            </a:pPr>
            <a:r>
              <a:rPr lang="en-US" sz="2200" dirty="0" smtClean="0"/>
              <a:t>HITL and Flight Simulator Tested</a:t>
            </a:r>
          </a:p>
          <a:p>
            <a:pPr lvl="1" fontAlgn="auto">
              <a:spcAft>
                <a:spcPts val="0"/>
              </a:spcAft>
              <a:buFont typeface="Arial" pitchFamily="34" charset="0"/>
              <a:buChar char="•"/>
              <a:defRPr/>
            </a:pPr>
            <a:r>
              <a:rPr lang="en-US" sz="2000" dirty="0"/>
              <a:t>Many of these procedures have been examined collaboratively through Human in the Loop (HITL) testing to verify ATC capabilities</a:t>
            </a:r>
          </a:p>
          <a:p>
            <a:pPr lvl="1" fontAlgn="auto">
              <a:spcAft>
                <a:spcPts val="0"/>
              </a:spcAft>
              <a:buFont typeface="Arial" pitchFamily="34" charset="0"/>
              <a:buChar char="•"/>
              <a:defRPr/>
            </a:pPr>
            <a:r>
              <a:rPr lang="en-US" sz="2000" dirty="0"/>
              <a:t>The procedures were flown in industry flight simulators to determine speeds, descent profiles, and altitude restrictions</a:t>
            </a:r>
          </a:p>
          <a:p>
            <a:pPr lvl="1" fontAlgn="auto">
              <a:spcAft>
                <a:spcPts val="0"/>
              </a:spcAft>
              <a:buFont typeface="Arial" pitchFamily="34" charset="0"/>
              <a:buChar char="•"/>
              <a:defRPr/>
            </a:pPr>
            <a:r>
              <a:rPr lang="en-US" sz="2000" dirty="0" smtClean="0"/>
              <a:t>Simulations included headwind and tailwind data and varying temperatures to imitate the majority of flight conditions in this region</a:t>
            </a:r>
            <a:endParaRPr lang="en-US" sz="2000" dirty="0"/>
          </a:p>
          <a:p>
            <a:pPr fontAlgn="auto">
              <a:spcAft>
                <a:spcPts val="0"/>
              </a:spcAft>
              <a:buFont typeface="Arial" pitchFamily="34" charset="0"/>
              <a:buChar char="•"/>
              <a:defRPr/>
            </a:pPr>
            <a:r>
              <a:rPr lang="en-US" sz="2200" dirty="0" smtClean="0"/>
              <a:t>To date, 26 </a:t>
            </a:r>
            <a:r>
              <a:rPr lang="en-US" sz="2200" dirty="0"/>
              <a:t>procedures have been </a:t>
            </a:r>
            <a:r>
              <a:rPr lang="en-US" sz="2200" dirty="0" smtClean="0"/>
              <a:t>implemented</a:t>
            </a:r>
            <a:endParaRPr lang="en-US" sz="2200" dirty="0"/>
          </a:p>
        </p:txBody>
      </p:sp>
      <p:sp>
        <p:nvSpPr>
          <p:cNvPr id="7" name="Title 1"/>
          <p:cNvSpPr>
            <a:spLocks noGrp="1"/>
          </p:cNvSpPr>
          <p:nvPr>
            <p:ph type="title"/>
          </p:nvPr>
        </p:nvSpPr>
        <p:spPr>
          <a:xfrm>
            <a:off x="558800" y="169863"/>
            <a:ext cx="8061325" cy="585787"/>
          </a:xfrm>
        </p:spPr>
        <p:txBody>
          <a:bodyPr>
            <a:normAutofit fontScale="90000"/>
          </a:bodyPr>
          <a:lstStyle/>
          <a:p>
            <a:r>
              <a:rPr lang="en-US" dirty="0" smtClean="0"/>
              <a:t>DC </a:t>
            </a:r>
            <a:r>
              <a:rPr lang="en-US" dirty="0" err="1" smtClean="0"/>
              <a:t>Metroplex</a:t>
            </a:r>
            <a:r>
              <a:rPr lang="en-US" dirty="0" smtClean="0"/>
              <a:t> Overview</a:t>
            </a:r>
            <a:endParaRPr lang="en-US" dirty="0"/>
          </a:p>
        </p:txBody>
      </p:sp>
    </p:spTree>
    <p:extLst>
      <p:ext uri="{BB962C8B-B14F-4D97-AF65-F5344CB8AC3E}">
        <p14:creationId xmlns:p14="http://schemas.microsoft.com/office/powerpoint/2010/main" val="135693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5 Implementation</a:t>
            </a:r>
            <a:endParaRPr lang="en-US" dirty="0"/>
          </a:p>
        </p:txBody>
      </p:sp>
      <p:sp>
        <p:nvSpPr>
          <p:cNvPr id="3" name="Content Placeholder 2"/>
          <p:cNvSpPr>
            <a:spLocks noGrp="1"/>
          </p:cNvSpPr>
          <p:nvPr>
            <p:ph idx="1"/>
          </p:nvPr>
        </p:nvSpPr>
        <p:spPr/>
        <p:txBody>
          <a:bodyPr/>
          <a:lstStyle/>
          <a:p>
            <a:r>
              <a:rPr lang="en-US" dirty="0" smtClean="0"/>
              <a:t>Part of a series of implementations to optimize airspace and procedures in the Washington DC Metroplex</a:t>
            </a:r>
          </a:p>
          <a:p>
            <a:endParaRPr lang="en-US" dirty="0" smtClean="0"/>
          </a:p>
          <a:p>
            <a:r>
              <a:rPr lang="en-US" dirty="0" smtClean="0"/>
              <a:t>DCA RNAV STARs: CAPSS1, DEALE1</a:t>
            </a:r>
          </a:p>
          <a:p>
            <a:r>
              <a:rPr lang="en-US" dirty="0" smtClean="0"/>
              <a:t>IAD RNAV STARs: CAVLR1</a:t>
            </a:r>
          </a:p>
          <a:p>
            <a:r>
              <a:rPr lang="en-US" dirty="0" smtClean="0"/>
              <a:t>BWI RNAV STARs: MIIDY1, RAVNN4</a:t>
            </a:r>
          </a:p>
          <a:p>
            <a:r>
              <a:rPr lang="en-US" dirty="0" smtClean="0"/>
              <a:t>BWI STAR: RIPKN1</a:t>
            </a:r>
          </a:p>
          <a:p>
            <a:r>
              <a:rPr lang="en-US" dirty="0" smtClean="0"/>
              <a:t>BWI RNAV SID: TERPZ4</a:t>
            </a:r>
          </a:p>
          <a:p>
            <a:r>
              <a:rPr lang="en-US" dirty="0" smtClean="0"/>
              <a:t>ADW RNAV STARs: VUDOO1, SPISY1</a:t>
            </a:r>
          </a:p>
          <a:p>
            <a:r>
              <a:rPr lang="en-US" dirty="0" smtClean="0"/>
              <a:t>Satellite RNAV STAR: TRSTN1</a:t>
            </a:r>
          </a:p>
          <a:p>
            <a:r>
              <a:rPr lang="en-US" dirty="0" smtClean="0"/>
              <a:t>Airspace</a:t>
            </a:r>
          </a:p>
          <a:p>
            <a:endParaRPr lang="en-US" dirty="0"/>
          </a:p>
          <a:p>
            <a:r>
              <a:rPr lang="en-US" dirty="0" smtClean="0"/>
              <a:t>BILIT, OJAAY, and BARIN STARs will be N/A</a:t>
            </a:r>
          </a:p>
        </p:txBody>
      </p:sp>
    </p:spTree>
    <p:extLst>
      <p:ext uri="{BB962C8B-B14F-4D97-AF65-F5344CB8AC3E}">
        <p14:creationId xmlns:p14="http://schemas.microsoft.com/office/powerpoint/2010/main" val="10895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386"/>
          <a:stretch/>
        </p:blipFill>
        <p:spPr>
          <a:xfrm>
            <a:off x="23438" y="462756"/>
            <a:ext cx="9144000" cy="6246531"/>
          </a:xfrm>
          <a:prstGeom prst="rect">
            <a:avLst/>
          </a:prstGeom>
        </p:spPr>
      </p:pic>
      <p:sp>
        <p:nvSpPr>
          <p:cNvPr id="2" name="Title 1"/>
          <p:cNvSpPr>
            <a:spLocks noGrp="1"/>
          </p:cNvSpPr>
          <p:nvPr>
            <p:ph type="title"/>
          </p:nvPr>
        </p:nvSpPr>
        <p:spPr/>
        <p:txBody>
          <a:bodyPr/>
          <a:lstStyle/>
          <a:p>
            <a:r>
              <a:rPr lang="en-US" dirty="0" smtClean="0"/>
              <a:t>March 5 Procedures</a:t>
            </a:r>
            <a:endParaRPr lang="en-US" dirty="0"/>
          </a:p>
        </p:txBody>
      </p:sp>
      <p:sp>
        <p:nvSpPr>
          <p:cNvPr id="6" name="TextBox 5"/>
          <p:cNvSpPr txBox="1"/>
          <p:nvPr/>
        </p:nvSpPr>
        <p:spPr>
          <a:xfrm>
            <a:off x="7586497" y="2762972"/>
            <a:ext cx="1613702" cy="646331"/>
          </a:xfrm>
          <a:prstGeom prst="rect">
            <a:avLst/>
          </a:prstGeom>
          <a:noFill/>
        </p:spPr>
        <p:txBody>
          <a:bodyPr wrap="square" rtlCol="0">
            <a:spAutoFit/>
          </a:bodyPr>
          <a:lstStyle/>
          <a:p>
            <a:r>
              <a:rPr lang="en-US" b="1" dirty="0" smtClean="0">
                <a:solidFill>
                  <a:schemeClr val="accent5">
                    <a:lumMod val="50000"/>
                  </a:schemeClr>
                </a:solidFill>
              </a:rPr>
              <a:t>SPISY1 RNAV STAR</a:t>
            </a:r>
            <a:endParaRPr lang="en-US" b="1" dirty="0">
              <a:solidFill>
                <a:schemeClr val="accent5">
                  <a:lumMod val="50000"/>
                </a:schemeClr>
              </a:solidFill>
            </a:endParaRPr>
          </a:p>
        </p:txBody>
      </p:sp>
      <p:cxnSp>
        <p:nvCxnSpPr>
          <p:cNvPr id="11" name="Straight Arrow Connector 10"/>
          <p:cNvCxnSpPr/>
          <p:nvPr/>
        </p:nvCxnSpPr>
        <p:spPr bwMode="auto">
          <a:xfrm flipH="1" flipV="1">
            <a:off x="6828840" y="1796969"/>
            <a:ext cx="70138" cy="168877"/>
          </a:xfrm>
          <a:prstGeom prst="straightConnector1">
            <a:avLst/>
          </a:prstGeom>
          <a:noFill/>
          <a:ln w="34925" cap="flat" cmpd="sng" algn="ctr">
            <a:solidFill>
              <a:srgbClr val="33CC33"/>
            </a:solidFill>
            <a:prstDash val="solid"/>
            <a:round/>
            <a:headEnd type="none" w="med" len="med"/>
            <a:tailEnd type="triangle"/>
          </a:ln>
          <a:effectLst/>
          <a:scene3d>
            <a:camera prst="orthographicFront">
              <a:rot lat="0" lon="0" rev="480000"/>
            </a:camera>
            <a:lightRig rig="threePt" dir="t"/>
          </a:scene3d>
        </p:spPr>
      </p:cxnSp>
      <p:cxnSp>
        <p:nvCxnSpPr>
          <p:cNvPr id="31" name="Straight Arrow Connector 30"/>
          <p:cNvCxnSpPr/>
          <p:nvPr/>
        </p:nvCxnSpPr>
        <p:spPr bwMode="auto">
          <a:xfrm flipH="1">
            <a:off x="6984622" y="2614176"/>
            <a:ext cx="44760" cy="169810"/>
          </a:xfrm>
          <a:prstGeom prst="straightConnector1">
            <a:avLst/>
          </a:prstGeom>
          <a:noFill/>
          <a:ln w="38100" cap="flat" cmpd="sng" algn="ctr">
            <a:solidFill>
              <a:srgbClr val="33CC33"/>
            </a:solidFill>
            <a:prstDash val="solid"/>
            <a:round/>
            <a:headEnd type="none" w="med" len="med"/>
            <a:tailEnd type="triangle"/>
          </a:ln>
          <a:effectLst/>
        </p:spPr>
      </p:cxnSp>
      <p:sp>
        <p:nvSpPr>
          <p:cNvPr id="35" name="TextBox 34"/>
          <p:cNvSpPr txBox="1"/>
          <p:nvPr/>
        </p:nvSpPr>
        <p:spPr>
          <a:xfrm>
            <a:off x="5564446" y="4968751"/>
            <a:ext cx="2557047" cy="369332"/>
          </a:xfrm>
          <a:prstGeom prst="rect">
            <a:avLst/>
          </a:prstGeom>
          <a:noFill/>
        </p:spPr>
        <p:txBody>
          <a:bodyPr wrap="none" rtlCol="0">
            <a:spAutoFit/>
          </a:bodyPr>
          <a:lstStyle/>
          <a:p>
            <a:r>
              <a:rPr lang="en-US" b="1" dirty="0" smtClean="0">
                <a:solidFill>
                  <a:srgbClr val="9900CC"/>
                </a:solidFill>
              </a:rPr>
              <a:t>RAVNN4 RNAV STAR</a:t>
            </a:r>
            <a:endParaRPr lang="en-US" b="1" dirty="0">
              <a:solidFill>
                <a:srgbClr val="9900CC"/>
              </a:solidFill>
            </a:endParaRPr>
          </a:p>
        </p:txBody>
      </p:sp>
      <p:sp>
        <p:nvSpPr>
          <p:cNvPr id="37" name="TextBox 36"/>
          <p:cNvSpPr txBox="1"/>
          <p:nvPr/>
        </p:nvSpPr>
        <p:spPr>
          <a:xfrm>
            <a:off x="1604165" y="4942732"/>
            <a:ext cx="1476352" cy="646331"/>
          </a:xfrm>
          <a:prstGeom prst="rect">
            <a:avLst/>
          </a:prstGeom>
          <a:noFill/>
        </p:spPr>
        <p:txBody>
          <a:bodyPr wrap="square" rtlCol="0">
            <a:spAutoFit/>
          </a:bodyPr>
          <a:lstStyle/>
          <a:p>
            <a:r>
              <a:rPr lang="en-US" b="1" dirty="0" smtClean="0">
                <a:solidFill>
                  <a:srgbClr val="FF0000"/>
                </a:solidFill>
              </a:rPr>
              <a:t>TERPZ4 RNAV SID</a:t>
            </a:r>
            <a:endParaRPr lang="en-US" b="1" dirty="0">
              <a:solidFill>
                <a:srgbClr val="FF0000"/>
              </a:solidFill>
            </a:endParaRPr>
          </a:p>
        </p:txBody>
      </p:sp>
      <p:sp>
        <p:nvSpPr>
          <p:cNvPr id="38" name="TextBox 37"/>
          <p:cNvSpPr txBox="1"/>
          <p:nvPr/>
        </p:nvSpPr>
        <p:spPr>
          <a:xfrm>
            <a:off x="3815850" y="1164161"/>
            <a:ext cx="1547223" cy="646331"/>
          </a:xfrm>
          <a:prstGeom prst="rect">
            <a:avLst/>
          </a:prstGeom>
          <a:noFill/>
        </p:spPr>
        <p:txBody>
          <a:bodyPr wrap="square" rtlCol="0">
            <a:spAutoFit/>
          </a:bodyPr>
          <a:lstStyle/>
          <a:p>
            <a:r>
              <a:rPr lang="en-US" b="1" dirty="0" smtClean="0">
                <a:solidFill>
                  <a:srgbClr val="FF00FF"/>
                </a:solidFill>
              </a:rPr>
              <a:t>TRSTN1 RNAV STAR</a:t>
            </a:r>
            <a:endParaRPr lang="en-US" b="1" dirty="0">
              <a:solidFill>
                <a:srgbClr val="FF00FF"/>
              </a:solidFill>
            </a:endParaRPr>
          </a:p>
        </p:txBody>
      </p:sp>
      <p:sp>
        <p:nvSpPr>
          <p:cNvPr id="13" name="TextBox 12"/>
          <p:cNvSpPr txBox="1"/>
          <p:nvPr/>
        </p:nvSpPr>
        <p:spPr>
          <a:xfrm>
            <a:off x="7089873" y="4305305"/>
            <a:ext cx="1530252" cy="646331"/>
          </a:xfrm>
          <a:prstGeom prst="rect">
            <a:avLst/>
          </a:prstGeom>
          <a:noFill/>
        </p:spPr>
        <p:txBody>
          <a:bodyPr wrap="square" rtlCol="0">
            <a:spAutoFit/>
          </a:bodyPr>
          <a:lstStyle/>
          <a:p>
            <a:r>
              <a:rPr lang="en-US" b="1" dirty="0" smtClean="0">
                <a:solidFill>
                  <a:schemeClr val="bg1">
                    <a:lumMod val="50000"/>
                  </a:schemeClr>
                </a:solidFill>
              </a:rPr>
              <a:t>VUDOO1 RNAV STAR</a:t>
            </a:r>
            <a:endParaRPr lang="en-US" b="1" dirty="0">
              <a:solidFill>
                <a:schemeClr val="bg1">
                  <a:lumMod val="50000"/>
                </a:schemeClr>
              </a:solidFill>
            </a:endParaRPr>
          </a:p>
        </p:txBody>
      </p:sp>
      <p:sp>
        <p:nvSpPr>
          <p:cNvPr id="14" name="TextBox 13"/>
          <p:cNvSpPr txBox="1"/>
          <p:nvPr/>
        </p:nvSpPr>
        <p:spPr>
          <a:xfrm>
            <a:off x="7571819" y="3347621"/>
            <a:ext cx="1559111" cy="646331"/>
          </a:xfrm>
          <a:prstGeom prst="rect">
            <a:avLst/>
          </a:prstGeom>
          <a:noFill/>
        </p:spPr>
        <p:txBody>
          <a:bodyPr wrap="square" rtlCol="0">
            <a:spAutoFit/>
          </a:bodyPr>
          <a:lstStyle/>
          <a:p>
            <a:r>
              <a:rPr lang="en-US" b="1" dirty="0" smtClean="0">
                <a:solidFill>
                  <a:srgbClr val="00CC00"/>
                </a:solidFill>
              </a:rPr>
              <a:t>DEALE1 RNAV STAR</a:t>
            </a:r>
            <a:endParaRPr lang="en-US" b="1" dirty="0">
              <a:solidFill>
                <a:srgbClr val="00CC00"/>
              </a:solidFill>
            </a:endParaRPr>
          </a:p>
        </p:txBody>
      </p:sp>
      <p:sp>
        <p:nvSpPr>
          <p:cNvPr id="15" name="TextBox 14"/>
          <p:cNvSpPr txBox="1"/>
          <p:nvPr/>
        </p:nvSpPr>
        <p:spPr>
          <a:xfrm>
            <a:off x="7693772" y="1055955"/>
            <a:ext cx="1582644" cy="646331"/>
          </a:xfrm>
          <a:prstGeom prst="rect">
            <a:avLst/>
          </a:prstGeom>
          <a:noFill/>
        </p:spPr>
        <p:txBody>
          <a:bodyPr wrap="square" rtlCol="0">
            <a:spAutoFit/>
          </a:bodyPr>
          <a:lstStyle/>
          <a:p>
            <a:r>
              <a:rPr lang="en-US" b="1" dirty="0" smtClean="0">
                <a:solidFill>
                  <a:srgbClr val="FF9933"/>
                </a:solidFill>
              </a:rPr>
              <a:t>MIIDY1 RNAV STAR</a:t>
            </a:r>
            <a:endParaRPr lang="en-US" b="1" dirty="0">
              <a:solidFill>
                <a:srgbClr val="FF9933"/>
              </a:solidFill>
            </a:endParaRPr>
          </a:p>
        </p:txBody>
      </p:sp>
      <p:sp>
        <p:nvSpPr>
          <p:cNvPr id="16" name="TextBox 15"/>
          <p:cNvSpPr txBox="1"/>
          <p:nvPr/>
        </p:nvSpPr>
        <p:spPr>
          <a:xfrm>
            <a:off x="5564446" y="5219731"/>
            <a:ext cx="2484398" cy="369332"/>
          </a:xfrm>
          <a:prstGeom prst="rect">
            <a:avLst/>
          </a:prstGeom>
          <a:noFill/>
        </p:spPr>
        <p:txBody>
          <a:bodyPr wrap="none" rtlCol="0">
            <a:spAutoFit/>
          </a:bodyPr>
          <a:lstStyle/>
          <a:p>
            <a:r>
              <a:rPr lang="en-US" b="1" dirty="0" smtClean="0">
                <a:solidFill>
                  <a:schemeClr val="accent2"/>
                </a:solidFill>
              </a:rPr>
              <a:t>CAPSS1 RNAV STAR</a:t>
            </a:r>
            <a:endParaRPr lang="en-US" b="1" dirty="0">
              <a:solidFill>
                <a:schemeClr val="accent2"/>
              </a:solidFill>
            </a:endParaRPr>
          </a:p>
        </p:txBody>
      </p:sp>
      <p:sp>
        <p:nvSpPr>
          <p:cNvPr id="17" name="TextBox 16"/>
          <p:cNvSpPr txBox="1"/>
          <p:nvPr/>
        </p:nvSpPr>
        <p:spPr>
          <a:xfrm>
            <a:off x="4126462" y="4694509"/>
            <a:ext cx="1630647" cy="646331"/>
          </a:xfrm>
          <a:prstGeom prst="rect">
            <a:avLst/>
          </a:prstGeom>
          <a:noFill/>
        </p:spPr>
        <p:txBody>
          <a:bodyPr wrap="square" rtlCol="0">
            <a:spAutoFit/>
          </a:bodyPr>
          <a:lstStyle/>
          <a:p>
            <a:r>
              <a:rPr lang="en-US" b="1" dirty="0" smtClean="0">
                <a:solidFill>
                  <a:srgbClr val="002060"/>
                </a:solidFill>
              </a:rPr>
              <a:t>CAVLR1 RNAV STAR</a:t>
            </a:r>
            <a:endParaRPr lang="en-US" b="1" dirty="0">
              <a:solidFill>
                <a:srgbClr val="002060"/>
              </a:solidFill>
            </a:endParaRPr>
          </a:p>
        </p:txBody>
      </p:sp>
    </p:spTree>
    <p:extLst>
      <p:ext uri="{BB962C8B-B14F-4D97-AF65-F5344CB8AC3E}">
        <p14:creationId xmlns:p14="http://schemas.microsoft.com/office/powerpoint/2010/main" val="31177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69863"/>
            <a:ext cx="8061325" cy="1065378"/>
          </a:xfrm>
        </p:spPr>
        <p:txBody>
          <a:bodyPr/>
          <a:lstStyle/>
          <a:p>
            <a:r>
              <a:rPr lang="en-US" dirty="0" smtClean="0"/>
              <a:t>Flight Planning Considerations and Flight Crew Expectations</a:t>
            </a:r>
            <a:endParaRPr lang="en-US" dirty="0"/>
          </a:p>
        </p:txBody>
      </p:sp>
      <p:sp>
        <p:nvSpPr>
          <p:cNvPr id="3" name="Content Placeholder 2"/>
          <p:cNvSpPr>
            <a:spLocks noGrp="1"/>
          </p:cNvSpPr>
          <p:nvPr>
            <p:ph idx="1"/>
          </p:nvPr>
        </p:nvSpPr>
        <p:spPr>
          <a:xfrm>
            <a:off x="558800" y="1347537"/>
            <a:ext cx="8061325" cy="4448425"/>
          </a:xfrm>
        </p:spPr>
        <p:txBody>
          <a:bodyPr/>
          <a:lstStyle/>
          <a:p>
            <a:r>
              <a:rPr lang="en-US" dirty="0" smtClean="0"/>
              <a:t>DESCEND VIA RNAV STARS</a:t>
            </a:r>
          </a:p>
          <a:p>
            <a:pPr lvl="1"/>
            <a:r>
              <a:rPr lang="en-US" dirty="0" smtClean="0"/>
              <a:t>CAPPS (DCA), CAVLR (IAD), RAVNN (BWI) RNAV STARs: Washington ARTCC (ZDC) will issue the descend via clearance and runway transition via a landing direction, Potomac TRACON (PCT) will issue the landing</a:t>
            </a:r>
            <a:r>
              <a:rPr lang="en-US" dirty="0" smtClean="0">
                <a:solidFill>
                  <a:srgbClr val="FF0000"/>
                </a:solidFill>
              </a:rPr>
              <a:t> </a:t>
            </a:r>
            <a:r>
              <a:rPr lang="en-US" dirty="0" smtClean="0"/>
              <a:t>runway</a:t>
            </a:r>
            <a:endParaRPr lang="en-US" strike="sngStrike" dirty="0" smtClean="0">
              <a:solidFill>
                <a:srgbClr val="FF0000"/>
              </a:solidFill>
            </a:endParaRPr>
          </a:p>
          <a:p>
            <a:pPr lvl="2"/>
            <a:r>
              <a:rPr lang="en-US" dirty="0" smtClean="0"/>
              <a:t>ZDC: “Descend via the CAPSS ONE Arrival, landing south”</a:t>
            </a:r>
          </a:p>
          <a:p>
            <a:pPr lvl="2"/>
            <a:r>
              <a:rPr lang="en-US" dirty="0" smtClean="0"/>
              <a:t>PCT: After initial contact, “Runway one nine”</a:t>
            </a:r>
          </a:p>
          <a:p>
            <a:pPr lvl="1"/>
            <a:r>
              <a:rPr lang="en-US" dirty="0" smtClean="0"/>
              <a:t>DEALE, MIIDY, RNAV STARs: PCT will issue both the descend via clearance and runway transition</a:t>
            </a:r>
          </a:p>
          <a:p>
            <a:pPr lvl="2"/>
            <a:r>
              <a:rPr lang="en-US" dirty="0" smtClean="0"/>
              <a:t>“Descend via the DEALE ONE Arrival, Runway 19”</a:t>
            </a:r>
          </a:p>
          <a:p>
            <a:r>
              <a:rPr lang="en-US" dirty="0" smtClean="0"/>
              <a:t>RNAV STARS (not descend via)</a:t>
            </a:r>
          </a:p>
          <a:p>
            <a:pPr lvl="1"/>
            <a:r>
              <a:rPr lang="en-US" dirty="0" smtClean="0"/>
              <a:t>VUDOO (ADW), SPISY (ADW), TRSTN (Satellite) RNAV STARS</a:t>
            </a:r>
          </a:p>
          <a:p>
            <a:r>
              <a:rPr lang="en-US" dirty="0" smtClean="0"/>
              <a:t>RNAV SID</a:t>
            </a:r>
          </a:p>
          <a:p>
            <a:pPr lvl="1"/>
            <a:r>
              <a:rPr lang="en-US" dirty="0" smtClean="0"/>
              <a:t>TERPZ4 (BWI)</a:t>
            </a:r>
          </a:p>
        </p:txBody>
      </p:sp>
    </p:spTree>
    <p:extLst>
      <p:ext uri="{BB962C8B-B14F-4D97-AF65-F5344CB8AC3E}">
        <p14:creationId xmlns:p14="http://schemas.microsoft.com/office/powerpoint/2010/main" val="176553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DCA CAPSS1 RNAV STAR</a:t>
            </a:r>
            <a:endParaRPr lang="en-US" dirty="0"/>
          </a:p>
        </p:txBody>
      </p:sp>
      <p:pic>
        <p:nvPicPr>
          <p:cNvPr id="5" name="Picture 4" descr="KIAD and KDCA (effective 5 March).pdf - Adobe Reader"/>
          <p:cNvPicPr>
            <a:picLocks noChangeAspect="1"/>
          </p:cNvPicPr>
          <p:nvPr/>
        </p:nvPicPr>
        <p:blipFill rotWithShape="1">
          <a:blip r:embed="rId2">
            <a:extLst>
              <a:ext uri="{28A0092B-C50C-407E-A947-70E740481C1C}">
                <a14:useLocalDpi xmlns:a14="http://schemas.microsoft.com/office/drawing/2010/main" val="0"/>
              </a:ext>
            </a:extLst>
          </a:blip>
          <a:srcRect l="24768" t="10553" r="39186" b="5551"/>
          <a:stretch/>
        </p:blipFill>
        <p:spPr>
          <a:xfrm>
            <a:off x="3052341" y="829341"/>
            <a:ext cx="3074241" cy="5156789"/>
          </a:xfrm>
          <a:prstGeom prst="rect">
            <a:avLst/>
          </a:prstGeom>
        </p:spPr>
      </p:pic>
    </p:spTree>
    <p:extLst>
      <p:ext uri="{BB962C8B-B14F-4D97-AF65-F5344CB8AC3E}">
        <p14:creationId xmlns:p14="http://schemas.microsoft.com/office/powerpoint/2010/main" val="129282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Landing Direction and Bottom Altitude</a:t>
            </a:r>
            <a:endParaRPr lang="en-US" dirty="0"/>
          </a:p>
        </p:txBody>
      </p:sp>
      <p:pic>
        <p:nvPicPr>
          <p:cNvPr id="3" name="Picture 2"/>
          <p:cNvPicPr>
            <a:picLocks noChangeAspect="1"/>
          </p:cNvPicPr>
          <p:nvPr/>
        </p:nvPicPr>
        <p:blipFill>
          <a:blip r:embed="rId2"/>
          <a:stretch>
            <a:fillRect/>
          </a:stretch>
        </p:blipFill>
        <p:spPr>
          <a:xfrm>
            <a:off x="233357" y="1040469"/>
            <a:ext cx="8885237" cy="1676296"/>
          </a:xfrm>
          <a:prstGeom prst="rect">
            <a:avLst/>
          </a:prstGeom>
        </p:spPr>
      </p:pic>
      <p:pic>
        <p:nvPicPr>
          <p:cNvPr id="6" name="Picture 5"/>
          <p:cNvPicPr>
            <a:picLocks noChangeAspect="1"/>
          </p:cNvPicPr>
          <p:nvPr/>
        </p:nvPicPr>
        <p:blipFill>
          <a:blip r:embed="rId3"/>
          <a:stretch>
            <a:fillRect/>
          </a:stretch>
        </p:blipFill>
        <p:spPr>
          <a:xfrm>
            <a:off x="4686055" y="2838095"/>
            <a:ext cx="3934070" cy="3859530"/>
          </a:xfrm>
          <a:prstGeom prst="rect">
            <a:avLst/>
          </a:prstGeom>
        </p:spPr>
      </p:pic>
      <p:sp>
        <p:nvSpPr>
          <p:cNvPr id="7" name="TextBox 6"/>
          <p:cNvSpPr txBox="1"/>
          <p:nvPr/>
        </p:nvSpPr>
        <p:spPr>
          <a:xfrm>
            <a:off x="407902" y="3056096"/>
            <a:ext cx="4006290" cy="369332"/>
          </a:xfrm>
          <a:prstGeom prst="rect">
            <a:avLst/>
          </a:prstGeom>
          <a:noFill/>
        </p:spPr>
        <p:txBody>
          <a:bodyPr wrap="none" rtlCol="0">
            <a:spAutoFit/>
          </a:bodyPr>
          <a:lstStyle/>
          <a:p>
            <a:r>
              <a:rPr lang="en-US" dirty="0" smtClean="0"/>
              <a:t>Bottom Altitude Landing South - 6000</a:t>
            </a:r>
            <a:endParaRPr lang="en-US" dirty="0"/>
          </a:p>
        </p:txBody>
      </p:sp>
      <p:sp>
        <p:nvSpPr>
          <p:cNvPr id="8" name="TextBox 7"/>
          <p:cNvSpPr txBox="1"/>
          <p:nvPr/>
        </p:nvSpPr>
        <p:spPr>
          <a:xfrm>
            <a:off x="407902" y="5281136"/>
            <a:ext cx="3967817" cy="369332"/>
          </a:xfrm>
          <a:prstGeom prst="rect">
            <a:avLst/>
          </a:prstGeom>
          <a:noFill/>
        </p:spPr>
        <p:txBody>
          <a:bodyPr wrap="none" rtlCol="0">
            <a:spAutoFit/>
          </a:bodyPr>
          <a:lstStyle/>
          <a:p>
            <a:r>
              <a:rPr lang="en-US" dirty="0" smtClean="0"/>
              <a:t>Bottom Altitude Landing North - 8000</a:t>
            </a:r>
            <a:endParaRPr lang="en-US" dirty="0"/>
          </a:p>
        </p:txBody>
      </p:sp>
      <p:cxnSp>
        <p:nvCxnSpPr>
          <p:cNvPr id="10" name="Straight Arrow Connector 9"/>
          <p:cNvCxnSpPr>
            <a:stCxn id="7" idx="3"/>
          </p:cNvCxnSpPr>
          <p:nvPr/>
        </p:nvCxnSpPr>
        <p:spPr bwMode="auto">
          <a:xfrm>
            <a:off x="4414192" y="3240762"/>
            <a:ext cx="523568" cy="0"/>
          </a:xfrm>
          <a:prstGeom prst="straightConnector1">
            <a:avLst/>
          </a:prstGeom>
          <a:noFill/>
          <a:ln w="28575" cap="flat" cmpd="sng" algn="ctr">
            <a:solidFill>
              <a:srgbClr val="FF0000"/>
            </a:solidFill>
            <a:prstDash val="solid"/>
            <a:round/>
            <a:headEnd type="none" w="med" len="med"/>
            <a:tailEnd type="triangle"/>
          </a:ln>
          <a:effectLst/>
        </p:spPr>
      </p:cxnSp>
      <p:cxnSp>
        <p:nvCxnSpPr>
          <p:cNvPr id="13" name="Straight Arrow Connector 12"/>
          <p:cNvCxnSpPr/>
          <p:nvPr/>
        </p:nvCxnSpPr>
        <p:spPr bwMode="auto">
          <a:xfrm>
            <a:off x="4414192" y="5465802"/>
            <a:ext cx="2641928" cy="1026438"/>
          </a:xfrm>
          <a:prstGeom prst="straightConnector1">
            <a:avLst/>
          </a:prstGeom>
          <a:noFill/>
          <a:ln w="28575" cap="flat" cmpd="sng" algn="ctr">
            <a:solidFill>
              <a:srgbClr val="FF0000"/>
            </a:solidFill>
            <a:prstDash val="solid"/>
            <a:round/>
            <a:headEnd type="none" w="med" len="med"/>
            <a:tailEnd type="triangle"/>
          </a:ln>
          <a:effectLst/>
        </p:spPr>
      </p:cxnSp>
      <p:sp>
        <p:nvSpPr>
          <p:cNvPr id="15" name="Rounded Rectangle 14"/>
          <p:cNvSpPr/>
          <p:nvPr/>
        </p:nvSpPr>
        <p:spPr bwMode="auto">
          <a:xfrm>
            <a:off x="168109" y="1657472"/>
            <a:ext cx="8885237" cy="1037510"/>
          </a:xfrm>
          <a:custGeom>
            <a:avLst/>
            <a:gdLst>
              <a:gd name="connsiteX0" fmla="*/ 0 w 8885237"/>
              <a:gd name="connsiteY0" fmla="*/ 152403 h 914400"/>
              <a:gd name="connsiteX1" fmla="*/ 152403 w 8885237"/>
              <a:gd name="connsiteY1" fmla="*/ 0 h 914400"/>
              <a:gd name="connsiteX2" fmla="*/ 8732834 w 8885237"/>
              <a:gd name="connsiteY2" fmla="*/ 0 h 914400"/>
              <a:gd name="connsiteX3" fmla="*/ 8885237 w 8885237"/>
              <a:gd name="connsiteY3" fmla="*/ 152403 h 914400"/>
              <a:gd name="connsiteX4" fmla="*/ 8885237 w 8885237"/>
              <a:gd name="connsiteY4" fmla="*/ 761997 h 914400"/>
              <a:gd name="connsiteX5" fmla="*/ 8732834 w 8885237"/>
              <a:gd name="connsiteY5" fmla="*/ 914400 h 914400"/>
              <a:gd name="connsiteX6" fmla="*/ 152403 w 8885237"/>
              <a:gd name="connsiteY6" fmla="*/ 914400 h 914400"/>
              <a:gd name="connsiteX7" fmla="*/ 0 w 8885237"/>
              <a:gd name="connsiteY7" fmla="*/ 761997 h 914400"/>
              <a:gd name="connsiteX8" fmla="*/ 0 w 8885237"/>
              <a:gd name="connsiteY8" fmla="*/ 152403 h 914400"/>
              <a:gd name="connsiteX0" fmla="*/ 0 w 8885237"/>
              <a:gd name="connsiteY0" fmla="*/ 152403 h 1021996"/>
              <a:gd name="connsiteX1" fmla="*/ 152403 w 8885237"/>
              <a:gd name="connsiteY1" fmla="*/ 0 h 1021996"/>
              <a:gd name="connsiteX2" fmla="*/ 8732834 w 8885237"/>
              <a:gd name="connsiteY2" fmla="*/ 0 h 1021996"/>
              <a:gd name="connsiteX3" fmla="*/ 8885237 w 8885237"/>
              <a:gd name="connsiteY3" fmla="*/ 152403 h 1021996"/>
              <a:gd name="connsiteX4" fmla="*/ 8885237 w 8885237"/>
              <a:gd name="connsiteY4" fmla="*/ 761997 h 1021996"/>
              <a:gd name="connsiteX5" fmla="*/ 8732834 w 8885237"/>
              <a:gd name="connsiteY5" fmla="*/ 914400 h 1021996"/>
              <a:gd name="connsiteX6" fmla="*/ 3765939 w 8885237"/>
              <a:gd name="connsiteY6" fmla="*/ 1021933 h 1021996"/>
              <a:gd name="connsiteX7" fmla="*/ 152403 w 8885237"/>
              <a:gd name="connsiteY7" fmla="*/ 914400 h 1021996"/>
              <a:gd name="connsiteX8" fmla="*/ 0 w 8885237"/>
              <a:gd name="connsiteY8" fmla="*/ 761997 h 1021996"/>
              <a:gd name="connsiteX9" fmla="*/ 0 w 8885237"/>
              <a:gd name="connsiteY9" fmla="*/ 152403 h 1021996"/>
              <a:gd name="connsiteX0" fmla="*/ 0 w 8885237"/>
              <a:gd name="connsiteY0" fmla="*/ 152403 h 1021996"/>
              <a:gd name="connsiteX1" fmla="*/ 152403 w 8885237"/>
              <a:gd name="connsiteY1" fmla="*/ 0 h 1021996"/>
              <a:gd name="connsiteX2" fmla="*/ 8732834 w 8885237"/>
              <a:gd name="connsiteY2" fmla="*/ 0 h 1021996"/>
              <a:gd name="connsiteX3" fmla="*/ 8885237 w 8885237"/>
              <a:gd name="connsiteY3" fmla="*/ 152403 h 1021996"/>
              <a:gd name="connsiteX4" fmla="*/ 8885237 w 8885237"/>
              <a:gd name="connsiteY4" fmla="*/ 761997 h 1021996"/>
              <a:gd name="connsiteX5" fmla="*/ 8732834 w 8885237"/>
              <a:gd name="connsiteY5" fmla="*/ 999460 h 1021996"/>
              <a:gd name="connsiteX6" fmla="*/ 3765939 w 8885237"/>
              <a:gd name="connsiteY6" fmla="*/ 1021933 h 1021996"/>
              <a:gd name="connsiteX7" fmla="*/ 152403 w 8885237"/>
              <a:gd name="connsiteY7" fmla="*/ 914400 h 1021996"/>
              <a:gd name="connsiteX8" fmla="*/ 0 w 8885237"/>
              <a:gd name="connsiteY8" fmla="*/ 761997 h 1021996"/>
              <a:gd name="connsiteX9" fmla="*/ 0 w 8885237"/>
              <a:gd name="connsiteY9" fmla="*/ 152403 h 1021996"/>
              <a:gd name="connsiteX0" fmla="*/ 0 w 8885237"/>
              <a:gd name="connsiteY0" fmla="*/ 152403 h 1037510"/>
              <a:gd name="connsiteX1" fmla="*/ 152403 w 8885237"/>
              <a:gd name="connsiteY1" fmla="*/ 0 h 1037510"/>
              <a:gd name="connsiteX2" fmla="*/ 8732834 w 8885237"/>
              <a:gd name="connsiteY2" fmla="*/ 0 h 1037510"/>
              <a:gd name="connsiteX3" fmla="*/ 8885237 w 8885237"/>
              <a:gd name="connsiteY3" fmla="*/ 152403 h 1037510"/>
              <a:gd name="connsiteX4" fmla="*/ 8885237 w 8885237"/>
              <a:gd name="connsiteY4" fmla="*/ 761997 h 1037510"/>
              <a:gd name="connsiteX5" fmla="*/ 8732834 w 8885237"/>
              <a:gd name="connsiteY5" fmla="*/ 999460 h 1037510"/>
              <a:gd name="connsiteX6" fmla="*/ 3765939 w 8885237"/>
              <a:gd name="connsiteY6" fmla="*/ 1021933 h 1037510"/>
              <a:gd name="connsiteX7" fmla="*/ 1405511 w 8885237"/>
              <a:gd name="connsiteY7" fmla="*/ 1032565 h 1037510"/>
              <a:gd name="connsiteX8" fmla="*/ 152403 w 8885237"/>
              <a:gd name="connsiteY8" fmla="*/ 914400 h 1037510"/>
              <a:gd name="connsiteX9" fmla="*/ 0 w 8885237"/>
              <a:gd name="connsiteY9" fmla="*/ 761997 h 1037510"/>
              <a:gd name="connsiteX10" fmla="*/ 0 w 8885237"/>
              <a:gd name="connsiteY10" fmla="*/ 152403 h 1037510"/>
              <a:gd name="connsiteX0" fmla="*/ 0 w 8885237"/>
              <a:gd name="connsiteY0" fmla="*/ 152403 h 1037510"/>
              <a:gd name="connsiteX1" fmla="*/ 152403 w 8885237"/>
              <a:gd name="connsiteY1" fmla="*/ 0 h 1037510"/>
              <a:gd name="connsiteX2" fmla="*/ 8732834 w 8885237"/>
              <a:gd name="connsiteY2" fmla="*/ 0 h 1037510"/>
              <a:gd name="connsiteX3" fmla="*/ 8885237 w 8885237"/>
              <a:gd name="connsiteY3" fmla="*/ 152403 h 1037510"/>
              <a:gd name="connsiteX4" fmla="*/ 8885237 w 8885237"/>
              <a:gd name="connsiteY4" fmla="*/ 761997 h 1037510"/>
              <a:gd name="connsiteX5" fmla="*/ 8732834 w 8885237"/>
              <a:gd name="connsiteY5" fmla="*/ 999460 h 1037510"/>
              <a:gd name="connsiteX6" fmla="*/ 3765939 w 8885237"/>
              <a:gd name="connsiteY6" fmla="*/ 1021933 h 1037510"/>
              <a:gd name="connsiteX7" fmla="*/ 1405511 w 8885237"/>
              <a:gd name="connsiteY7" fmla="*/ 1032565 h 1037510"/>
              <a:gd name="connsiteX8" fmla="*/ 152403 w 8885237"/>
              <a:gd name="connsiteY8" fmla="*/ 999460 h 1037510"/>
              <a:gd name="connsiteX9" fmla="*/ 0 w 8885237"/>
              <a:gd name="connsiteY9" fmla="*/ 761997 h 1037510"/>
              <a:gd name="connsiteX10" fmla="*/ 0 w 8885237"/>
              <a:gd name="connsiteY10" fmla="*/ 152403 h 1037510"/>
              <a:gd name="connsiteX0" fmla="*/ 0 w 8885237"/>
              <a:gd name="connsiteY0" fmla="*/ 152403 h 1037510"/>
              <a:gd name="connsiteX1" fmla="*/ 152403 w 8885237"/>
              <a:gd name="connsiteY1" fmla="*/ 0 h 1037510"/>
              <a:gd name="connsiteX2" fmla="*/ 8732834 w 8885237"/>
              <a:gd name="connsiteY2" fmla="*/ 0 h 1037510"/>
              <a:gd name="connsiteX3" fmla="*/ 8885237 w 8885237"/>
              <a:gd name="connsiteY3" fmla="*/ 152403 h 1037510"/>
              <a:gd name="connsiteX4" fmla="*/ 8885237 w 8885237"/>
              <a:gd name="connsiteY4" fmla="*/ 761997 h 1037510"/>
              <a:gd name="connsiteX5" fmla="*/ 8732834 w 8885237"/>
              <a:gd name="connsiteY5" fmla="*/ 999460 h 1037510"/>
              <a:gd name="connsiteX6" fmla="*/ 3765939 w 8885237"/>
              <a:gd name="connsiteY6" fmla="*/ 1021933 h 1037510"/>
              <a:gd name="connsiteX7" fmla="*/ 1405511 w 8885237"/>
              <a:gd name="connsiteY7" fmla="*/ 1032565 h 1037510"/>
              <a:gd name="connsiteX8" fmla="*/ 152403 w 8885237"/>
              <a:gd name="connsiteY8" fmla="*/ 1010093 h 1037510"/>
              <a:gd name="connsiteX9" fmla="*/ 0 w 8885237"/>
              <a:gd name="connsiteY9" fmla="*/ 761997 h 1037510"/>
              <a:gd name="connsiteX10" fmla="*/ 0 w 8885237"/>
              <a:gd name="connsiteY10" fmla="*/ 152403 h 103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85237" h="1037510">
                <a:moveTo>
                  <a:pt x="0" y="152403"/>
                </a:moveTo>
                <a:cubicBezTo>
                  <a:pt x="0" y="68233"/>
                  <a:pt x="68233" y="0"/>
                  <a:pt x="152403" y="0"/>
                </a:cubicBezTo>
                <a:lnTo>
                  <a:pt x="8732834" y="0"/>
                </a:lnTo>
                <a:cubicBezTo>
                  <a:pt x="8817004" y="0"/>
                  <a:pt x="8885237" y="68233"/>
                  <a:pt x="8885237" y="152403"/>
                </a:cubicBezTo>
                <a:lnTo>
                  <a:pt x="8885237" y="761997"/>
                </a:lnTo>
                <a:cubicBezTo>
                  <a:pt x="8885237" y="846167"/>
                  <a:pt x="8817004" y="999460"/>
                  <a:pt x="8732834" y="999460"/>
                </a:cubicBezTo>
                <a:lnTo>
                  <a:pt x="3765939" y="1021933"/>
                </a:lnTo>
                <a:cubicBezTo>
                  <a:pt x="2544719" y="1013274"/>
                  <a:pt x="2007767" y="1050487"/>
                  <a:pt x="1405511" y="1032565"/>
                </a:cubicBezTo>
                <a:cubicBezTo>
                  <a:pt x="803255" y="1014643"/>
                  <a:pt x="386655" y="1041011"/>
                  <a:pt x="152403" y="1010093"/>
                </a:cubicBezTo>
                <a:cubicBezTo>
                  <a:pt x="68233" y="1010093"/>
                  <a:pt x="0" y="846167"/>
                  <a:pt x="0" y="761997"/>
                </a:cubicBezTo>
                <a:lnTo>
                  <a:pt x="0" y="152403"/>
                </a:lnTo>
                <a:close/>
              </a:path>
            </a:pathLst>
          </a:cu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879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FAA Brand">
  <a:themeElements>
    <a:clrScheme name="FAA Br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AA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noFill/>
        <a:ln w="12700" cap="flat" cmpd="sng" algn="ctr">
          <a:solidFill>
            <a:schemeClr val="tx1"/>
          </a:solidFill>
          <a:prstDash val="solid"/>
          <a:round/>
          <a:headEnd type="none" w="med" len="med"/>
          <a:tailEnd type="none" w="med" len="med"/>
        </a:ln>
        <a:effectLst/>
      </a:spPr>
      <a:bodyPr/>
      <a:lstStyle/>
    </a:lnDef>
  </a:objectDefaults>
  <a:extraClrSchemeLst>
    <a:extraClrScheme>
      <a:clrScheme name="FAA Br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AA Br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AA Br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AA Br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AA Br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AA Br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AA Br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Shared Work" ma:contentTypeID="0x010100CC1FFF679FB849B4B0177F3E88EC2A6700371AA1FC7992BB4FB9174BCCB30FD17C" ma:contentTypeVersion="0" ma:contentTypeDescription="Materials and documents that contain MITRE authored, sponsor authored, or collaborative content directly attributable to the work of this community" ma:contentTypeScope="" ma:versionID="b5727b2cd5cf14abb47664999347d34b">
  <xsd:schema xmlns:xsd="http://www.w3.org/2001/XMLSchema" xmlns:p="http://schemas.microsoft.com/office/2006/metadata/properties" xmlns:ns1="http://schemas.microsoft.com/sharepoint/v3" xmlns:ns2="http://schemas.microsoft.com/sharepoint/v3/fields" targetNamespace="http://schemas.microsoft.com/office/2006/metadata/properties" ma:root="true" ma:fieldsID="382c2690c755e694352168d6b7eccced" ns1:_="" ns2:_="">
    <xsd:import namespace="http://schemas.microsoft.com/sharepoint/v3"/>
    <xsd:import namespace="http://schemas.microsoft.com/sharepoint/v3/fields"/>
    <xsd:element name="properties">
      <xsd:complexType>
        <xsd:sequence>
          <xsd:element name="documentManagement">
            <xsd:complexType>
              <xsd:all>
                <xsd:element ref="ns2:_Contributor" minOccurs="0"/>
                <xsd:element ref="ns1:MITRE_x0020_Extranet_x0020_Sensitivity"/>
                <xsd:element ref="ns1:Extranet_x0020_Release_x0020_Statement"/>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MITRE_x0020_Extranet_x0020_Sensitivity" ma:index="10" ma:displayName="Sensitivity" ma:default="Sensitive Information" ma:internalName="MITRE_x0020_Extranet_x0020_Sensitivity">
      <xsd:simpleType>
        <xsd:restriction base="dms:Choice">
          <xsd:enumeration value="Public Information"/>
          <xsd:enumeration value="Internal MITRE Information"/>
          <xsd:enumeration value="Sensitive Information"/>
        </xsd:restriction>
      </xsd:simpleType>
    </xsd:element>
    <xsd:element name="Extranet_x0020_Release_x0020_Statement" ma:index="11" ma:displayName="Release Statement" ma:default="For Limited External Release" ma:internalName="Extranet_x0020_Release_x0020_Statement">
      <xsd:simpleType>
        <xsd:union memberTypes="dms:Text">
          <xsd:simpleType>
            <xsd:restriction base="dms:Choice">
              <xsd:enumeration value="Approved for Public Release"/>
              <xsd:enumeration value="For Release to All Sponsors (All DOD, All FAA)"/>
              <xsd:enumeration value="For Limited External Release"/>
              <xsd:enumeration value="For Internal MITRE Use"/>
              <xsd:enumeration value="For Limited Internal MITRE Use"/>
            </xsd:restriction>
          </xsd:simpleType>
        </xsd:unio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Contributor" ma:index="9" nillable="true" ma:displayName="Contributor" ma:description="One or more people or organizations that contributed to this resource" ma:internalName="_Contributor">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AE65A7-F2F7-4177-A9E7-3D9CBD8EBF2F}">
  <ds:schemaRefs>
    <ds:schemaRef ds:uri="http://schemas.microsoft.com/office/2006/metadata/customXsn"/>
  </ds:schemaRefs>
</ds:datastoreItem>
</file>

<file path=customXml/itemProps2.xml><?xml version="1.0" encoding="utf-8"?>
<ds:datastoreItem xmlns:ds="http://schemas.openxmlformats.org/officeDocument/2006/customXml" ds:itemID="{7BC20851-DE06-4DB1-B639-DDD8559FDB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7E2E1B1-4FD4-45A0-BC65-D19E2CAEE8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63123</TotalTime>
  <Words>1001</Words>
  <Application>Microsoft Macintosh PowerPoint</Application>
  <PresentationFormat>On-screen Show (4:3)</PresentationFormat>
  <Paragraphs>134</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FAA Brand</vt:lpstr>
      <vt:lpstr>PowerPoint Presentation</vt:lpstr>
      <vt:lpstr>Agenda</vt:lpstr>
      <vt:lpstr>What is Metroplex?</vt:lpstr>
      <vt:lpstr>DC Metroplex Overview</vt:lpstr>
      <vt:lpstr>March 5 Implementation</vt:lpstr>
      <vt:lpstr>March 5 Procedures</vt:lpstr>
      <vt:lpstr>Flight Planning Considerations and Flight Crew Expectations</vt:lpstr>
      <vt:lpstr>DCA CAPSS1 RNAV STAR</vt:lpstr>
      <vt:lpstr>Landing Direction and Bottom Altitude</vt:lpstr>
      <vt:lpstr>DCA DEALE1 RNAV STAR</vt:lpstr>
      <vt:lpstr>IAD CAVLR1 RNAV STAR</vt:lpstr>
      <vt:lpstr> BWI MIIDY1 RNAV STAR</vt:lpstr>
      <vt:lpstr>BWI RAVNN4 RNAV STAR</vt:lpstr>
      <vt:lpstr>BWI RIPKN1 STAR</vt:lpstr>
      <vt:lpstr>BWI TERPZ4 RNAV SID</vt:lpstr>
      <vt:lpstr>BWI TERPZ4 – Climb Via confusion</vt:lpstr>
      <vt:lpstr>ADW VUDOO1 RNAV STAR</vt:lpstr>
      <vt:lpstr>ADW SPISY1 RNAV STAR</vt:lpstr>
      <vt:lpstr>TRSTN1 RNAV STAR</vt:lpstr>
      <vt:lpstr>Traffic Management Initiatives (TMIs)</vt:lpstr>
      <vt:lpstr>Pilot Emphasis Items</vt:lpstr>
      <vt:lpstr>Pilot Emphasis Items</vt:lpstr>
      <vt:lpstr>Flight Planning Considerations</vt:lpstr>
      <vt:lpstr>Implementation Day Details</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Houston OAPM Executive Summary</dc:title>
  <dc:creator>John Brandt</dc:creator>
  <cp:lastModifiedBy>Beth Rosenberg Sanders</cp:lastModifiedBy>
  <cp:revision>1627</cp:revision>
  <cp:lastPrinted>2014-08-05T12:52:21Z</cp:lastPrinted>
  <dcterms:created xsi:type="dcterms:W3CDTF">2011-04-01T21:24:41Z</dcterms:created>
  <dcterms:modified xsi:type="dcterms:W3CDTF">2015-03-02T16:43:27Z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xtranet Release Statement">
    <vt:lpwstr>For Limited External Release</vt:lpwstr>
  </property>
  <property fmtid="{D5CDD505-2E9C-101B-9397-08002B2CF9AE}" pid="3" name="_Contributor">
    <vt:lpwstr/>
  </property>
  <property fmtid="{D5CDD505-2E9C-101B-9397-08002B2CF9AE}" pid="4" name="ContentType">
    <vt:lpwstr>Shared Work</vt:lpwstr>
  </property>
  <property fmtid="{D5CDD505-2E9C-101B-9397-08002B2CF9AE}" pid="5" name="MITRE Extranet Sensitivity">
    <vt:lpwstr>Sensitive Information</vt:lpwstr>
  </property>
</Properties>
</file>