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OktPaE7hNnL2RauRkysNgRJF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1"/>
  </p:normalViewPr>
  <p:slideViewPr>
    <p:cSldViewPr snapToGrid="0">
      <p:cViewPr varScale="1">
        <p:scale>
          <a:sx n="104" d="100"/>
          <a:sy n="104" d="100"/>
        </p:scale>
        <p:origin x="8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 name="Google Shape;3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6a3d249836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6a3d249836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137" name="Google Shape;137;g16a3d249836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5e551fbd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5e551fbd8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Idk if this is necessary.</a:t>
            </a:r>
            <a:endParaRPr/>
          </a:p>
        </p:txBody>
      </p:sp>
      <p:sp>
        <p:nvSpPr>
          <p:cNvPr id="146" name="Google Shape;146;g205e551fbd8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dd111b6623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dd111b6623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are short on time, use this slide to cover all benefits. If you have more time, use this slide to introduce ways to get involved in Business Aviation through NBAA Student Memberships</a:t>
            </a:r>
            <a:endParaRPr/>
          </a:p>
          <a:p>
            <a:pPr marL="0" lvl="0" indent="0" algn="l" rtl="0">
              <a:lnSpc>
                <a:spcPct val="100000"/>
              </a:lnSpc>
              <a:spcBef>
                <a:spcPts val="0"/>
              </a:spcBef>
              <a:spcAft>
                <a:spcPts val="0"/>
              </a:spcAft>
              <a:buSzPts val="1400"/>
              <a:buNone/>
            </a:pPr>
            <a:endParaRPr/>
          </a:p>
        </p:txBody>
      </p:sp>
      <p:sp>
        <p:nvSpPr>
          <p:cNvPr id="157" name="Google Shape;157;g1dd111b6623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05e551fbd8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205e551fbd8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Currently Open: Steve Brown Leadership Scholarship</a:t>
            </a:r>
            <a:endParaRPr/>
          </a:p>
          <a:p>
            <a:pPr marL="0" lvl="0" indent="0" algn="l" rtl="0">
              <a:lnSpc>
                <a:spcPct val="100000"/>
              </a:lnSpc>
              <a:spcBef>
                <a:spcPts val="0"/>
              </a:spcBef>
              <a:spcAft>
                <a:spcPts val="0"/>
              </a:spcAft>
              <a:buSzPts val="1400"/>
              <a:buNone/>
            </a:pPr>
            <a:r>
              <a:rPr lang="en-US"/>
              <a:t>More opening in the summer.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66" name="Google Shape;166;g205e551fbd8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b3ffcda3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1b3ffcda3ac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Gain Experience, Get a foot in the door, Explore a new sector of aviation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NBAA Job Board is a great place to find internships</a:t>
            </a:r>
            <a:endParaRPr/>
          </a:p>
          <a:p>
            <a:pPr marL="0" lvl="0" indent="0" algn="l" rtl="0">
              <a:lnSpc>
                <a:spcPct val="100000"/>
              </a:lnSpc>
              <a:spcBef>
                <a:spcPts val="0"/>
              </a:spcBef>
              <a:spcAft>
                <a:spcPts val="0"/>
              </a:spcAft>
              <a:buSzPts val="1400"/>
              <a:buNone/>
            </a:pPr>
            <a:r>
              <a:rPr lang="en-US"/>
              <a:t>Use the NBAA Member Directory to search for contacts at companies that you might want to work for or intern with</a:t>
            </a:r>
            <a:endParaRPr/>
          </a:p>
        </p:txBody>
      </p:sp>
      <p:sp>
        <p:nvSpPr>
          <p:cNvPr id="175" name="Google Shape;175;g1b3ffcda3ac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05e551fbd8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05e551fbd8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YoPro Go </a:t>
            </a:r>
            <a:endParaRPr/>
          </a:p>
          <a:p>
            <a:pPr marL="0" lvl="0" indent="0" algn="l" rtl="0">
              <a:lnSpc>
                <a:spcPct val="100000"/>
              </a:lnSpc>
              <a:spcBef>
                <a:spcPts val="0"/>
              </a:spcBef>
              <a:spcAft>
                <a:spcPts val="0"/>
              </a:spcAft>
              <a:buSzPts val="1400"/>
              <a:buNone/>
            </a:pPr>
            <a:r>
              <a:rPr lang="en-US"/>
              <a:t>Meetings every other month</a:t>
            </a:r>
            <a:endParaRPr/>
          </a:p>
          <a:p>
            <a:pPr marL="0" lvl="0" indent="0" algn="l" rtl="0">
              <a:lnSpc>
                <a:spcPct val="100000"/>
              </a:lnSpc>
              <a:spcBef>
                <a:spcPts val="0"/>
              </a:spcBef>
              <a:spcAft>
                <a:spcPts val="0"/>
              </a:spcAft>
              <a:buSzPts val="1400"/>
              <a:buNone/>
            </a:pPr>
            <a:r>
              <a:rPr lang="en-US"/>
              <a:t>Connect with Young Professionals all over the world</a:t>
            </a:r>
            <a:endParaRPr/>
          </a:p>
          <a:p>
            <a:pPr marL="0" lvl="0" indent="0" algn="l" rtl="0">
              <a:lnSpc>
                <a:spcPct val="100000"/>
              </a:lnSpc>
              <a:spcBef>
                <a:spcPts val="0"/>
              </a:spcBef>
              <a:spcAft>
                <a:spcPts val="0"/>
              </a:spcAft>
              <a:buSzPts val="1400"/>
              <a:buNone/>
            </a:pPr>
            <a:r>
              <a:rPr lang="en-US"/>
              <a:t>Help out with events in your area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4" name="Google Shape;184;g205e551fbd8_0_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05e551fbd8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05e551fbd8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Student Member Benefits</a:t>
            </a:r>
            <a:endParaRPr/>
          </a:p>
          <a:p>
            <a:pPr marL="0" lvl="0" indent="0" algn="l" rtl="0">
              <a:lnSpc>
                <a:spcPct val="100000"/>
              </a:lnSpc>
              <a:spcBef>
                <a:spcPts val="0"/>
              </a:spcBef>
              <a:spcAft>
                <a:spcPts val="0"/>
              </a:spcAft>
              <a:buSzPts val="1400"/>
              <a:buNone/>
            </a:pPr>
            <a:r>
              <a:rPr lang="en-US"/>
              <a:t>	Subscription to Business Aviation Insider</a:t>
            </a:r>
            <a:endParaRPr/>
          </a:p>
          <a:p>
            <a:pPr marL="0" lvl="0" indent="0" algn="l" rtl="0">
              <a:lnSpc>
                <a:spcPct val="100000"/>
              </a:lnSpc>
              <a:spcBef>
                <a:spcPts val="0"/>
              </a:spcBef>
              <a:spcAft>
                <a:spcPts val="0"/>
              </a:spcAft>
              <a:buSzPts val="1400"/>
              <a:buNone/>
            </a:pPr>
            <a:r>
              <a:rPr lang="en-US"/>
              <a:t>	Access to the NBAA Member Directory</a:t>
            </a:r>
            <a:endParaRPr/>
          </a:p>
          <a:p>
            <a:pPr marL="0" lvl="0" indent="0" algn="l" rtl="0">
              <a:lnSpc>
                <a:spcPct val="100000"/>
              </a:lnSpc>
              <a:spcBef>
                <a:spcPts val="0"/>
              </a:spcBef>
              <a:spcAft>
                <a:spcPts val="0"/>
              </a:spcAft>
              <a:buSzPts val="1400"/>
              <a:buNone/>
            </a:pPr>
            <a:r>
              <a:rPr lang="en-US"/>
              <a:t>		Great place to search for companies to look for </a:t>
            </a:r>
            <a:endParaRPr/>
          </a:p>
          <a:p>
            <a:pPr marL="0" lvl="0" indent="0" algn="l" rtl="0">
              <a:lnSpc>
                <a:spcPct val="100000"/>
              </a:lnSpc>
              <a:spcBef>
                <a:spcPts val="0"/>
              </a:spcBef>
              <a:spcAft>
                <a:spcPts val="0"/>
              </a:spcAft>
              <a:buSzPts val="1400"/>
              <a:buNone/>
            </a:pPr>
            <a:r>
              <a:rPr lang="en-US"/>
              <a:t>	Access to the NBAA Mentorship Network</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Look for local companies that offer internship or apprenticeship opportunities. Try to have a few different options of types of internships/apprenticeships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if there are any local Regional groups with opportunities for students, this is great time to mention those.</a:t>
            </a:r>
            <a:endParaRPr/>
          </a:p>
          <a:p>
            <a:pPr marL="0" lvl="0" indent="0" algn="l" rtl="0">
              <a:lnSpc>
                <a:spcPct val="100000"/>
              </a:lnSpc>
              <a:spcBef>
                <a:spcPts val="0"/>
              </a:spcBef>
              <a:spcAft>
                <a:spcPts val="0"/>
              </a:spcAft>
              <a:buSzPts val="1400"/>
              <a:buNone/>
            </a:pPr>
            <a:endParaRPr/>
          </a:p>
        </p:txBody>
      </p:sp>
      <p:sp>
        <p:nvSpPr>
          <p:cNvPr id="193" name="Google Shape;193;g205e551fbd8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92535bcdf8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92535bcdf8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Fill in the blank for upcoming events. If there are any events by local/regional groups coming up, list those as well!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u="sng"/>
              <a:t>2023 Events</a:t>
            </a:r>
            <a:endParaRPr u="sng"/>
          </a:p>
          <a:p>
            <a:pPr marL="0" lvl="0" indent="0" algn="l" rtl="0">
              <a:lnSpc>
                <a:spcPct val="100000"/>
              </a:lnSpc>
              <a:spcBef>
                <a:spcPts val="0"/>
              </a:spcBef>
              <a:spcAft>
                <a:spcPts val="0"/>
              </a:spcAft>
              <a:buClr>
                <a:schemeClr val="dk1"/>
              </a:buClr>
              <a:buSzPts val="1100"/>
              <a:buFont typeface="Arial"/>
              <a:buNone/>
            </a:pPr>
            <a:r>
              <a:rPr lang="en-US"/>
              <a:t>NBAA Schedulers &amp; Dispatchers Conference</a:t>
            </a:r>
            <a:endParaRPr/>
          </a:p>
          <a:p>
            <a:pPr marL="0" lvl="0" indent="0" algn="l" rtl="0">
              <a:lnSpc>
                <a:spcPct val="100000"/>
              </a:lnSpc>
              <a:spcBef>
                <a:spcPts val="0"/>
              </a:spcBef>
              <a:spcAft>
                <a:spcPts val="0"/>
              </a:spcAft>
              <a:buClr>
                <a:schemeClr val="dk1"/>
              </a:buClr>
              <a:buSzPts val="1100"/>
              <a:buFont typeface="Arial"/>
              <a:buNone/>
            </a:pPr>
            <a:r>
              <a:rPr lang="en-US"/>
              <a:t>January 24-26 | Nashville, TN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Miami-Opa Locka Regional Forum</a:t>
            </a:r>
            <a:endParaRPr/>
          </a:p>
          <a:p>
            <a:pPr marL="0" lvl="0" indent="0" algn="l" rtl="0">
              <a:lnSpc>
                <a:spcPct val="100000"/>
              </a:lnSpc>
              <a:spcBef>
                <a:spcPts val="0"/>
              </a:spcBef>
              <a:spcAft>
                <a:spcPts val="0"/>
              </a:spcAft>
              <a:buClr>
                <a:schemeClr val="dk1"/>
              </a:buClr>
              <a:buSzPts val="1100"/>
              <a:buFont typeface="Arial"/>
              <a:buNone/>
            </a:pPr>
            <a:r>
              <a:rPr lang="en-US"/>
              <a:t>February 8 | Opa-locka, FL</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International Operators Conference</a:t>
            </a:r>
            <a:endParaRPr/>
          </a:p>
          <a:p>
            <a:pPr marL="0" lvl="0" indent="0" algn="l" rtl="0">
              <a:lnSpc>
                <a:spcPct val="100000"/>
              </a:lnSpc>
              <a:spcBef>
                <a:spcPts val="0"/>
              </a:spcBef>
              <a:spcAft>
                <a:spcPts val="0"/>
              </a:spcAft>
              <a:buClr>
                <a:schemeClr val="dk1"/>
              </a:buClr>
              <a:buSzPts val="1100"/>
              <a:buFont typeface="Arial"/>
              <a:buNone/>
            </a:pPr>
            <a:r>
              <a:rPr lang="en-US"/>
              <a:t>February 13-15 | Austin, TX</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Leadership Conference</a:t>
            </a:r>
            <a:endParaRPr/>
          </a:p>
          <a:p>
            <a:pPr marL="0" lvl="0" indent="0" algn="l" rtl="0">
              <a:lnSpc>
                <a:spcPct val="100000"/>
              </a:lnSpc>
              <a:spcBef>
                <a:spcPts val="0"/>
              </a:spcBef>
              <a:spcAft>
                <a:spcPts val="0"/>
              </a:spcAft>
              <a:buClr>
                <a:schemeClr val="dk1"/>
              </a:buClr>
              <a:buSzPts val="1100"/>
              <a:buFont typeface="Arial"/>
              <a:buNone/>
            </a:pPr>
            <a:r>
              <a:rPr lang="en-US"/>
              <a:t>February 27-March 1 | Charlotte, NC</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Maintenance Conference</a:t>
            </a:r>
            <a:endParaRPr/>
          </a:p>
          <a:p>
            <a:pPr marL="0" lvl="0" indent="0" algn="l" rtl="0">
              <a:lnSpc>
                <a:spcPct val="100000"/>
              </a:lnSpc>
              <a:spcBef>
                <a:spcPts val="0"/>
              </a:spcBef>
              <a:spcAft>
                <a:spcPts val="0"/>
              </a:spcAft>
              <a:buClr>
                <a:schemeClr val="dk1"/>
              </a:buClr>
              <a:buSzPts val="1100"/>
              <a:buFont typeface="Arial"/>
              <a:buNone/>
            </a:pPr>
            <a:r>
              <a:rPr lang="en-US"/>
              <a:t>May 2-4 | Hartford, CT</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White Plains Regional Forum</a:t>
            </a:r>
            <a:endParaRPr/>
          </a:p>
          <a:p>
            <a:pPr marL="0" lvl="0" indent="0" algn="l" rtl="0">
              <a:lnSpc>
                <a:spcPct val="100000"/>
              </a:lnSpc>
              <a:spcBef>
                <a:spcPts val="0"/>
              </a:spcBef>
              <a:spcAft>
                <a:spcPts val="0"/>
              </a:spcAft>
              <a:buClr>
                <a:schemeClr val="dk1"/>
              </a:buClr>
              <a:buSzPts val="1100"/>
              <a:buFont typeface="Arial"/>
              <a:buNone/>
            </a:pPr>
            <a:r>
              <a:rPr lang="en-US"/>
              <a:t>June 14 | White Plains, NY</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NBAA-BACE (Collegiate Connect is free for students!)</a:t>
            </a:r>
            <a:endParaRPr/>
          </a:p>
          <a:p>
            <a:pPr marL="0" lvl="0" indent="0" algn="l" rtl="0">
              <a:lnSpc>
                <a:spcPct val="100000"/>
              </a:lnSpc>
              <a:spcBef>
                <a:spcPts val="0"/>
              </a:spcBef>
              <a:spcAft>
                <a:spcPts val="0"/>
              </a:spcAft>
              <a:buClr>
                <a:schemeClr val="dk1"/>
              </a:buClr>
              <a:buSzPts val="1100"/>
              <a:buFont typeface="Arial"/>
              <a:buNone/>
            </a:pPr>
            <a:r>
              <a:rPr lang="en-US"/>
              <a:t>October 17-19 | Las Vegas, NV</a:t>
            </a:r>
            <a:endParaRPr/>
          </a:p>
          <a:p>
            <a:pPr marL="0" lvl="0" indent="0" algn="l" rtl="0">
              <a:lnSpc>
                <a:spcPct val="100000"/>
              </a:lnSpc>
              <a:spcBef>
                <a:spcPts val="0"/>
              </a:spcBef>
              <a:spcAft>
                <a:spcPts val="0"/>
              </a:spcAft>
              <a:buSzPts val="1400"/>
              <a:buNone/>
            </a:pPr>
            <a:endParaRPr/>
          </a:p>
        </p:txBody>
      </p:sp>
      <p:sp>
        <p:nvSpPr>
          <p:cNvPr id="202" name="Google Shape;202;g192535bcdf8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5e551fbd8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205e551fbd8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 have an active regional group this would be a great place to include. Additionally, information about regional directors and how they can help. </a:t>
            </a:r>
            <a:endParaRPr/>
          </a:p>
        </p:txBody>
      </p:sp>
      <p:sp>
        <p:nvSpPr>
          <p:cNvPr id="211" name="Google Shape;211;g205e551fbd8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t>NBAA.org/Students (QR code)</a:t>
            </a:r>
            <a:endParaRPr/>
          </a:p>
          <a:p>
            <a:pPr marL="0" lvl="0" indent="0" algn="l" rtl="0">
              <a:lnSpc>
                <a:spcPct val="100000"/>
              </a:lnSpc>
              <a:spcBef>
                <a:spcPts val="0"/>
              </a:spcBef>
              <a:spcAft>
                <a:spcPts val="0"/>
              </a:spcAft>
              <a:buClr>
                <a:schemeClr val="dk1"/>
              </a:buClr>
              <a:buSzPts val="1100"/>
              <a:buFont typeface="Arial"/>
              <a:buNone/>
            </a:pPr>
            <a:r>
              <a:rPr lang="en-US"/>
              <a:t>Contact Info of presenter</a:t>
            </a:r>
            <a:endParaRPr/>
          </a:p>
          <a:p>
            <a:pPr marL="0" lvl="0" indent="0" algn="l" rtl="0">
              <a:lnSpc>
                <a:spcPct val="100000"/>
              </a:lnSpc>
              <a:spcBef>
                <a:spcPts val="0"/>
              </a:spcBef>
              <a:spcAft>
                <a:spcPts val="0"/>
              </a:spcAft>
              <a:buClr>
                <a:schemeClr val="dk1"/>
              </a:buClr>
              <a:buSzPts val="1100"/>
              <a:buFont typeface="Arial"/>
              <a:buNone/>
            </a:pPr>
            <a:r>
              <a:rPr lang="en-US"/>
              <a:t>Regional Rep Contact Information</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218" name="Google Shape;21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time allows, let students answer this question. If not, just jump into the definition.</a:t>
            </a:r>
            <a:endParaRPr/>
          </a:p>
          <a:p>
            <a:pPr marL="0" lvl="0" indent="0" algn="l" rtl="0">
              <a:lnSpc>
                <a:spcPct val="100000"/>
              </a:lnSpc>
              <a:spcBef>
                <a:spcPts val="0"/>
              </a:spcBef>
              <a:spcAft>
                <a:spcPts val="0"/>
              </a:spcAft>
              <a:buSzPts val="1400"/>
              <a:buNone/>
            </a:pPr>
            <a:endParaRPr/>
          </a:p>
          <a:p>
            <a:pPr marL="914400" lvl="1" indent="-298450" algn="l" rtl="0">
              <a:lnSpc>
                <a:spcPct val="115000"/>
              </a:lnSpc>
              <a:spcBef>
                <a:spcPts val="0"/>
              </a:spcBef>
              <a:spcAft>
                <a:spcPts val="0"/>
              </a:spcAft>
              <a:buClr>
                <a:srgbClr val="0B5394"/>
              </a:buClr>
              <a:buSzPts val="1100"/>
              <a:buAutoNum type="alphaLcPeriod"/>
            </a:pPr>
            <a:r>
              <a:rPr lang="en-US" sz="1100">
                <a:solidFill>
                  <a:srgbClr val="0B5394"/>
                </a:solidFill>
                <a:latin typeface="Arial"/>
                <a:ea typeface="Arial"/>
                <a:cs typeface="Arial"/>
                <a:sym typeface="Arial"/>
              </a:rPr>
              <a:t>Give students the opportunity to answer what they think Business Aviation is.</a:t>
            </a:r>
            <a:endParaRPr sz="1100">
              <a:solidFill>
                <a:srgbClr val="0B5394"/>
              </a:solidFill>
              <a:latin typeface="Arial"/>
              <a:ea typeface="Arial"/>
              <a:cs typeface="Arial"/>
              <a:sym typeface="Arial"/>
            </a:endParaRPr>
          </a:p>
          <a:p>
            <a:pPr marL="914400" lvl="1" indent="-298450" algn="l" rtl="0">
              <a:lnSpc>
                <a:spcPct val="115000"/>
              </a:lnSpc>
              <a:spcBef>
                <a:spcPts val="0"/>
              </a:spcBef>
              <a:spcAft>
                <a:spcPts val="0"/>
              </a:spcAft>
              <a:buClr>
                <a:srgbClr val="0B5394"/>
              </a:buClr>
              <a:buSzPts val="1100"/>
              <a:buAutoNum type="alphaLcPeriod"/>
            </a:pPr>
            <a:r>
              <a:rPr lang="en-US" sz="1100">
                <a:solidFill>
                  <a:srgbClr val="0B5394"/>
                </a:solidFill>
                <a:latin typeface="Arial"/>
                <a:ea typeface="Arial"/>
                <a:cs typeface="Arial"/>
                <a:sym typeface="Arial"/>
              </a:rPr>
              <a:t>Transition into a definition of Business Aviation</a:t>
            </a:r>
            <a:endParaRPr sz="1100">
              <a:solidFill>
                <a:srgbClr val="0B5394"/>
              </a:solidFill>
              <a:latin typeface="Arial"/>
              <a:ea typeface="Arial"/>
              <a:cs typeface="Arial"/>
              <a:sym typeface="Arial"/>
            </a:endParaRPr>
          </a:p>
          <a:p>
            <a:pPr marL="914400" lvl="1" indent="-298450" algn="l" rtl="0">
              <a:lnSpc>
                <a:spcPct val="115000"/>
              </a:lnSpc>
              <a:spcBef>
                <a:spcPts val="0"/>
              </a:spcBef>
              <a:spcAft>
                <a:spcPts val="0"/>
              </a:spcAft>
              <a:buClr>
                <a:srgbClr val="0B5394"/>
              </a:buClr>
              <a:buSzPts val="1100"/>
              <a:buAutoNum type="alphaLcPeriod"/>
            </a:pPr>
            <a:r>
              <a:rPr lang="en-US" sz="1100">
                <a:solidFill>
                  <a:srgbClr val="0B5394"/>
                </a:solidFill>
                <a:latin typeface="Arial"/>
                <a:ea typeface="Arial"/>
                <a:cs typeface="Arial"/>
                <a:sym typeface="Arial"/>
              </a:rPr>
              <a:t>Give some examples of companies</a:t>
            </a:r>
            <a:endParaRPr sz="1100">
              <a:solidFill>
                <a:srgbClr val="0B5394"/>
              </a:solidFill>
              <a:latin typeface="Arial"/>
              <a:ea typeface="Arial"/>
              <a:cs typeface="Arial"/>
              <a:sym typeface="Arial"/>
            </a:endParaRPr>
          </a:p>
          <a:p>
            <a:pPr marL="1371600" lvl="2" indent="-298450" algn="l" rtl="0">
              <a:lnSpc>
                <a:spcPct val="115000"/>
              </a:lnSpc>
              <a:spcBef>
                <a:spcPts val="0"/>
              </a:spcBef>
              <a:spcAft>
                <a:spcPts val="0"/>
              </a:spcAft>
              <a:buClr>
                <a:srgbClr val="0B5394"/>
              </a:buClr>
              <a:buSzPts val="1100"/>
              <a:buAutoNum type="romanLcPeriod"/>
            </a:pPr>
            <a:r>
              <a:rPr lang="en-US" sz="1100">
                <a:solidFill>
                  <a:srgbClr val="0B5394"/>
                </a:solidFill>
                <a:latin typeface="Arial"/>
                <a:ea typeface="Arial"/>
                <a:cs typeface="Arial"/>
                <a:sym typeface="Arial"/>
              </a:rPr>
              <a:t>Have this be a mix of aviation specific companies and companies with aviation</a:t>
            </a:r>
            <a:endParaRPr sz="1100">
              <a:solidFill>
                <a:srgbClr val="0B5394"/>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0" name="Google Shape;4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b3ffcda3ac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Make sure to point out examples of both types and offer companies where pilot isn’t the main job (i.e. FBO or fuel sales)</a:t>
            </a:r>
            <a:endParaRPr sz="1100">
              <a:solidFill>
                <a:srgbClr val="0B5394"/>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49" name="Google Shape;49;g1b3ffcda3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de53793ae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de53793ae9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g1de53793ae9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6a3d249836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16a3d249836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100">
                <a:solidFill>
                  <a:srgbClr val="0B5394"/>
                </a:solidFill>
                <a:latin typeface="Arial"/>
                <a:ea typeface="Arial"/>
                <a:cs typeface="Arial"/>
                <a:sym typeface="Arial"/>
              </a:rPr>
              <a:t>Career Advancement - Focus on Professional Development in many companies to make you better</a:t>
            </a:r>
            <a:endParaRPr sz="1100">
              <a:solidFill>
                <a:srgbClr val="0B5394"/>
              </a:solidFill>
              <a:latin typeface="Arial"/>
              <a:ea typeface="Arial"/>
              <a:cs typeface="Arial"/>
              <a:sym typeface="Arial"/>
            </a:endParaRPr>
          </a:p>
        </p:txBody>
      </p:sp>
      <p:sp>
        <p:nvSpPr>
          <p:cNvPr id="86" name="Google Shape;86;g16a3d249836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6a3d249836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g16a3d249836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g16a3d249836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05e551fbd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05e551fbd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205e551fbd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5e551fbd8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5e551fbd8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g205e551fbd8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e0d425dfbe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e0d425dfbe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ATC</a:t>
            </a:r>
            <a:endParaRPr/>
          </a:p>
        </p:txBody>
      </p:sp>
      <p:sp>
        <p:nvSpPr>
          <p:cNvPr id="126" name="Google Shape;126;g1e0d425dfbe_0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9"/>
          <p:cNvSpPr txBox="1">
            <a:spLocks noGrp="1"/>
          </p:cNvSpPr>
          <p:nvPr>
            <p:ph type="subTitle" idx="1"/>
          </p:nvPr>
        </p:nvSpPr>
        <p:spPr>
          <a:xfrm>
            <a:off x="424249" y="5844745"/>
            <a:ext cx="7622472" cy="80936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accent3"/>
              </a:buClr>
              <a:buSzPts val="1600"/>
              <a:buFont typeface="Noto Sans Symbols"/>
              <a:buNone/>
              <a:defRPr sz="16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accent3"/>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accent3"/>
              </a:buClr>
              <a:buSzPts val="1800"/>
              <a:buFont typeface="Arial"/>
              <a:buNone/>
              <a:defRPr sz="18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accent3"/>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6" name="Google Shape;16;p9"/>
          <p:cNvSpPr txBox="1">
            <a:spLocks noGrp="1"/>
          </p:cNvSpPr>
          <p:nvPr>
            <p:ph type="body" idx="2"/>
          </p:nvPr>
        </p:nvSpPr>
        <p:spPr>
          <a:xfrm>
            <a:off x="423863" y="3778618"/>
            <a:ext cx="7187172" cy="80436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accent3"/>
              </a:buClr>
              <a:buSzPts val="4800"/>
              <a:buFont typeface="Noto Sans Symbols"/>
              <a:buNone/>
              <a:defRPr sz="4800" b="1"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7" name="Google Shape;17;p9"/>
          <p:cNvSpPr txBox="1">
            <a:spLocks noGrp="1"/>
          </p:cNvSpPr>
          <p:nvPr>
            <p:ph type="body" idx="3"/>
          </p:nvPr>
        </p:nvSpPr>
        <p:spPr>
          <a:xfrm>
            <a:off x="423863" y="4682847"/>
            <a:ext cx="8007350" cy="6556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3"/>
              </a:buClr>
              <a:buSzPts val="2800"/>
              <a:buFont typeface="Noto Sans Symbols"/>
              <a:buNone/>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10"/>
          <p:cNvSpPr txBox="1">
            <a:spLocks noGrp="1"/>
          </p:cNvSpPr>
          <p:nvPr>
            <p:ph type="sldNum" idx="12"/>
          </p:nvPr>
        </p:nvSpPr>
        <p:spPr>
          <a:xfrm>
            <a:off x="8610600" y="6356350"/>
            <a:ext cx="315303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0"/>
          <p:cNvSpPr txBox="1">
            <a:spLocks noGrp="1"/>
          </p:cNvSpPr>
          <p:nvPr>
            <p:ph type="body" idx="1"/>
          </p:nvPr>
        </p:nvSpPr>
        <p:spPr>
          <a:xfrm>
            <a:off x="827519" y="1350337"/>
            <a:ext cx="10392373" cy="619125"/>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accent3"/>
              </a:buClr>
              <a:buSzPts val="3600"/>
              <a:buFont typeface="Noto Sans Symbols"/>
              <a:buNone/>
              <a:defRPr sz="36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10"/>
          <p:cNvSpPr txBox="1">
            <a:spLocks noGrp="1"/>
          </p:cNvSpPr>
          <p:nvPr>
            <p:ph type="body" idx="2"/>
          </p:nvPr>
        </p:nvSpPr>
        <p:spPr>
          <a:xfrm>
            <a:off x="840817" y="1991727"/>
            <a:ext cx="10379075" cy="619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3"/>
              </a:buClr>
              <a:buSzPts val="2400"/>
              <a:buFont typeface="Noto Sans Symbols"/>
              <a:buNone/>
              <a:defRPr sz="2400" b="1" i="0" u="none" strike="noStrike" cap="none">
                <a:solidFill>
                  <a:schemeClr val="accent3"/>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2" name="Google Shape;22;p10"/>
          <p:cNvSpPr txBox="1">
            <a:spLocks noGrp="1"/>
          </p:cNvSpPr>
          <p:nvPr>
            <p:ph type="body" idx="3"/>
          </p:nvPr>
        </p:nvSpPr>
        <p:spPr>
          <a:xfrm>
            <a:off x="841375" y="5897863"/>
            <a:ext cx="3916363" cy="365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3"/>
              </a:buClr>
              <a:buSzPts val="900"/>
              <a:buFont typeface="Noto Sans Symbols"/>
              <a:buNone/>
              <a:defRPr sz="900" b="0" i="0" u="none" strike="noStrike" cap="none">
                <a:solidFill>
                  <a:schemeClr val="accent4"/>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3" name="Google Shape;23;p10"/>
          <p:cNvSpPr txBox="1">
            <a:spLocks noGrp="1"/>
          </p:cNvSpPr>
          <p:nvPr>
            <p:ph type="body" idx="4"/>
          </p:nvPr>
        </p:nvSpPr>
        <p:spPr>
          <a:xfrm>
            <a:off x="841375" y="2611438"/>
            <a:ext cx="10378517" cy="2917825"/>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accent3"/>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accent3"/>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blipFill>
          <a:blip r:embed="rId2">
            <a:alphaModFix/>
          </a:blip>
          <a:stretch>
            <a:fillRect/>
          </a:stretch>
        </a:blipFill>
        <a:effectLst/>
      </p:bgPr>
    </p:bg>
    <p:spTree>
      <p:nvGrpSpPr>
        <p:cNvPr id="1"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12"/>
          <p:cNvSpPr txBox="1">
            <a:spLocks noGrp="1"/>
          </p:cNvSpPr>
          <p:nvPr>
            <p:ph type="sldNum" idx="12"/>
          </p:nvPr>
        </p:nvSpPr>
        <p:spPr>
          <a:xfrm>
            <a:off x="8610600" y="6356350"/>
            <a:ext cx="3153032"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7" name="Google Shape;27;p12"/>
          <p:cNvSpPr txBox="1">
            <a:spLocks noGrp="1"/>
          </p:cNvSpPr>
          <p:nvPr>
            <p:ph type="body" idx="1"/>
          </p:nvPr>
        </p:nvSpPr>
        <p:spPr>
          <a:xfrm>
            <a:off x="827519" y="1350337"/>
            <a:ext cx="10392373" cy="619125"/>
          </a:xfrm>
          <a:prstGeom prst="rect">
            <a:avLst/>
          </a:prstGeom>
          <a:noFill/>
          <a:ln>
            <a:noFill/>
          </a:ln>
        </p:spPr>
        <p:txBody>
          <a:bodyPr spcFirstLastPara="1" wrap="square" lIns="91425" tIns="45700" rIns="91425" bIns="45700" anchor="b" anchorCtr="0">
            <a:normAutofit/>
          </a:bodyPr>
          <a:lstStyle>
            <a:lvl1pPr marL="457200" marR="0" lvl="0" indent="-228600" algn="l" rtl="0">
              <a:lnSpc>
                <a:spcPct val="90000"/>
              </a:lnSpc>
              <a:spcBef>
                <a:spcPts val="1000"/>
              </a:spcBef>
              <a:spcAft>
                <a:spcPts val="0"/>
              </a:spcAft>
              <a:buClr>
                <a:schemeClr val="accent3"/>
              </a:buClr>
              <a:buSzPts val="3600"/>
              <a:buFont typeface="Noto Sans Symbols"/>
              <a:buNone/>
              <a:defRPr sz="36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12"/>
          <p:cNvSpPr txBox="1">
            <a:spLocks noGrp="1"/>
          </p:cNvSpPr>
          <p:nvPr>
            <p:ph type="body" idx="2"/>
          </p:nvPr>
        </p:nvSpPr>
        <p:spPr>
          <a:xfrm>
            <a:off x="840817" y="1991727"/>
            <a:ext cx="10379075" cy="6191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accent3"/>
              </a:buClr>
              <a:buSzPts val="2400"/>
              <a:buFont typeface="Noto Sans Symbols"/>
              <a:buNone/>
              <a:defRPr sz="2400" b="1" i="0" u="none" strike="noStrike" cap="none">
                <a:solidFill>
                  <a:schemeClr val="accent3"/>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12"/>
          <p:cNvSpPr txBox="1">
            <a:spLocks noGrp="1"/>
          </p:cNvSpPr>
          <p:nvPr>
            <p:ph type="body" idx="3"/>
          </p:nvPr>
        </p:nvSpPr>
        <p:spPr>
          <a:xfrm>
            <a:off x="841375" y="5897863"/>
            <a:ext cx="3916363" cy="365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accent3"/>
              </a:buClr>
              <a:buSzPts val="900"/>
              <a:buFont typeface="Noto Sans Symbols"/>
              <a:buNone/>
              <a:defRPr sz="900" b="0" i="0" u="none" strike="noStrike" cap="none">
                <a:solidFill>
                  <a:schemeClr val="accent4"/>
                </a:solidFill>
                <a:latin typeface="Arial"/>
                <a:ea typeface="Arial"/>
                <a:cs typeface="Arial"/>
                <a:sym typeface="Arial"/>
              </a:defRPr>
            </a:lvl1pPr>
            <a:lvl2pPr marL="914400" marR="0" lvl="1" indent="-381000" algn="l" rtl="0">
              <a:lnSpc>
                <a:spcPct val="90000"/>
              </a:lnSpc>
              <a:spcBef>
                <a:spcPts val="50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accent3"/>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0" name="Google Shape;30;p12"/>
          <p:cNvPicPr preferRelativeResize="0"/>
          <p:nvPr/>
        </p:nvPicPr>
        <p:blipFill rotWithShape="1">
          <a:blip r:embed="rId3">
            <a:alphaModFix/>
          </a:blip>
          <a:srcRect/>
          <a:stretch/>
        </p:blipFill>
        <p:spPr>
          <a:xfrm>
            <a:off x="840817" y="2725118"/>
            <a:ext cx="4500226" cy="29987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sldNum" idx="12"/>
          </p:nvPr>
        </p:nvSpPr>
        <p:spPr>
          <a:xfrm>
            <a:off x="8610600" y="6356350"/>
            <a:ext cx="3153032"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8"/>
          <p:cNvSpPr txBox="1"/>
          <p:nvPr/>
        </p:nvSpPr>
        <p:spPr>
          <a:xfrm>
            <a:off x="838200" y="1375650"/>
            <a:ext cx="10925432" cy="79362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Click to edit Master title style</a:t>
            </a:r>
            <a:endParaRPr sz="1400" b="0" i="0" u="none" strike="noStrike" cap="none">
              <a:solidFill>
                <a:srgbClr val="000000"/>
              </a:solidFill>
              <a:latin typeface="Arial"/>
              <a:ea typeface="Arial"/>
              <a:cs typeface="Arial"/>
              <a:sym typeface="Arial"/>
            </a:endParaRPr>
          </a:p>
        </p:txBody>
      </p:sp>
      <p:sp>
        <p:nvSpPr>
          <p:cNvPr id="12" name="Google Shape;12;p8"/>
          <p:cNvSpPr txBox="1"/>
          <p:nvPr/>
        </p:nvSpPr>
        <p:spPr>
          <a:xfrm>
            <a:off x="838200" y="2603512"/>
            <a:ext cx="10925432" cy="2942849"/>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chemeClr val="accent3"/>
              </a:buClr>
              <a:buSzPts val="2400"/>
              <a:buFont typeface="Noto Sans Symbols"/>
              <a:buChar char="▪"/>
            </a:pPr>
            <a:r>
              <a:rPr lang="en-US" sz="2400" b="0" i="0" u="none" strike="noStrike" cap="none">
                <a:solidFill>
                  <a:schemeClr val="dk1"/>
                </a:solidFill>
                <a:latin typeface="Arial"/>
                <a:ea typeface="Arial"/>
                <a:cs typeface="Arial"/>
                <a:sym typeface="Arial"/>
              </a:rPr>
              <a:t>Click to edit Master text styles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chemeClr val="accent3"/>
              </a:buClr>
              <a:buSzPts val="2400"/>
              <a:buFont typeface="Arial"/>
              <a:buChar char="•"/>
            </a:pPr>
            <a:r>
              <a:rPr lang="en-US" sz="2400" b="0" i="0" u="none" strike="noStrike" cap="none">
                <a:solidFill>
                  <a:schemeClr val="dk1"/>
                </a:solidFill>
                <a:latin typeface="Arial"/>
                <a:ea typeface="Arial"/>
                <a:cs typeface="Arial"/>
                <a:sym typeface="Arial"/>
              </a:rPr>
              <a:t>Second level</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chemeClr val="accent3"/>
              </a:buClr>
              <a:buSzPts val="2000"/>
              <a:buFont typeface="Arial"/>
              <a:buChar char="•"/>
            </a:pPr>
            <a:r>
              <a:rPr lang="en-US" sz="2000" b="0" i="0" u="none" strike="noStrike" cap="none">
                <a:solidFill>
                  <a:schemeClr val="dk1"/>
                </a:solidFill>
                <a:latin typeface="Arial"/>
                <a:ea typeface="Arial"/>
                <a:cs typeface="Arial"/>
                <a:sym typeface="Arial"/>
              </a:rPr>
              <a:t>Third level</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chemeClr val="accent3"/>
              </a:buClr>
              <a:buSzPts val="1800"/>
              <a:buFont typeface="Arial"/>
              <a:buChar char="•"/>
            </a:pPr>
            <a:r>
              <a:rPr lang="en-US" sz="1800" b="0" i="0" u="none" strike="noStrike" cap="none">
                <a:solidFill>
                  <a:schemeClr val="dk1"/>
                </a:solidFill>
                <a:latin typeface="Arial"/>
                <a:ea typeface="Arial"/>
                <a:cs typeface="Arial"/>
                <a:sym typeface="Arial"/>
              </a:rPr>
              <a:t>Fourth level</a:t>
            </a:r>
            <a:endParaRPr sz="1400" b="0" i="0" u="none" strike="noStrike" cap="none">
              <a:solidFill>
                <a:srgbClr val="000000"/>
              </a:solidFill>
              <a:latin typeface="Arial"/>
              <a:ea typeface="Arial"/>
              <a:cs typeface="Arial"/>
              <a:sym typeface="Arial"/>
            </a:endParaRPr>
          </a:p>
          <a:p>
            <a:pPr marL="2057400" marR="0" lvl="4" indent="-228600" algn="l" rtl="0">
              <a:lnSpc>
                <a:spcPct val="90000"/>
              </a:lnSpc>
              <a:spcBef>
                <a:spcPts val="500"/>
              </a:spcBef>
              <a:spcAft>
                <a:spcPts val="0"/>
              </a:spcAft>
              <a:buClr>
                <a:schemeClr val="accent3"/>
              </a:buClr>
              <a:buSzPts val="1800"/>
              <a:buFont typeface="Arial"/>
              <a:buChar char="•"/>
            </a:pPr>
            <a:r>
              <a:rPr lang="en-US" sz="1800" b="0" i="0" u="none" strike="noStrike" cap="none">
                <a:solidFill>
                  <a:schemeClr val="dk1"/>
                </a:solidFill>
                <a:latin typeface="Arial"/>
                <a:ea typeface="Arial"/>
                <a:cs typeface="Arial"/>
                <a:sym typeface="Arial"/>
              </a:rPr>
              <a:t>Fifth level</a:t>
            </a:r>
            <a:endParaRPr sz="1400" b="0" i="0" u="none" strike="noStrike" cap="none">
              <a:solidFill>
                <a:srgbClr val="000000"/>
              </a:solidFill>
              <a:latin typeface="Arial"/>
              <a:ea typeface="Arial"/>
              <a:cs typeface="Arial"/>
              <a:sym typeface="Arial"/>
            </a:endParaRPr>
          </a:p>
        </p:txBody>
      </p:sp>
      <p:sp>
        <p:nvSpPr>
          <p:cNvPr id="13" name="Google Shape;13;p8"/>
          <p:cNvSpPr txBox="1"/>
          <p:nvPr/>
        </p:nvSpPr>
        <p:spPr>
          <a:xfrm>
            <a:off x="838200" y="1954225"/>
            <a:ext cx="10925175" cy="6048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accent3"/>
              </a:buClr>
              <a:buSzPts val="2800"/>
              <a:buFont typeface="Arial"/>
              <a:buNone/>
            </a:pPr>
            <a:r>
              <a:rPr lang="en-US" sz="2800" b="1" i="0" u="none" strike="noStrike" cap="none">
                <a:solidFill>
                  <a:schemeClr val="accent3"/>
                </a:solidFill>
                <a:latin typeface="Arial"/>
                <a:ea typeface="Arial"/>
                <a:cs typeface="Arial"/>
                <a:sym typeface="Arial"/>
              </a:rPr>
              <a:t>Click to enter subtitle</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hyperlink" Target="https://connect.nbaa.org/234/Member-Companies" TargetMode="External"/><Relationship Id="rId7" Type="http://schemas.openxmlformats.org/officeDocument/2006/relationships/hyperlink" Target="https://nbaa.org/advocacy/regional-groups-and-issues/regional-business-aviation-groups-director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nbaa.org/professional-development/nbaa-mentoring-network/" TargetMode="External"/><Relationship Id="rId5" Type="http://schemas.openxmlformats.org/officeDocument/2006/relationships/hyperlink" Target="https://nbaa.org/professional-development/yopro/" TargetMode="External"/><Relationship Id="rId4" Type="http://schemas.openxmlformats.org/officeDocument/2006/relationships/hyperlink" Target="https://jobs.nbaa.org/?_gl=1*180uvqy*_gcl_aw*R0NMLjE2ODAwMTY3MjAuQ2p3S0NBandvSXFoQmhBR0Vpd0FyWFQ3Sy1tLTRFZ2NDNmJTbnJRNkw3bjFRQzlqUUt1VzZKZENXZlpQVWtIczUyRW90dVpLZWNKS3BSb0NGN1lRQXZEX0J3RQ..*_gcl_dc*R0NMLjE2ODAwMTY3MjAuQ2p3S0NBandvSXFoQmhBR0Vpd0FyWFQ3Sy1tLTRFZ2NDNmJTbnJRNkw3bjFRQzlqUUt1VzZKZENXZlpQVWtIczUyRW90dVpLZWNKS3BSb0NGN1lRQXZEX0J3RQ..*_ga*MTg4MDIyMzgwOC4xNjc5OTI3OTMy*_ga_9KE8KLZXJZ*MTY4MDc5OTMxNS4xNS4wLjE2ODA3OTkzMTUuNjAuMC4w&amp;_ga=2.228226397.1539060301.1680629717-1880223808.1679927932&amp;_gac=1.123276921.1680016719.CjwKCAjwoIqhBhAGEiwArXT7K-m-4EgcC6bSnrQ6L7n1QC9jQKuW6JdCWfZPUkHs52EotuZKecJKpRoCF7YQAvD_Bw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nbaa.org/scholarship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hyperlink" Target="https://www.uaa.aero/uaa_scholarships.php"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jobs.nbaa.org/?_gl=1*180uvqy*_gcl_aw*R0NMLjE2ODAwMTY3MjAuQ2p3S0NBandvSXFoQmhBR0Vpd0FyWFQ3Sy1tLTRFZ2NDNmJTbnJRNkw3bjFRQzlqUUt1VzZKZENXZlpQVWtIczUyRW90dVpLZWNKS3BSb0NGN1lRQXZEX0J3RQ..*_gcl_dc*R0NMLjE2ODAwMTY3MjAuQ2p3S0NBandvSXFoQmhBR0Vpd0FyWFQ3Sy1tLTRFZ2NDNmJTbnJRNkw3bjFRQzlqUUt1VzZKZENXZlpQVWtIczUyRW90dVpLZWNKS3BSb0NGN1lRQXZEX0J3RQ..*_ga*MTg4MDIyMzgwOC4xNjc5OTI3OTMy*_ga_9KE8KLZXJZ*MTY4MDc5OTMxNS4xNS4wLjE2ODA3OTkzMTUuNjAuMC4w&amp;_ga=2.228226397.1539060301.1680629717-1880223808.1679927932&amp;_gac=1.123276921.1680016719.CjwKCAjwoIqhBhAGEiwArXT7K-m-4EgcC6bSnrQ6L7n1QC9jQKuW6JdCWfZPUkHs52EotuZKecJKpRoCF7YQAvD_Bw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nbaa.org/professional-development/nbaa-mentoring-networ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nbaa.org/stud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subTitle" idx="1"/>
          </p:nvPr>
        </p:nvSpPr>
        <p:spPr>
          <a:xfrm>
            <a:off x="424249" y="5844745"/>
            <a:ext cx="7622472" cy="8093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600"/>
              <a:buNone/>
            </a:pPr>
            <a:r>
              <a:rPr lang="en-US" sz="2800" b="0"/>
              <a:t>Presenter name</a:t>
            </a:r>
            <a:endParaRPr/>
          </a:p>
        </p:txBody>
      </p:sp>
      <p:sp>
        <p:nvSpPr>
          <p:cNvPr id="36" name="Google Shape;36;p1"/>
          <p:cNvSpPr txBox="1">
            <a:spLocks noGrp="1"/>
          </p:cNvSpPr>
          <p:nvPr>
            <p:ph type="body" idx="2"/>
          </p:nvPr>
        </p:nvSpPr>
        <p:spPr>
          <a:xfrm>
            <a:off x="423863" y="3778618"/>
            <a:ext cx="7187172" cy="80436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accent3"/>
              </a:buClr>
              <a:buSzPts val="4400"/>
              <a:buFont typeface="Noto Sans Symbols"/>
              <a:buNone/>
            </a:pPr>
            <a:r>
              <a:rPr lang="en-US" sz="4400"/>
              <a:t>Careers in </a:t>
            </a:r>
            <a:endParaRPr sz="4400"/>
          </a:p>
          <a:p>
            <a:pPr marL="0" marR="0" lvl="0" indent="0" algn="l" rtl="0">
              <a:lnSpc>
                <a:spcPct val="90000"/>
              </a:lnSpc>
              <a:spcBef>
                <a:spcPts val="0"/>
              </a:spcBef>
              <a:spcAft>
                <a:spcPts val="0"/>
              </a:spcAft>
              <a:buClr>
                <a:schemeClr val="accent3"/>
              </a:buClr>
              <a:buSzPts val="4400"/>
              <a:buFont typeface="Noto Sans Symbols"/>
              <a:buNone/>
            </a:pPr>
            <a:r>
              <a:rPr lang="en-US" sz="4400"/>
              <a:t>Business Aviation</a:t>
            </a:r>
            <a:endParaRPr sz="4400"/>
          </a:p>
        </p:txBody>
      </p:sp>
      <p:sp>
        <p:nvSpPr>
          <p:cNvPr id="37" name="Google Shape;37;p1"/>
          <p:cNvSpPr txBox="1">
            <a:spLocks noGrp="1"/>
          </p:cNvSpPr>
          <p:nvPr>
            <p:ph type="body" idx="3"/>
          </p:nvPr>
        </p:nvSpPr>
        <p:spPr>
          <a:xfrm>
            <a:off x="423863" y="4682847"/>
            <a:ext cx="8007350" cy="6556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3"/>
              </a:buClr>
              <a:buSzPts val="2800"/>
              <a:buFont typeface="Noto Sans Symbols"/>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16a3d249836_0_36"/>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sp>
        <p:nvSpPr>
          <p:cNvPr id="140" name="Google Shape;140;g16a3d249836_0_36"/>
          <p:cNvSpPr txBox="1">
            <a:spLocks noGrp="1"/>
          </p:cNvSpPr>
          <p:nvPr>
            <p:ph type="body" idx="1"/>
          </p:nvPr>
        </p:nvSpPr>
        <p:spPr>
          <a:xfrm>
            <a:off x="827519" y="1052937"/>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Education/Training Requirements</a:t>
            </a:r>
            <a:endParaRPr/>
          </a:p>
        </p:txBody>
      </p:sp>
      <p:sp>
        <p:nvSpPr>
          <p:cNvPr id="141" name="Google Shape;141;g16a3d249836_0_36"/>
          <p:cNvSpPr txBox="1">
            <a:spLocks noGrp="1"/>
          </p:cNvSpPr>
          <p:nvPr>
            <p:ph type="body" idx="4"/>
          </p:nvPr>
        </p:nvSpPr>
        <p:spPr>
          <a:xfrm>
            <a:off x="5733425" y="1837650"/>
            <a:ext cx="5486400" cy="3582000"/>
          </a:xfrm>
          <a:prstGeom prst="rect">
            <a:avLst/>
          </a:prstGeom>
          <a:noFill/>
          <a:ln>
            <a:noFill/>
          </a:ln>
        </p:spPr>
        <p:txBody>
          <a:bodyPr spcFirstLastPara="1" wrap="square" lIns="91425" tIns="45700" rIns="91425" bIns="45700" anchor="ctr" anchorCtr="0">
            <a:noAutofit/>
          </a:bodyPr>
          <a:lstStyle/>
          <a:p>
            <a:pPr marL="457200" lvl="0" indent="-381000" algn="l" rtl="0">
              <a:lnSpc>
                <a:spcPct val="90000"/>
              </a:lnSpc>
              <a:spcBef>
                <a:spcPts val="0"/>
              </a:spcBef>
              <a:spcAft>
                <a:spcPts val="0"/>
              </a:spcAft>
              <a:buSzPts val="2400"/>
              <a:buChar char="▪"/>
            </a:pPr>
            <a:r>
              <a:rPr lang="en-US"/>
              <a:t>Look into what type of job you might want and see what common requirements are.</a:t>
            </a:r>
            <a:endParaRPr/>
          </a:p>
          <a:p>
            <a:pPr marL="914400" lvl="1" indent="-355600" algn="l" rtl="0">
              <a:lnSpc>
                <a:spcPct val="90000"/>
              </a:lnSpc>
              <a:spcBef>
                <a:spcPts val="0"/>
              </a:spcBef>
              <a:spcAft>
                <a:spcPts val="0"/>
              </a:spcAft>
              <a:buSzPts val="2000"/>
              <a:buChar char="•"/>
            </a:pPr>
            <a:r>
              <a:rPr lang="en-US"/>
              <a:t>2-year degree? 4-year college? Trade school? High school diploma? </a:t>
            </a:r>
            <a:endParaRPr/>
          </a:p>
          <a:p>
            <a:pPr marL="914400" lvl="1" indent="-355600" algn="l" rtl="0">
              <a:lnSpc>
                <a:spcPct val="90000"/>
              </a:lnSpc>
              <a:spcBef>
                <a:spcPts val="0"/>
              </a:spcBef>
              <a:spcAft>
                <a:spcPts val="0"/>
              </a:spcAft>
              <a:buSzPts val="2000"/>
              <a:buChar char="•"/>
            </a:pPr>
            <a:r>
              <a:rPr lang="en-US"/>
              <a:t>Do you need specific training/certifications?</a:t>
            </a:r>
            <a:endParaRPr/>
          </a:p>
          <a:p>
            <a:pPr marL="1371600" lvl="2" indent="-342900" algn="l" rtl="0">
              <a:lnSpc>
                <a:spcPct val="90000"/>
              </a:lnSpc>
              <a:spcBef>
                <a:spcPts val="0"/>
              </a:spcBef>
              <a:spcAft>
                <a:spcPts val="0"/>
              </a:spcAft>
              <a:buSzPts val="1800"/>
              <a:buChar char="•"/>
            </a:pPr>
            <a:r>
              <a:rPr lang="en-US"/>
              <a:t>Common for pilots, flight attendants, dispatchers and mechanics</a:t>
            </a:r>
            <a:endParaRPr/>
          </a:p>
          <a:p>
            <a:pPr marL="457200" lvl="0" indent="-381000" algn="l" rtl="0">
              <a:lnSpc>
                <a:spcPct val="90000"/>
              </a:lnSpc>
              <a:spcBef>
                <a:spcPts val="0"/>
              </a:spcBef>
              <a:spcAft>
                <a:spcPts val="0"/>
              </a:spcAft>
              <a:buSzPts val="2400"/>
              <a:buChar char="▪"/>
            </a:pPr>
            <a:r>
              <a:rPr lang="en-US"/>
              <a:t>Do your research</a:t>
            </a:r>
            <a:endParaRPr/>
          </a:p>
          <a:p>
            <a:pPr marL="457200" lvl="0" indent="-381000" algn="l" rtl="0">
              <a:lnSpc>
                <a:spcPct val="90000"/>
              </a:lnSpc>
              <a:spcBef>
                <a:spcPts val="0"/>
              </a:spcBef>
              <a:spcAft>
                <a:spcPts val="0"/>
              </a:spcAft>
              <a:buSzPts val="2400"/>
              <a:buChar char="▪"/>
            </a:pPr>
            <a:r>
              <a:rPr lang="en-US"/>
              <a:t>Talk to someone in your field</a:t>
            </a:r>
            <a:endParaRPr/>
          </a:p>
          <a:p>
            <a:pPr marL="914400" lvl="1" indent="-355600" algn="l" rtl="0">
              <a:lnSpc>
                <a:spcPct val="90000"/>
              </a:lnSpc>
              <a:spcBef>
                <a:spcPts val="0"/>
              </a:spcBef>
              <a:spcAft>
                <a:spcPts val="0"/>
              </a:spcAft>
              <a:buSzPts val="2000"/>
              <a:buChar char="•"/>
            </a:pPr>
            <a:r>
              <a:rPr lang="en-US"/>
              <a:t>Find somebody that knows something that you don’t</a:t>
            </a:r>
            <a:endParaRPr/>
          </a:p>
        </p:txBody>
      </p:sp>
      <p:pic>
        <p:nvPicPr>
          <p:cNvPr id="142" name="Google Shape;142;g16a3d249836_0_36"/>
          <p:cNvPicPr preferRelativeResize="0"/>
          <p:nvPr/>
        </p:nvPicPr>
        <p:blipFill rotWithShape="1">
          <a:blip r:embed="rId3">
            <a:alphaModFix/>
          </a:blip>
          <a:srcRect/>
          <a:stretch/>
        </p:blipFill>
        <p:spPr>
          <a:xfrm>
            <a:off x="827525" y="1793700"/>
            <a:ext cx="4905902" cy="32706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05e551fbd8_0_9"/>
          <p:cNvSpPr txBox="1">
            <a:spLocks noGrp="1"/>
          </p:cNvSpPr>
          <p:nvPr>
            <p:ph type="sldNum" idx="12"/>
          </p:nvPr>
        </p:nvSpPr>
        <p:spPr>
          <a:xfrm>
            <a:off x="8610600" y="6356350"/>
            <a:ext cx="3153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
        <p:nvSpPr>
          <p:cNvPr id="149" name="Google Shape;149;g205e551fbd8_0_9"/>
          <p:cNvSpPr txBox="1">
            <a:spLocks noGrp="1"/>
          </p:cNvSpPr>
          <p:nvPr>
            <p:ph type="body" idx="1"/>
          </p:nvPr>
        </p:nvSpPr>
        <p:spPr>
          <a:xfrm>
            <a:off x="834219" y="1035437"/>
            <a:ext cx="10392300" cy="6192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Careers in Business Aviation</a:t>
            </a:r>
            <a:endParaRPr/>
          </a:p>
        </p:txBody>
      </p:sp>
      <p:sp>
        <p:nvSpPr>
          <p:cNvPr id="150" name="Google Shape;150;g205e551fbd8_0_9"/>
          <p:cNvSpPr txBox="1">
            <a:spLocks noGrp="1"/>
          </p:cNvSpPr>
          <p:nvPr>
            <p:ph type="body" idx="2"/>
          </p:nvPr>
        </p:nvSpPr>
        <p:spPr>
          <a:xfrm>
            <a:off x="840817" y="1654627"/>
            <a:ext cx="10379100" cy="619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Community Connections</a:t>
            </a:r>
            <a:endParaRPr/>
          </a:p>
        </p:txBody>
      </p:sp>
      <p:sp>
        <p:nvSpPr>
          <p:cNvPr id="151" name="Google Shape;151;g205e551fbd8_0_9"/>
          <p:cNvSpPr txBox="1">
            <a:spLocks noGrp="1"/>
          </p:cNvSpPr>
          <p:nvPr>
            <p:ph type="body" idx="3"/>
          </p:nvPr>
        </p:nvSpPr>
        <p:spPr>
          <a:xfrm>
            <a:off x="841375" y="5897863"/>
            <a:ext cx="3916500" cy="36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52" name="Google Shape;152;g205e551fbd8_0_9"/>
          <p:cNvSpPr txBox="1">
            <a:spLocks noGrp="1"/>
          </p:cNvSpPr>
          <p:nvPr>
            <p:ph type="body" idx="4"/>
          </p:nvPr>
        </p:nvSpPr>
        <p:spPr>
          <a:xfrm>
            <a:off x="6050275" y="2057475"/>
            <a:ext cx="5713200" cy="34719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a:t>Business Aviation is a tight-knit community </a:t>
            </a:r>
            <a:endParaRPr/>
          </a:p>
          <a:p>
            <a:pPr marL="457200" lvl="0" indent="-381000" algn="l" rtl="0">
              <a:spcBef>
                <a:spcPts val="0"/>
              </a:spcBef>
              <a:spcAft>
                <a:spcPts val="0"/>
              </a:spcAft>
              <a:buSzPts val="2400"/>
              <a:buChar char="▪"/>
            </a:pPr>
            <a:r>
              <a:rPr lang="en-US"/>
              <a:t>Humanitarian Efforts</a:t>
            </a:r>
            <a:endParaRPr/>
          </a:p>
          <a:p>
            <a:pPr marL="457200" lvl="0" indent="-381000" algn="l" rtl="0">
              <a:spcBef>
                <a:spcPts val="0"/>
              </a:spcBef>
              <a:spcAft>
                <a:spcPts val="0"/>
              </a:spcAft>
              <a:buSzPts val="2400"/>
              <a:buChar char="▪"/>
            </a:pPr>
            <a:r>
              <a:rPr lang="en-US"/>
              <a:t>Helpy Day at events</a:t>
            </a:r>
            <a:endParaRPr/>
          </a:p>
          <a:p>
            <a:pPr marL="457200" lvl="0" indent="-381000" algn="l" rtl="0">
              <a:spcBef>
                <a:spcPts val="0"/>
              </a:spcBef>
              <a:spcAft>
                <a:spcPts val="0"/>
              </a:spcAft>
              <a:buSzPts val="2400"/>
              <a:buChar char="▪"/>
            </a:pPr>
            <a:r>
              <a:rPr lang="en-US"/>
              <a:t>Network receptions</a:t>
            </a:r>
            <a:endParaRPr/>
          </a:p>
          <a:p>
            <a:pPr marL="457200" lvl="0" indent="-381000" algn="l" rtl="0">
              <a:spcBef>
                <a:spcPts val="0"/>
              </a:spcBef>
              <a:spcAft>
                <a:spcPts val="0"/>
              </a:spcAft>
              <a:buSzPts val="2400"/>
              <a:buChar char="▪"/>
            </a:pPr>
            <a:r>
              <a:rPr lang="en-US"/>
              <a:t>Happy hours</a:t>
            </a:r>
            <a:endParaRPr/>
          </a:p>
          <a:p>
            <a:pPr marL="457200" lvl="0" indent="-381000" algn="l" rtl="0">
              <a:spcBef>
                <a:spcPts val="0"/>
              </a:spcBef>
              <a:spcAft>
                <a:spcPts val="0"/>
              </a:spcAft>
              <a:buSzPts val="2400"/>
              <a:buChar char="▪"/>
            </a:pPr>
            <a:r>
              <a:rPr lang="en-US"/>
              <a:t>Committee and Council opportunities</a:t>
            </a:r>
            <a:endParaRPr/>
          </a:p>
          <a:p>
            <a:pPr marL="457200" lvl="0" indent="-381000" algn="l" rtl="0">
              <a:spcBef>
                <a:spcPts val="0"/>
              </a:spcBef>
              <a:spcAft>
                <a:spcPts val="0"/>
              </a:spcAft>
              <a:buSzPts val="2400"/>
              <a:buChar char="▪"/>
            </a:pPr>
            <a:r>
              <a:rPr lang="en-US"/>
              <a:t>Friends!</a:t>
            </a:r>
            <a:endParaRPr/>
          </a:p>
        </p:txBody>
      </p:sp>
      <p:pic>
        <p:nvPicPr>
          <p:cNvPr id="153" name="Google Shape;153;g205e551fbd8_0_9"/>
          <p:cNvPicPr preferRelativeResize="0"/>
          <p:nvPr/>
        </p:nvPicPr>
        <p:blipFill>
          <a:blip r:embed="rId3">
            <a:alphaModFix/>
          </a:blip>
          <a:stretch>
            <a:fillRect/>
          </a:stretch>
        </p:blipFill>
        <p:spPr>
          <a:xfrm>
            <a:off x="841375" y="2057475"/>
            <a:ext cx="5208899" cy="34717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dd111b6623_0_1"/>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160" name="Google Shape;160;g1dd111b6623_0_1"/>
          <p:cNvSpPr txBox="1">
            <a:spLocks noGrp="1"/>
          </p:cNvSpPr>
          <p:nvPr>
            <p:ph type="body" idx="1"/>
          </p:nvPr>
        </p:nvSpPr>
        <p:spPr>
          <a:xfrm>
            <a:off x="899844" y="1087937"/>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Get Involved: NBAA Student Memberships</a:t>
            </a:r>
            <a:endParaRPr/>
          </a:p>
        </p:txBody>
      </p:sp>
      <p:sp>
        <p:nvSpPr>
          <p:cNvPr id="161" name="Google Shape;161;g1dd111b6623_0_1"/>
          <p:cNvSpPr txBox="1">
            <a:spLocks noGrp="1"/>
          </p:cNvSpPr>
          <p:nvPr>
            <p:ph type="body" idx="4"/>
          </p:nvPr>
        </p:nvSpPr>
        <p:spPr>
          <a:xfrm>
            <a:off x="6207525" y="1789525"/>
            <a:ext cx="5822400" cy="35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a:t>Access to Resources: </a:t>
            </a:r>
            <a:r>
              <a:rPr lang="en-US" u="sng"/>
              <a:t>NBAA.org/students</a:t>
            </a:r>
            <a:endParaRPr u="sng"/>
          </a:p>
          <a:p>
            <a:pPr marL="0" lvl="0" indent="457200" algn="l" rtl="0">
              <a:lnSpc>
                <a:spcPct val="90000"/>
              </a:lnSpc>
              <a:spcBef>
                <a:spcPts val="1000"/>
              </a:spcBef>
              <a:spcAft>
                <a:spcPts val="0"/>
              </a:spcAft>
              <a:buSzPts val="2400"/>
              <a:buNone/>
            </a:pPr>
            <a:r>
              <a:rPr lang="en-US" u="sng"/>
              <a:t>NBAA Scholarships</a:t>
            </a:r>
            <a:endParaRPr u="sng"/>
          </a:p>
          <a:p>
            <a:pPr marL="0" lvl="0" indent="457200" algn="l" rtl="0">
              <a:lnSpc>
                <a:spcPct val="90000"/>
              </a:lnSpc>
              <a:spcBef>
                <a:spcPts val="1000"/>
              </a:spcBef>
              <a:spcAft>
                <a:spcPts val="0"/>
              </a:spcAft>
              <a:buSzPts val="2400"/>
              <a:buNone/>
            </a:pPr>
            <a:r>
              <a:rPr lang="en-US" u="sng">
                <a:solidFill>
                  <a:schemeClr val="hlink"/>
                </a:solidFill>
                <a:hlinkClick r:id="rId3"/>
              </a:rPr>
              <a:t>NBAA Member Directory</a:t>
            </a:r>
            <a:endParaRPr/>
          </a:p>
          <a:p>
            <a:pPr marL="0" lvl="0" indent="457200" algn="l" rtl="0">
              <a:lnSpc>
                <a:spcPct val="90000"/>
              </a:lnSpc>
              <a:spcBef>
                <a:spcPts val="1000"/>
              </a:spcBef>
              <a:spcAft>
                <a:spcPts val="0"/>
              </a:spcAft>
              <a:buSzPts val="2400"/>
              <a:buNone/>
            </a:pPr>
            <a:r>
              <a:rPr lang="en-US" u="sng">
                <a:solidFill>
                  <a:schemeClr val="hlink"/>
                </a:solidFill>
                <a:hlinkClick r:id="rId4"/>
              </a:rPr>
              <a:t>NBAA Job Board</a:t>
            </a:r>
            <a:endParaRPr/>
          </a:p>
          <a:p>
            <a:pPr marL="0" lvl="0" indent="457200" algn="l" rtl="0">
              <a:spcBef>
                <a:spcPts val="1000"/>
              </a:spcBef>
              <a:spcAft>
                <a:spcPts val="0"/>
              </a:spcAft>
              <a:buSzPts val="2400"/>
              <a:buNone/>
            </a:pPr>
            <a:r>
              <a:rPr lang="en-US" u="sng">
                <a:hlinkClick r:id="rId5"/>
              </a:rPr>
              <a:t>NBAA YoPros</a:t>
            </a:r>
            <a:r>
              <a:rPr lang="en-US"/>
              <a:t> &amp; YoProGo</a:t>
            </a:r>
            <a:endParaRPr/>
          </a:p>
          <a:p>
            <a:pPr marL="0" lvl="0" indent="457200" algn="l" rtl="0">
              <a:lnSpc>
                <a:spcPct val="90000"/>
              </a:lnSpc>
              <a:spcBef>
                <a:spcPts val="1000"/>
              </a:spcBef>
              <a:spcAft>
                <a:spcPts val="0"/>
              </a:spcAft>
              <a:buSzPts val="2400"/>
              <a:buNone/>
            </a:pPr>
            <a:r>
              <a:rPr lang="en-US" u="sng">
                <a:solidFill>
                  <a:schemeClr val="hlink"/>
                </a:solidFill>
                <a:hlinkClick r:id="rId6"/>
              </a:rPr>
              <a:t>Mentorship Network</a:t>
            </a:r>
            <a:endParaRPr/>
          </a:p>
          <a:p>
            <a:pPr marL="0" lvl="0" indent="457200" algn="l" rtl="0">
              <a:lnSpc>
                <a:spcPct val="90000"/>
              </a:lnSpc>
              <a:spcBef>
                <a:spcPts val="1000"/>
              </a:spcBef>
              <a:spcAft>
                <a:spcPts val="0"/>
              </a:spcAft>
              <a:buSzPts val="2400"/>
              <a:buNone/>
            </a:pPr>
            <a:r>
              <a:rPr lang="en-US" u="sng">
                <a:solidFill>
                  <a:schemeClr val="hlink"/>
                </a:solidFill>
                <a:hlinkClick r:id="rId7"/>
              </a:rPr>
              <a:t>Regional Groups</a:t>
            </a:r>
            <a:endParaRPr/>
          </a:p>
          <a:p>
            <a:pPr marL="0" lvl="0" indent="0" algn="l" rtl="0">
              <a:spcBef>
                <a:spcPts val="1000"/>
              </a:spcBef>
              <a:spcAft>
                <a:spcPts val="0"/>
              </a:spcAft>
              <a:buSzPts val="2400"/>
              <a:buNone/>
            </a:pPr>
            <a:endParaRPr/>
          </a:p>
        </p:txBody>
      </p:sp>
      <p:pic>
        <p:nvPicPr>
          <p:cNvPr id="162" name="Google Shape;162;g1dd111b6623_0_1"/>
          <p:cNvPicPr preferRelativeResize="0"/>
          <p:nvPr/>
        </p:nvPicPr>
        <p:blipFill>
          <a:blip r:embed="rId8">
            <a:alphaModFix/>
          </a:blip>
          <a:stretch>
            <a:fillRect/>
          </a:stretch>
        </p:blipFill>
        <p:spPr>
          <a:xfrm>
            <a:off x="899855" y="1789526"/>
            <a:ext cx="5307668" cy="3537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1">
                                            <p:txEl>
                                              <p:pRg st="0" end="0"/>
                                            </p:txEl>
                                          </p:spTgt>
                                        </p:tgtEl>
                                        <p:attrNameLst>
                                          <p:attrName>style.visibility</p:attrName>
                                        </p:attrNameLst>
                                      </p:cBhvr>
                                      <p:to>
                                        <p:strVal val="visible"/>
                                      </p:to>
                                    </p:set>
                                    <p:anim calcmode="lin" valueType="num">
                                      <p:cBhvr additive="base">
                                        <p:cTn id="7" dur="1000"/>
                                        <p:tgtEl>
                                          <p:spTgt spid="16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61">
                                            <p:txEl>
                                              <p:pRg st="1" end="1"/>
                                            </p:txEl>
                                          </p:spTgt>
                                        </p:tgtEl>
                                        <p:attrNameLst>
                                          <p:attrName>style.visibility</p:attrName>
                                        </p:attrNameLst>
                                      </p:cBhvr>
                                      <p:to>
                                        <p:strVal val="visible"/>
                                      </p:to>
                                    </p:set>
                                    <p:anim calcmode="lin" valueType="num">
                                      <p:cBhvr additive="base">
                                        <p:cTn id="12" dur="1000"/>
                                        <p:tgtEl>
                                          <p:spTgt spid="161">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1">
                                            <p:txEl>
                                              <p:pRg st="2" end="2"/>
                                            </p:txEl>
                                          </p:spTgt>
                                        </p:tgtEl>
                                        <p:attrNameLst>
                                          <p:attrName>style.visibility</p:attrName>
                                        </p:attrNameLst>
                                      </p:cBhvr>
                                      <p:to>
                                        <p:strVal val="visible"/>
                                      </p:to>
                                    </p:set>
                                    <p:anim calcmode="lin" valueType="num">
                                      <p:cBhvr additive="base">
                                        <p:cTn id="17" dur="1000"/>
                                        <p:tgtEl>
                                          <p:spTgt spid="161">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61">
                                            <p:txEl>
                                              <p:pRg st="3" end="3"/>
                                            </p:txEl>
                                          </p:spTgt>
                                        </p:tgtEl>
                                        <p:attrNameLst>
                                          <p:attrName>style.visibility</p:attrName>
                                        </p:attrNameLst>
                                      </p:cBhvr>
                                      <p:to>
                                        <p:strVal val="visible"/>
                                      </p:to>
                                    </p:set>
                                    <p:anim calcmode="lin" valueType="num">
                                      <p:cBhvr additive="base">
                                        <p:cTn id="22" dur="1000"/>
                                        <p:tgtEl>
                                          <p:spTgt spid="161">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1">
                                            <p:txEl>
                                              <p:pRg st="4" end="4"/>
                                            </p:txEl>
                                          </p:spTgt>
                                        </p:tgtEl>
                                        <p:attrNameLst>
                                          <p:attrName>style.visibility</p:attrName>
                                        </p:attrNameLst>
                                      </p:cBhvr>
                                      <p:to>
                                        <p:strVal val="visible"/>
                                      </p:to>
                                    </p:set>
                                    <p:anim calcmode="lin" valueType="num">
                                      <p:cBhvr additive="base">
                                        <p:cTn id="27" dur="1000"/>
                                        <p:tgtEl>
                                          <p:spTgt spid="161">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61">
                                            <p:txEl>
                                              <p:pRg st="5" end="5"/>
                                            </p:txEl>
                                          </p:spTgt>
                                        </p:tgtEl>
                                        <p:attrNameLst>
                                          <p:attrName>style.visibility</p:attrName>
                                        </p:attrNameLst>
                                      </p:cBhvr>
                                      <p:to>
                                        <p:strVal val="visible"/>
                                      </p:to>
                                    </p:set>
                                    <p:anim calcmode="lin" valueType="num">
                                      <p:cBhvr additive="base">
                                        <p:cTn id="32" dur="1000"/>
                                        <p:tgtEl>
                                          <p:spTgt spid="161">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1">
                                            <p:txEl>
                                              <p:pRg st="6" end="6"/>
                                            </p:txEl>
                                          </p:spTgt>
                                        </p:tgtEl>
                                        <p:attrNameLst>
                                          <p:attrName>style.visibility</p:attrName>
                                        </p:attrNameLst>
                                      </p:cBhvr>
                                      <p:to>
                                        <p:strVal val="visible"/>
                                      </p:to>
                                    </p:set>
                                    <p:anim calcmode="lin" valueType="num">
                                      <p:cBhvr additive="base">
                                        <p:cTn id="37" dur="1000"/>
                                        <p:tgtEl>
                                          <p:spTgt spid="161">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61">
                                            <p:txEl>
                                              <p:pRg st="7" end="7"/>
                                            </p:txEl>
                                          </p:spTgt>
                                        </p:tgtEl>
                                        <p:attrNameLst>
                                          <p:attrName>style.visibility</p:attrName>
                                        </p:attrNameLst>
                                      </p:cBhvr>
                                      <p:to>
                                        <p:strVal val="visible"/>
                                      </p:to>
                                    </p:set>
                                    <p:anim calcmode="lin" valueType="num">
                                      <p:cBhvr additive="base">
                                        <p:cTn id="42" dur="1000"/>
                                        <p:tgtEl>
                                          <p:spTgt spid="161">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05e551fbd8_0_44"/>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169" name="Google Shape;169;g205e551fbd8_0_44"/>
          <p:cNvSpPr txBox="1">
            <a:spLocks noGrp="1"/>
          </p:cNvSpPr>
          <p:nvPr>
            <p:ph type="body" idx="1"/>
          </p:nvPr>
        </p:nvSpPr>
        <p:spPr>
          <a:xfrm>
            <a:off x="827519" y="1070437"/>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Get Involved: Scholarships</a:t>
            </a:r>
            <a:endParaRPr/>
          </a:p>
        </p:txBody>
      </p:sp>
      <p:sp>
        <p:nvSpPr>
          <p:cNvPr id="170" name="Google Shape;170;g205e551fbd8_0_44"/>
          <p:cNvSpPr txBox="1">
            <a:spLocks noGrp="1"/>
          </p:cNvSpPr>
          <p:nvPr>
            <p:ph type="body" idx="4"/>
          </p:nvPr>
        </p:nvSpPr>
        <p:spPr>
          <a:xfrm>
            <a:off x="6296425" y="1714950"/>
            <a:ext cx="4919700" cy="35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a:t>NBAA offers nearly $100,000 annually in tuition reimbursement for enrolled students</a:t>
            </a:r>
            <a:endParaRPr/>
          </a:p>
          <a:p>
            <a:pPr marL="0" lvl="0" indent="0" algn="l" rtl="0">
              <a:lnSpc>
                <a:spcPct val="90000"/>
              </a:lnSpc>
              <a:spcBef>
                <a:spcPts val="1000"/>
              </a:spcBef>
              <a:spcAft>
                <a:spcPts val="0"/>
              </a:spcAft>
              <a:buSzPts val="2400"/>
              <a:buNone/>
            </a:pPr>
            <a:r>
              <a:rPr lang="en-US" u="sng">
                <a:solidFill>
                  <a:schemeClr val="hlink"/>
                </a:solidFill>
                <a:hlinkClick r:id="rId3"/>
              </a:rPr>
              <a:t>NBAA.org/scholarships </a:t>
            </a: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r>
              <a:rPr lang="en-US"/>
              <a:t>UAA offers scholarships year round.</a:t>
            </a:r>
            <a:endParaRPr/>
          </a:p>
          <a:p>
            <a:pPr marL="0" lvl="0" indent="0" algn="l" rtl="0">
              <a:lnSpc>
                <a:spcPct val="90000"/>
              </a:lnSpc>
              <a:spcBef>
                <a:spcPts val="1000"/>
              </a:spcBef>
              <a:spcAft>
                <a:spcPts val="0"/>
              </a:spcAft>
              <a:buSzPts val="2400"/>
              <a:buNone/>
            </a:pPr>
            <a:r>
              <a:rPr lang="en-US" u="sng">
                <a:solidFill>
                  <a:schemeClr val="hlink"/>
                </a:solidFill>
                <a:hlinkClick r:id="rId4"/>
              </a:rPr>
              <a:t>https://www.uaa.aero</a:t>
            </a:r>
            <a:endParaRPr/>
          </a:p>
        </p:txBody>
      </p:sp>
      <p:pic>
        <p:nvPicPr>
          <p:cNvPr id="171" name="Google Shape;171;g205e551fbd8_0_44"/>
          <p:cNvPicPr preferRelativeResize="0"/>
          <p:nvPr/>
        </p:nvPicPr>
        <p:blipFill>
          <a:blip r:embed="rId5">
            <a:alphaModFix/>
          </a:blip>
          <a:stretch>
            <a:fillRect/>
          </a:stretch>
        </p:blipFill>
        <p:spPr>
          <a:xfrm>
            <a:off x="827525" y="1689626"/>
            <a:ext cx="5383675" cy="3588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anim calcmode="lin" valueType="num">
                                      <p:cBhvr additive="base">
                                        <p:cTn id="7" dur="1000"/>
                                        <p:tgtEl>
                                          <p:spTgt spid="17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0">
                                            <p:txEl>
                                              <p:pRg st="1" end="1"/>
                                            </p:txEl>
                                          </p:spTgt>
                                        </p:tgtEl>
                                        <p:attrNameLst>
                                          <p:attrName>style.visibility</p:attrName>
                                        </p:attrNameLst>
                                      </p:cBhvr>
                                      <p:to>
                                        <p:strVal val="visible"/>
                                      </p:to>
                                    </p:set>
                                    <p:anim calcmode="lin" valueType="num">
                                      <p:cBhvr additive="base">
                                        <p:cTn id="12" dur="1000"/>
                                        <p:tgtEl>
                                          <p:spTgt spid="170">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0">
                                            <p:txEl>
                                              <p:pRg st="2" end="2"/>
                                            </p:txEl>
                                          </p:spTgt>
                                        </p:tgtEl>
                                        <p:attrNameLst>
                                          <p:attrName>style.visibility</p:attrName>
                                        </p:attrNameLst>
                                      </p:cBhvr>
                                      <p:to>
                                        <p:strVal val="visible"/>
                                      </p:to>
                                    </p:set>
                                    <p:anim calcmode="lin" valueType="num">
                                      <p:cBhvr additive="base">
                                        <p:cTn id="17" dur="1000"/>
                                        <p:tgtEl>
                                          <p:spTgt spid="170">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0">
                                            <p:txEl>
                                              <p:pRg st="3" end="3"/>
                                            </p:txEl>
                                          </p:spTgt>
                                        </p:tgtEl>
                                        <p:attrNameLst>
                                          <p:attrName>style.visibility</p:attrName>
                                        </p:attrNameLst>
                                      </p:cBhvr>
                                      <p:to>
                                        <p:strVal val="visible"/>
                                      </p:to>
                                    </p:set>
                                    <p:anim calcmode="lin" valueType="num">
                                      <p:cBhvr additive="base">
                                        <p:cTn id="22" dur="1000"/>
                                        <p:tgtEl>
                                          <p:spTgt spid="170">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70">
                                            <p:txEl>
                                              <p:pRg st="4" end="4"/>
                                            </p:txEl>
                                          </p:spTgt>
                                        </p:tgtEl>
                                        <p:attrNameLst>
                                          <p:attrName>style.visibility</p:attrName>
                                        </p:attrNameLst>
                                      </p:cBhvr>
                                      <p:to>
                                        <p:strVal val="visible"/>
                                      </p:to>
                                    </p:set>
                                    <p:anim calcmode="lin" valueType="num">
                                      <p:cBhvr additive="base">
                                        <p:cTn id="27" dur="1000"/>
                                        <p:tgtEl>
                                          <p:spTgt spid="170">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b3ffcda3ac_0_48"/>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178" name="Google Shape;178;g1b3ffcda3ac_0_48"/>
          <p:cNvSpPr txBox="1">
            <a:spLocks noGrp="1"/>
          </p:cNvSpPr>
          <p:nvPr>
            <p:ph type="body" idx="1"/>
          </p:nvPr>
        </p:nvSpPr>
        <p:spPr>
          <a:xfrm>
            <a:off x="827519" y="1122912"/>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Get Involved: Internships</a:t>
            </a:r>
            <a:endParaRPr/>
          </a:p>
        </p:txBody>
      </p:sp>
      <p:sp>
        <p:nvSpPr>
          <p:cNvPr id="179" name="Google Shape;179;g1b3ffcda3ac_0_48"/>
          <p:cNvSpPr txBox="1">
            <a:spLocks noGrp="1"/>
          </p:cNvSpPr>
          <p:nvPr>
            <p:ph type="body" idx="4"/>
          </p:nvPr>
        </p:nvSpPr>
        <p:spPr>
          <a:xfrm>
            <a:off x="5951825" y="1829575"/>
            <a:ext cx="5268000" cy="3537600"/>
          </a:xfrm>
          <a:prstGeom prst="rect">
            <a:avLst/>
          </a:prstGeom>
          <a:noFill/>
          <a:ln>
            <a:noFill/>
          </a:ln>
        </p:spPr>
        <p:txBody>
          <a:bodyPr spcFirstLastPara="1" wrap="square" lIns="91425" tIns="45700" rIns="91425" bIns="45700" anchor="t" anchorCtr="0">
            <a:noAutofit/>
          </a:bodyPr>
          <a:lstStyle/>
          <a:p>
            <a:pPr marL="457200" lvl="0" indent="-387350" algn="l" rtl="0">
              <a:lnSpc>
                <a:spcPct val="90000"/>
              </a:lnSpc>
              <a:spcBef>
                <a:spcPts val="1000"/>
              </a:spcBef>
              <a:spcAft>
                <a:spcPts val="0"/>
              </a:spcAft>
              <a:buSzPts val="2500"/>
              <a:buChar char="▪"/>
            </a:pPr>
            <a:r>
              <a:rPr lang="en-US" sz="2500"/>
              <a:t>Internships</a:t>
            </a:r>
            <a:endParaRPr sz="2500"/>
          </a:p>
          <a:p>
            <a:pPr marL="914400" lvl="1" indent="-381000" algn="l" rtl="0">
              <a:lnSpc>
                <a:spcPct val="90000"/>
              </a:lnSpc>
              <a:spcBef>
                <a:spcPts val="0"/>
              </a:spcBef>
              <a:spcAft>
                <a:spcPts val="0"/>
              </a:spcAft>
              <a:buSzPts val="2400"/>
              <a:buChar char="•"/>
            </a:pPr>
            <a:r>
              <a:rPr lang="en-US" sz="2400"/>
              <a:t>NBAA</a:t>
            </a:r>
            <a:endParaRPr sz="2400"/>
          </a:p>
          <a:p>
            <a:pPr marL="914400" lvl="1" indent="-381000" algn="l" rtl="0">
              <a:lnSpc>
                <a:spcPct val="90000"/>
              </a:lnSpc>
              <a:spcBef>
                <a:spcPts val="0"/>
              </a:spcBef>
              <a:spcAft>
                <a:spcPts val="0"/>
              </a:spcAft>
              <a:buSzPts val="2400"/>
              <a:buChar char="•"/>
            </a:pPr>
            <a:r>
              <a:rPr lang="en-US" sz="2400"/>
              <a:t>Charter Companies</a:t>
            </a:r>
            <a:endParaRPr sz="2400"/>
          </a:p>
          <a:p>
            <a:pPr marL="914400" lvl="1" indent="-381000" algn="l" rtl="0">
              <a:lnSpc>
                <a:spcPct val="90000"/>
              </a:lnSpc>
              <a:spcBef>
                <a:spcPts val="0"/>
              </a:spcBef>
              <a:spcAft>
                <a:spcPts val="0"/>
              </a:spcAft>
              <a:buSzPts val="2400"/>
              <a:buChar char="•"/>
            </a:pPr>
            <a:r>
              <a:rPr lang="en-US" sz="2400"/>
              <a:t>Manufacturers</a:t>
            </a:r>
            <a:endParaRPr sz="2400"/>
          </a:p>
          <a:p>
            <a:pPr marL="914400" lvl="1" indent="-381000" algn="l" rtl="0">
              <a:lnSpc>
                <a:spcPct val="90000"/>
              </a:lnSpc>
              <a:spcBef>
                <a:spcPts val="0"/>
              </a:spcBef>
              <a:spcAft>
                <a:spcPts val="0"/>
              </a:spcAft>
              <a:buSzPts val="2400"/>
              <a:buChar char="•"/>
            </a:pPr>
            <a:r>
              <a:rPr lang="en-US" sz="2400"/>
              <a:t>Airport Operations</a:t>
            </a:r>
            <a:endParaRPr sz="2400"/>
          </a:p>
          <a:p>
            <a:pPr marL="914400" lvl="1" indent="-381000" algn="l" rtl="0">
              <a:lnSpc>
                <a:spcPct val="90000"/>
              </a:lnSpc>
              <a:spcBef>
                <a:spcPts val="0"/>
              </a:spcBef>
              <a:spcAft>
                <a:spcPts val="0"/>
              </a:spcAft>
              <a:buSzPts val="2400"/>
              <a:buChar char="•"/>
            </a:pPr>
            <a:r>
              <a:rPr lang="en-US" sz="2400"/>
              <a:t>and more.</a:t>
            </a:r>
            <a:endParaRPr sz="2400"/>
          </a:p>
          <a:p>
            <a:pPr marL="0" lvl="0" indent="0" algn="l" rtl="0">
              <a:lnSpc>
                <a:spcPct val="90000"/>
              </a:lnSpc>
              <a:spcBef>
                <a:spcPts val="1000"/>
              </a:spcBef>
              <a:spcAft>
                <a:spcPts val="0"/>
              </a:spcAft>
              <a:buNone/>
            </a:pPr>
            <a:endParaRPr sz="100"/>
          </a:p>
          <a:p>
            <a:pPr marL="457200" lvl="0" indent="-381000" algn="l" rtl="0">
              <a:lnSpc>
                <a:spcPct val="90000"/>
              </a:lnSpc>
              <a:spcBef>
                <a:spcPts val="1000"/>
              </a:spcBef>
              <a:spcAft>
                <a:spcPts val="0"/>
              </a:spcAft>
              <a:buSzPts val="2400"/>
              <a:buChar char="▪"/>
            </a:pPr>
            <a:r>
              <a:rPr lang="en-US" u="sng">
                <a:solidFill>
                  <a:schemeClr val="hlink"/>
                </a:solidFill>
                <a:hlinkClick r:id="rId3"/>
              </a:rPr>
              <a:t>NBAA Job Board</a:t>
            </a:r>
            <a:endParaRPr/>
          </a:p>
          <a:p>
            <a:pPr marL="457200" lvl="0" indent="-381000" algn="l" rtl="0">
              <a:lnSpc>
                <a:spcPct val="90000"/>
              </a:lnSpc>
              <a:spcBef>
                <a:spcPts val="0"/>
              </a:spcBef>
              <a:spcAft>
                <a:spcPts val="0"/>
              </a:spcAft>
              <a:buSzPts val="2400"/>
              <a:buChar char="▪"/>
            </a:pPr>
            <a:r>
              <a:rPr lang="en-US"/>
              <a:t>NBAA Member Directory</a:t>
            </a:r>
            <a:endParaRPr/>
          </a:p>
        </p:txBody>
      </p:sp>
      <p:pic>
        <p:nvPicPr>
          <p:cNvPr id="180" name="Google Shape;180;g1b3ffcda3ac_0_48"/>
          <p:cNvPicPr preferRelativeResize="0"/>
          <p:nvPr/>
        </p:nvPicPr>
        <p:blipFill>
          <a:blip r:embed="rId4">
            <a:alphaModFix/>
          </a:blip>
          <a:stretch>
            <a:fillRect/>
          </a:stretch>
        </p:blipFill>
        <p:spPr>
          <a:xfrm>
            <a:off x="827525" y="1829575"/>
            <a:ext cx="5416325" cy="36100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additive="base">
                                        <p:cTn id="7" dur="1000"/>
                                        <p:tgtEl>
                                          <p:spTgt spid="17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9">
                                            <p:txEl>
                                              <p:pRg st="1" end="1"/>
                                            </p:txEl>
                                          </p:spTgt>
                                        </p:tgtEl>
                                        <p:attrNameLst>
                                          <p:attrName>style.visibility</p:attrName>
                                        </p:attrNameLst>
                                      </p:cBhvr>
                                      <p:to>
                                        <p:strVal val="visible"/>
                                      </p:to>
                                    </p:set>
                                    <p:anim calcmode="lin" valueType="num">
                                      <p:cBhvr additive="base">
                                        <p:cTn id="12" dur="1000"/>
                                        <p:tgtEl>
                                          <p:spTgt spid="17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79">
                                            <p:txEl>
                                              <p:pRg st="2" end="2"/>
                                            </p:txEl>
                                          </p:spTgt>
                                        </p:tgtEl>
                                        <p:attrNameLst>
                                          <p:attrName>style.visibility</p:attrName>
                                        </p:attrNameLst>
                                      </p:cBhvr>
                                      <p:to>
                                        <p:strVal val="visible"/>
                                      </p:to>
                                    </p:set>
                                    <p:anim calcmode="lin" valueType="num">
                                      <p:cBhvr additive="base">
                                        <p:cTn id="17" dur="1000"/>
                                        <p:tgtEl>
                                          <p:spTgt spid="17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79">
                                            <p:txEl>
                                              <p:pRg st="3" end="3"/>
                                            </p:txEl>
                                          </p:spTgt>
                                        </p:tgtEl>
                                        <p:attrNameLst>
                                          <p:attrName>style.visibility</p:attrName>
                                        </p:attrNameLst>
                                      </p:cBhvr>
                                      <p:to>
                                        <p:strVal val="visible"/>
                                      </p:to>
                                    </p:set>
                                    <p:anim calcmode="lin" valueType="num">
                                      <p:cBhvr additive="base">
                                        <p:cTn id="22" dur="1000"/>
                                        <p:tgtEl>
                                          <p:spTgt spid="17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79">
                                            <p:txEl>
                                              <p:pRg st="4" end="4"/>
                                            </p:txEl>
                                          </p:spTgt>
                                        </p:tgtEl>
                                        <p:attrNameLst>
                                          <p:attrName>style.visibility</p:attrName>
                                        </p:attrNameLst>
                                      </p:cBhvr>
                                      <p:to>
                                        <p:strVal val="visible"/>
                                      </p:to>
                                    </p:set>
                                    <p:anim calcmode="lin" valueType="num">
                                      <p:cBhvr additive="base">
                                        <p:cTn id="27" dur="1000"/>
                                        <p:tgtEl>
                                          <p:spTgt spid="17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79">
                                            <p:txEl>
                                              <p:pRg st="5" end="5"/>
                                            </p:txEl>
                                          </p:spTgt>
                                        </p:tgtEl>
                                        <p:attrNameLst>
                                          <p:attrName>style.visibility</p:attrName>
                                        </p:attrNameLst>
                                      </p:cBhvr>
                                      <p:to>
                                        <p:strVal val="visible"/>
                                      </p:to>
                                    </p:set>
                                    <p:anim calcmode="lin" valueType="num">
                                      <p:cBhvr additive="base">
                                        <p:cTn id="32" dur="1000"/>
                                        <p:tgtEl>
                                          <p:spTgt spid="179">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9">
                                            <p:txEl>
                                              <p:pRg st="6" end="6"/>
                                            </p:txEl>
                                          </p:spTgt>
                                        </p:tgtEl>
                                        <p:attrNameLst>
                                          <p:attrName>style.visibility</p:attrName>
                                        </p:attrNameLst>
                                      </p:cBhvr>
                                      <p:to>
                                        <p:strVal val="visible"/>
                                      </p:to>
                                    </p:set>
                                    <p:anim calcmode="lin" valueType="num">
                                      <p:cBhvr additive="base">
                                        <p:cTn id="37" dur="1000"/>
                                        <p:tgtEl>
                                          <p:spTgt spid="179">
                                            <p:txEl>
                                              <p:pRg st="6" end="6"/>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179">
                                            <p:txEl>
                                              <p:pRg st="7" end="7"/>
                                            </p:txEl>
                                          </p:spTgt>
                                        </p:tgtEl>
                                        <p:attrNameLst>
                                          <p:attrName>style.visibility</p:attrName>
                                        </p:attrNameLst>
                                      </p:cBhvr>
                                      <p:to>
                                        <p:strVal val="visible"/>
                                      </p:to>
                                    </p:set>
                                    <p:anim calcmode="lin" valueType="num">
                                      <p:cBhvr additive="base">
                                        <p:cTn id="42" dur="1000"/>
                                        <p:tgtEl>
                                          <p:spTgt spid="179">
                                            <p:txEl>
                                              <p:pRg st="7" end="7"/>
                                            </p:txEl>
                                          </p:spTgt>
                                        </p:tgtEl>
                                        <p:attrNameLst>
                                          <p:attrName>ppt_x</p:attrName>
                                        </p:attrNameLst>
                                      </p:cBhvr>
                                      <p:tavLst>
                                        <p:tav tm="0">
                                          <p:val>
                                            <p:strVal val="#ppt_x-1"/>
                                          </p:val>
                                        </p:tav>
                                        <p:tav tm="100000">
                                          <p:val>
                                            <p:strVal val="#ppt_x"/>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179">
                                            <p:txEl>
                                              <p:pRg st="8" end="8"/>
                                            </p:txEl>
                                          </p:spTgt>
                                        </p:tgtEl>
                                        <p:attrNameLst>
                                          <p:attrName>style.visibility</p:attrName>
                                        </p:attrNameLst>
                                      </p:cBhvr>
                                      <p:to>
                                        <p:strVal val="visible"/>
                                      </p:to>
                                    </p:set>
                                    <p:anim calcmode="lin" valueType="num">
                                      <p:cBhvr additive="base">
                                        <p:cTn id="47" dur="1000"/>
                                        <p:tgtEl>
                                          <p:spTgt spid="179">
                                            <p:txEl>
                                              <p:pRg st="8" end="8"/>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05e551fbd8_0_36"/>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
        <p:nvSpPr>
          <p:cNvPr id="187" name="Google Shape;187;g205e551fbd8_0_36"/>
          <p:cNvSpPr txBox="1">
            <a:spLocks noGrp="1"/>
          </p:cNvSpPr>
          <p:nvPr>
            <p:ph type="body" idx="1"/>
          </p:nvPr>
        </p:nvSpPr>
        <p:spPr>
          <a:xfrm>
            <a:off x="853844" y="1070412"/>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Get Involved: NBAA YoPros</a:t>
            </a:r>
            <a:endParaRPr/>
          </a:p>
        </p:txBody>
      </p:sp>
      <p:sp>
        <p:nvSpPr>
          <p:cNvPr id="188" name="Google Shape;188;g205e551fbd8_0_36"/>
          <p:cNvSpPr txBox="1">
            <a:spLocks noGrp="1"/>
          </p:cNvSpPr>
          <p:nvPr>
            <p:ph type="body" idx="4"/>
          </p:nvPr>
        </p:nvSpPr>
        <p:spPr>
          <a:xfrm>
            <a:off x="6326450" y="1765800"/>
            <a:ext cx="4919700" cy="3537600"/>
          </a:xfrm>
          <a:prstGeom prst="rect">
            <a:avLst/>
          </a:prstGeom>
          <a:noFill/>
          <a:ln>
            <a:noFill/>
          </a:ln>
        </p:spPr>
        <p:txBody>
          <a:bodyPr spcFirstLastPara="1" wrap="square" lIns="91425" tIns="45700" rIns="91425" bIns="45700" anchor="t" anchorCtr="0">
            <a:noAutofit/>
          </a:bodyPr>
          <a:lstStyle/>
          <a:p>
            <a:pPr marL="457200" marR="0" lvl="0" indent="-387350" algn="l" rtl="0">
              <a:lnSpc>
                <a:spcPct val="90000"/>
              </a:lnSpc>
              <a:spcBef>
                <a:spcPts val="1000"/>
              </a:spcBef>
              <a:spcAft>
                <a:spcPts val="0"/>
              </a:spcAft>
              <a:buSzPts val="2500"/>
              <a:buChar char="▪"/>
            </a:pPr>
            <a:r>
              <a:rPr lang="en-US" sz="2500"/>
              <a:t>Young Professionals (YoPros)</a:t>
            </a:r>
            <a:endParaRPr sz="2500"/>
          </a:p>
          <a:p>
            <a:pPr marL="914400" marR="0" lvl="1" indent="-387350" algn="l" rtl="0">
              <a:lnSpc>
                <a:spcPct val="90000"/>
              </a:lnSpc>
              <a:spcBef>
                <a:spcPts val="0"/>
              </a:spcBef>
              <a:spcAft>
                <a:spcPts val="0"/>
              </a:spcAft>
              <a:buSzPts val="2500"/>
              <a:buChar char="•"/>
            </a:pPr>
            <a:r>
              <a:rPr lang="en-US" sz="2500"/>
              <a:t>Top 40u40</a:t>
            </a:r>
            <a:endParaRPr sz="2500"/>
          </a:p>
          <a:p>
            <a:pPr marL="914400" marR="0" lvl="1" indent="-387350" algn="l" rtl="0">
              <a:lnSpc>
                <a:spcPct val="90000"/>
              </a:lnSpc>
              <a:spcBef>
                <a:spcPts val="0"/>
              </a:spcBef>
              <a:spcAft>
                <a:spcPts val="0"/>
              </a:spcAft>
              <a:buSzPts val="2500"/>
              <a:buChar char="•"/>
            </a:pPr>
            <a:r>
              <a:rPr lang="en-US" sz="2500"/>
              <a:t>Networking events</a:t>
            </a:r>
            <a:endParaRPr sz="2500"/>
          </a:p>
          <a:p>
            <a:pPr marL="1371600" marR="0" lvl="2" indent="-387350" algn="l" rtl="0">
              <a:lnSpc>
                <a:spcPct val="90000"/>
              </a:lnSpc>
              <a:spcBef>
                <a:spcPts val="0"/>
              </a:spcBef>
              <a:spcAft>
                <a:spcPts val="0"/>
              </a:spcAft>
              <a:buSzPts val="2500"/>
              <a:buChar char="•"/>
            </a:pPr>
            <a:r>
              <a:rPr lang="en-US" sz="2500"/>
              <a:t>Virtual Happy Hours</a:t>
            </a:r>
            <a:endParaRPr sz="2500"/>
          </a:p>
          <a:p>
            <a:pPr marL="1371600" marR="0" lvl="2" indent="-387350" algn="l" rtl="0">
              <a:lnSpc>
                <a:spcPct val="90000"/>
              </a:lnSpc>
              <a:spcBef>
                <a:spcPts val="0"/>
              </a:spcBef>
              <a:spcAft>
                <a:spcPts val="0"/>
              </a:spcAft>
              <a:buSzPts val="2500"/>
              <a:buChar char="•"/>
            </a:pPr>
            <a:r>
              <a:rPr lang="en-US" sz="2500"/>
              <a:t>Conference Happy Hours</a:t>
            </a:r>
            <a:endParaRPr sz="2500"/>
          </a:p>
          <a:p>
            <a:pPr marL="914400" marR="0" lvl="1" indent="-387350" algn="l" rtl="0">
              <a:lnSpc>
                <a:spcPct val="90000"/>
              </a:lnSpc>
              <a:spcBef>
                <a:spcPts val="0"/>
              </a:spcBef>
              <a:spcAft>
                <a:spcPts val="0"/>
              </a:spcAft>
              <a:buSzPts val="2500"/>
              <a:buChar char="•"/>
            </a:pPr>
            <a:r>
              <a:rPr lang="en-US" sz="2500"/>
              <a:t>YoProGo</a:t>
            </a:r>
            <a:endParaRPr sz="2500"/>
          </a:p>
          <a:p>
            <a:pPr marL="0" marR="0" lvl="0" indent="0" algn="l" rtl="0">
              <a:lnSpc>
                <a:spcPct val="90000"/>
              </a:lnSpc>
              <a:spcBef>
                <a:spcPts val="1000"/>
              </a:spcBef>
              <a:spcAft>
                <a:spcPts val="0"/>
              </a:spcAft>
              <a:buNone/>
            </a:pPr>
            <a:endParaRPr sz="2500"/>
          </a:p>
        </p:txBody>
      </p:sp>
      <p:pic>
        <p:nvPicPr>
          <p:cNvPr id="189" name="Google Shape;189;g205e551fbd8_0_36"/>
          <p:cNvPicPr preferRelativeResize="0"/>
          <p:nvPr/>
        </p:nvPicPr>
        <p:blipFill>
          <a:blip r:embed="rId3">
            <a:alphaModFix/>
          </a:blip>
          <a:stretch>
            <a:fillRect/>
          </a:stretch>
        </p:blipFill>
        <p:spPr>
          <a:xfrm>
            <a:off x="853850" y="1689600"/>
            <a:ext cx="5536353" cy="3690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 calcmode="lin" valueType="num">
                                      <p:cBhvr additive="base">
                                        <p:cTn id="7" dur="1000"/>
                                        <p:tgtEl>
                                          <p:spTgt spid="18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8">
                                            <p:txEl>
                                              <p:pRg st="1" end="1"/>
                                            </p:txEl>
                                          </p:spTgt>
                                        </p:tgtEl>
                                        <p:attrNameLst>
                                          <p:attrName>style.visibility</p:attrName>
                                        </p:attrNameLst>
                                      </p:cBhvr>
                                      <p:to>
                                        <p:strVal val="visible"/>
                                      </p:to>
                                    </p:set>
                                    <p:anim calcmode="lin" valueType="num">
                                      <p:cBhvr additive="base">
                                        <p:cTn id="12" dur="1000"/>
                                        <p:tgtEl>
                                          <p:spTgt spid="188">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88">
                                            <p:txEl>
                                              <p:pRg st="2" end="2"/>
                                            </p:txEl>
                                          </p:spTgt>
                                        </p:tgtEl>
                                        <p:attrNameLst>
                                          <p:attrName>style.visibility</p:attrName>
                                        </p:attrNameLst>
                                      </p:cBhvr>
                                      <p:to>
                                        <p:strVal val="visible"/>
                                      </p:to>
                                    </p:set>
                                    <p:anim calcmode="lin" valueType="num">
                                      <p:cBhvr additive="base">
                                        <p:cTn id="17" dur="1000"/>
                                        <p:tgtEl>
                                          <p:spTgt spid="188">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8">
                                            <p:txEl>
                                              <p:pRg st="3" end="3"/>
                                            </p:txEl>
                                          </p:spTgt>
                                        </p:tgtEl>
                                        <p:attrNameLst>
                                          <p:attrName>style.visibility</p:attrName>
                                        </p:attrNameLst>
                                      </p:cBhvr>
                                      <p:to>
                                        <p:strVal val="visible"/>
                                      </p:to>
                                    </p:set>
                                    <p:anim calcmode="lin" valueType="num">
                                      <p:cBhvr additive="base">
                                        <p:cTn id="22" dur="1000"/>
                                        <p:tgtEl>
                                          <p:spTgt spid="188">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8">
                                            <p:txEl>
                                              <p:pRg st="4" end="4"/>
                                            </p:txEl>
                                          </p:spTgt>
                                        </p:tgtEl>
                                        <p:attrNameLst>
                                          <p:attrName>style.visibility</p:attrName>
                                        </p:attrNameLst>
                                      </p:cBhvr>
                                      <p:to>
                                        <p:strVal val="visible"/>
                                      </p:to>
                                    </p:set>
                                    <p:anim calcmode="lin" valueType="num">
                                      <p:cBhvr additive="base">
                                        <p:cTn id="27" dur="1000"/>
                                        <p:tgtEl>
                                          <p:spTgt spid="188">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188">
                                            <p:txEl>
                                              <p:pRg st="5" end="5"/>
                                            </p:txEl>
                                          </p:spTgt>
                                        </p:tgtEl>
                                        <p:attrNameLst>
                                          <p:attrName>style.visibility</p:attrName>
                                        </p:attrNameLst>
                                      </p:cBhvr>
                                      <p:to>
                                        <p:strVal val="visible"/>
                                      </p:to>
                                    </p:set>
                                    <p:anim calcmode="lin" valueType="num">
                                      <p:cBhvr additive="base">
                                        <p:cTn id="32" dur="1000"/>
                                        <p:tgtEl>
                                          <p:spTgt spid="188">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88">
                                            <p:txEl>
                                              <p:pRg st="6" end="6"/>
                                            </p:txEl>
                                          </p:spTgt>
                                        </p:tgtEl>
                                        <p:attrNameLst>
                                          <p:attrName>style.visibility</p:attrName>
                                        </p:attrNameLst>
                                      </p:cBhvr>
                                      <p:to>
                                        <p:strVal val="visible"/>
                                      </p:to>
                                    </p:set>
                                    <p:anim calcmode="lin" valueType="num">
                                      <p:cBhvr additive="base">
                                        <p:cTn id="37" dur="1000"/>
                                        <p:tgtEl>
                                          <p:spTgt spid="18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205e551fbd8_0_28"/>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
        <p:nvSpPr>
          <p:cNvPr id="196" name="Google Shape;196;g205e551fbd8_0_28"/>
          <p:cNvSpPr txBox="1">
            <a:spLocks noGrp="1"/>
          </p:cNvSpPr>
          <p:nvPr>
            <p:ph type="body" idx="1"/>
          </p:nvPr>
        </p:nvSpPr>
        <p:spPr>
          <a:xfrm>
            <a:off x="899844" y="1070412"/>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Get Involved: NBAA Mentoring Network</a:t>
            </a:r>
            <a:endParaRPr/>
          </a:p>
        </p:txBody>
      </p:sp>
      <p:sp>
        <p:nvSpPr>
          <p:cNvPr id="197" name="Google Shape;197;g205e551fbd8_0_28"/>
          <p:cNvSpPr txBox="1">
            <a:spLocks noGrp="1"/>
          </p:cNvSpPr>
          <p:nvPr>
            <p:ph type="body" idx="4"/>
          </p:nvPr>
        </p:nvSpPr>
        <p:spPr>
          <a:xfrm>
            <a:off x="6296425" y="1660200"/>
            <a:ext cx="4919700" cy="35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r>
              <a:rPr lang="en-US"/>
              <a:t>Network of professionals who want to help develop, support, and grow the industry.</a:t>
            </a:r>
            <a:endParaRPr/>
          </a:p>
          <a:p>
            <a:pPr marL="0" lvl="0" indent="0" algn="l" rtl="0">
              <a:lnSpc>
                <a:spcPct val="90000"/>
              </a:lnSpc>
              <a:spcBef>
                <a:spcPts val="1000"/>
              </a:spcBef>
              <a:spcAft>
                <a:spcPts val="0"/>
              </a:spcAft>
              <a:buSzPts val="2400"/>
              <a:buNone/>
            </a:pPr>
            <a:endParaRPr sz="1900"/>
          </a:p>
          <a:p>
            <a:pPr marL="0" lvl="0" indent="0" algn="l" rtl="0">
              <a:lnSpc>
                <a:spcPct val="90000"/>
              </a:lnSpc>
              <a:spcBef>
                <a:spcPts val="1000"/>
              </a:spcBef>
              <a:spcAft>
                <a:spcPts val="0"/>
              </a:spcAft>
              <a:buSzPts val="2400"/>
              <a:buNone/>
            </a:pPr>
            <a:r>
              <a:rPr lang="en-US"/>
              <a:t>Find someone who does what you want to do or something you are interested in learning more about.</a:t>
            </a:r>
            <a:endParaRPr/>
          </a:p>
          <a:p>
            <a:pPr marL="0" lvl="0" indent="0" algn="l" rtl="0">
              <a:lnSpc>
                <a:spcPct val="90000"/>
              </a:lnSpc>
              <a:spcBef>
                <a:spcPts val="1000"/>
              </a:spcBef>
              <a:spcAft>
                <a:spcPts val="0"/>
              </a:spcAft>
              <a:buSzPts val="2400"/>
              <a:buNone/>
            </a:pPr>
            <a:endParaRPr sz="1800"/>
          </a:p>
          <a:p>
            <a:pPr marL="0" lvl="0" indent="0" algn="l" rtl="0">
              <a:spcBef>
                <a:spcPts val="1000"/>
              </a:spcBef>
              <a:spcAft>
                <a:spcPts val="0"/>
              </a:spcAft>
              <a:buSzPts val="2400"/>
              <a:buNone/>
            </a:pPr>
            <a:r>
              <a:rPr lang="en-US"/>
              <a:t>Open enrollment, anytime at </a:t>
            </a:r>
            <a:r>
              <a:rPr lang="en-US" u="sng">
                <a:hlinkClick r:id="rId3"/>
              </a:rPr>
              <a:t>NBAA.org/Mentor</a:t>
            </a:r>
            <a:endParaRPr/>
          </a:p>
        </p:txBody>
      </p:sp>
      <p:pic>
        <p:nvPicPr>
          <p:cNvPr id="198" name="Google Shape;198;g205e551fbd8_0_28"/>
          <p:cNvPicPr preferRelativeResize="0"/>
          <p:nvPr/>
        </p:nvPicPr>
        <p:blipFill>
          <a:blip r:embed="rId4">
            <a:alphaModFix/>
          </a:blip>
          <a:stretch>
            <a:fillRect/>
          </a:stretch>
        </p:blipFill>
        <p:spPr>
          <a:xfrm>
            <a:off x="899855" y="1772026"/>
            <a:ext cx="5307668" cy="35375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 calcmode="lin" valueType="num">
                                      <p:cBhvr additive="base">
                                        <p:cTn id="7" dur="1000"/>
                                        <p:tgtEl>
                                          <p:spTgt spid="19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97">
                                            <p:txEl>
                                              <p:pRg st="1" end="1"/>
                                            </p:txEl>
                                          </p:spTgt>
                                        </p:tgtEl>
                                        <p:attrNameLst>
                                          <p:attrName>style.visibility</p:attrName>
                                        </p:attrNameLst>
                                      </p:cBhvr>
                                      <p:to>
                                        <p:strVal val="visible"/>
                                      </p:to>
                                    </p:set>
                                    <p:anim calcmode="lin" valueType="num">
                                      <p:cBhvr additive="base">
                                        <p:cTn id="12" dur="1000"/>
                                        <p:tgtEl>
                                          <p:spTgt spid="197">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97">
                                            <p:txEl>
                                              <p:pRg st="2" end="2"/>
                                            </p:txEl>
                                          </p:spTgt>
                                        </p:tgtEl>
                                        <p:attrNameLst>
                                          <p:attrName>style.visibility</p:attrName>
                                        </p:attrNameLst>
                                      </p:cBhvr>
                                      <p:to>
                                        <p:strVal val="visible"/>
                                      </p:to>
                                    </p:set>
                                    <p:anim calcmode="lin" valueType="num">
                                      <p:cBhvr additive="base">
                                        <p:cTn id="17" dur="1000"/>
                                        <p:tgtEl>
                                          <p:spTgt spid="197">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97">
                                            <p:txEl>
                                              <p:pRg st="3" end="3"/>
                                            </p:txEl>
                                          </p:spTgt>
                                        </p:tgtEl>
                                        <p:attrNameLst>
                                          <p:attrName>style.visibility</p:attrName>
                                        </p:attrNameLst>
                                      </p:cBhvr>
                                      <p:to>
                                        <p:strVal val="visible"/>
                                      </p:to>
                                    </p:set>
                                    <p:anim calcmode="lin" valueType="num">
                                      <p:cBhvr additive="base">
                                        <p:cTn id="22" dur="1000"/>
                                        <p:tgtEl>
                                          <p:spTgt spid="197">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7">
                                            <p:txEl>
                                              <p:pRg st="4" end="4"/>
                                            </p:txEl>
                                          </p:spTgt>
                                        </p:tgtEl>
                                        <p:attrNameLst>
                                          <p:attrName>style.visibility</p:attrName>
                                        </p:attrNameLst>
                                      </p:cBhvr>
                                      <p:to>
                                        <p:strVal val="visible"/>
                                      </p:to>
                                    </p:set>
                                    <p:anim calcmode="lin" valueType="num">
                                      <p:cBhvr additive="base">
                                        <p:cTn id="27" dur="1000"/>
                                        <p:tgtEl>
                                          <p:spTgt spid="197">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92535bcdf8_0_16"/>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
        <p:nvSpPr>
          <p:cNvPr id="205" name="Google Shape;205;g192535bcdf8_0_16"/>
          <p:cNvSpPr txBox="1">
            <a:spLocks noGrp="1"/>
          </p:cNvSpPr>
          <p:nvPr>
            <p:ph type="body" idx="1"/>
          </p:nvPr>
        </p:nvSpPr>
        <p:spPr>
          <a:xfrm>
            <a:off x="827519" y="1035437"/>
            <a:ext cx="10392300" cy="619200"/>
          </a:xfrm>
          <a:prstGeom prst="rect">
            <a:avLst/>
          </a:prstGeom>
          <a:noFill/>
          <a:ln>
            <a:noFill/>
          </a:ln>
        </p:spPr>
        <p:txBody>
          <a:bodyPr spcFirstLastPara="1" wrap="square" lIns="91425" tIns="45700" rIns="91425" bIns="45700" anchor="b" anchorCtr="0">
            <a:normAutofit fontScale="85000"/>
          </a:bodyPr>
          <a:lstStyle/>
          <a:p>
            <a:pPr marL="0" lvl="0" indent="0" algn="l" rtl="0">
              <a:lnSpc>
                <a:spcPct val="90000"/>
              </a:lnSpc>
              <a:spcBef>
                <a:spcPts val="1000"/>
              </a:spcBef>
              <a:spcAft>
                <a:spcPts val="0"/>
              </a:spcAft>
              <a:buSzPct val="100000"/>
              <a:buNone/>
            </a:pPr>
            <a:r>
              <a:rPr lang="en-US"/>
              <a:t>Get Involved: Near Future Networking Opportunities</a:t>
            </a:r>
            <a:endParaRPr/>
          </a:p>
        </p:txBody>
      </p:sp>
      <p:sp>
        <p:nvSpPr>
          <p:cNvPr id="206" name="Google Shape;206;g192535bcdf8_0_16"/>
          <p:cNvSpPr txBox="1">
            <a:spLocks noGrp="1"/>
          </p:cNvSpPr>
          <p:nvPr>
            <p:ph type="body" idx="4"/>
          </p:nvPr>
        </p:nvSpPr>
        <p:spPr>
          <a:xfrm>
            <a:off x="6371525" y="1035425"/>
            <a:ext cx="4911600" cy="370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90000"/>
              </a:lnSpc>
              <a:spcBef>
                <a:spcPts val="1000"/>
              </a:spcBef>
              <a:spcAft>
                <a:spcPts val="0"/>
              </a:spcAft>
              <a:buSzPts val="2400"/>
              <a:buNone/>
            </a:pPr>
            <a:r>
              <a:rPr lang="en-US"/>
              <a:t>NBAA-BACE (Business Aviation Convention &amp; Exhibition)</a:t>
            </a:r>
            <a:endParaRPr/>
          </a:p>
          <a:p>
            <a:pPr marL="0" lvl="0" indent="0" algn="l" rtl="0">
              <a:lnSpc>
                <a:spcPct val="90000"/>
              </a:lnSpc>
              <a:spcBef>
                <a:spcPts val="1000"/>
              </a:spcBef>
              <a:spcAft>
                <a:spcPts val="0"/>
              </a:spcAft>
              <a:buSzPts val="2400"/>
              <a:buNone/>
            </a:pPr>
            <a:r>
              <a:rPr lang="en-US"/>
              <a:t>October 17-19 | Las Vegas, NV</a:t>
            </a:r>
            <a:endParaRPr/>
          </a:p>
          <a:p>
            <a:pPr marL="0" lvl="0" indent="0" algn="l" rtl="0">
              <a:lnSpc>
                <a:spcPct val="90000"/>
              </a:lnSpc>
              <a:spcBef>
                <a:spcPts val="1000"/>
              </a:spcBef>
              <a:spcAft>
                <a:spcPts val="0"/>
              </a:spcAft>
              <a:buSzPts val="2400"/>
              <a:buNone/>
            </a:pPr>
            <a:r>
              <a:rPr lang="en-US" sz="2200" i="1"/>
              <a:t>Thursday (Oct. 19) is Collegiate Connect, which is free for students!</a:t>
            </a:r>
            <a:endParaRPr sz="2200" i="1"/>
          </a:p>
          <a:p>
            <a:pPr marL="0" lvl="0" indent="0" algn="l" rtl="0">
              <a:lnSpc>
                <a:spcPct val="90000"/>
              </a:lnSpc>
              <a:spcBef>
                <a:spcPts val="1000"/>
              </a:spcBef>
              <a:spcAft>
                <a:spcPts val="0"/>
              </a:spcAft>
              <a:buSzPts val="2400"/>
              <a:buNone/>
            </a:pPr>
            <a:endParaRPr sz="2200" i="1"/>
          </a:p>
          <a:p>
            <a:pPr marL="0" lvl="0" indent="0" algn="l" rtl="0">
              <a:lnSpc>
                <a:spcPct val="90000"/>
              </a:lnSpc>
              <a:spcBef>
                <a:spcPts val="1000"/>
              </a:spcBef>
              <a:spcAft>
                <a:spcPts val="0"/>
              </a:spcAft>
              <a:buSzPts val="2400"/>
              <a:buNone/>
            </a:pPr>
            <a:endParaRPr sz="2200" i="1"/>
          </a:p>
        </p:txBody>
      </p:sp>
      <p:pic>
        <p:nvPicPr>
          <p:cNvPr id="207" name="Google Shape;207;g192535bcdf8_0_16"/>
          <p:cNvPicPr preferRelativeResize="0"/>
          <p:nvPr/>
        </p:nvPicPr>
        <p:blipFill>
          <a:blip r:embed="rId3">
            <a:alphaModFix/>
          </a:blip>
          <a:stretch>
            <a:fillRect/>
          </a:stretch>
        </p:blipFill>
        <p:spPr>
          <a:xfrm>
            <a:off x="827525" y="1737725"/>
            <a:ext cx="5420575" cy="361285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205e551fbd8_0_52"/>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
        <p:nvSpPr>
          <p:cNvPr id="214" name="Google Shape;214;g205e551fbd8_0_52"/>
          <p:cNvSpPr txBox="1">
            <a:spLocks noGrp="1"/>
          </p:cNvSpPr>
          <p:nvPr>
            <p:ph type="body" idx="1"/>
          </p:nvPr>
        </p:nvSpPr>
        <p:spPr>
          <a:xfrm>
            <a:off x="827519" y="1350337"/>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Get Involved: Regional Groups</a:t>
            </a:r>
            <a:endParaRPr/>
          </a:p>
        </p:txBody>
      </p:sp>
      <p:sp>
        <p:nvSpPr>
          <p:cNvPr id="215" name="Google Shape;215;g205e551fbd8_0_52"/>
          <p:cNvSpPr txBox="1">
            <a:spLocks noGrp="1"/>
          </p:cNvSpPr>
          <p:nvPr>
            <p:ph type="body" idx="4"/>
          </p:nvPr>
        </p:nvSpPr>
        <p:spPr>
          <a:xfrm>
            <a:off x="6313925" y="1991725"/>
            <a:ext cx="4919700" cy="3537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endParaRPr/>
          </a:p>
          <a:p>
            <a:pPr marL="0" lvl="0" indent="0" algn="l" rtl="0">
              <a:lnSpc>
                <a:spcPct val="90000"/>
              </a:lnSpc>
              <a:spcBef>
                <a:spcPts val="1000"/>
              </a:spcBef>
              <a:spcAft>
                <a:spcPts val="0"/>
              </a:spcAft>
              <a:buSzPts val="2400"/>
              <a:buNone/>
            </a:pPr>
            <a:r>
              <a:rPr lang="en-US"/>
              <a:t>[Optional Slide - if you have an active regional group add the info here]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
                                            <p:txEl>
                                              <p:pRg st="0" end="0"/>
                                            </p:txEl>
                                          </p:spTgt>
                                        </p:tgtEl>
                                        <p:attrNameLst>
                                          <p:attrName>style.visibility</p:attrName>
                                        </p:attrNameLst>
                                      </p:cBhvr>
                                      <p:to>
                                        <p:strVal val="visible"/>
                                      </p:to>
                                    </p:set>
                                    <p:anim calcmode="lin" valueType="num">
                                      <p:cBhvr additive="base">
                                        <p:cTn id="7" dur="1000"/>
                                        <p:tgtEl>
                                          <p:spTgt spid="21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15">
                                            <p:txEl>
                                              <p:pRg st="1" end="1"/>
                                            </p:txEl>
                                          </p:spTgt>
                                        </p:tgtEl>
                                        <p:attrNameLst>
                                          <p:attrName>style.visibility</p:attrName>
                                        </p:attrNameLst>
                                      </p:cBhvr>
                                      <p:to>
                                        <p:strVal val="visible"/>
                                      </p:to>
                                    </p:set>
                                    <p:anim calcmode="lin" valueType="num">
                                      <p:cBhvr additive="base">
                                        <p:cTn id="12" dur="1000"/>
                                        <p:tgtEl>
                                          <p:spTgt spid="215">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15">
                                            <p:txEl>
                                              <p:pRg st="2" end="2"/>
                                            </p:txEl>
                                          </p:spTgt>
                                        </p:tgtEl>
                                        <p:attrNameLst>
                                          <p:attrName>style.visibility</p:attrName>
                                        </p:attrNameLst>
                                      </p:cBhvr>
                                      <p:to>
                                        <p:strVal val="visible"/>
                                      </p:to>
                                    </p:set>
                                    <p:anim calcmode="lin" valueType="num">
                                      <p:cBhvr additive="base">
                                        <p:cTn id="17" dur="1000"/>
                                        <p:tgtEl>
                                          <p:spTgt spid="215">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4"/>
          <p:cNvPicPr preferRelativeResize="0"/>
          <p:nvPr/>
        </p:nvPicPr>
        <p:blipFill rotWithShape="1">
          <a:blip r:embed="rId3">
            <a:alphaModFix/>
          </a:blip>
          <a:srcRect/>
          <a:stretch/>
        </p:blipFill>
        <p:spPr>
          <a:xfrm>
            <a:off x="7858350" y="1686550"/>
            <a:ext cx="3679150" cy="3679150"/>
          </a:xfrm>
          <a:prstGeom prst="rect">
            <a:avLst/>
          </a:prstGeom>
          <a:noFill/>
          <a:ln>
            <a:noFill/>
          </a:ln>
        </p:spPr>
      </p:pic>
      <p:sp>
        <p:nvSpPr>
          <p:cNvPr id="221" name="Google Shape;221;p4"/>
          <p:cNvSpPr txBox="1">
            <a:spLocks noGrp="1"/>
          </p:cNvSpPr>
          <p:nvPr>
            <p:ph type="sldNum" idx="12"/>
          </p:nvPr>
        </p:nvSpPr>
        <p:spPr>
          <a:xfrm>
            <a:off x="8610600" y="6356350"/>
            <a:ext cx="315303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22" name="Google Shape;222;p4"/>
          <p:cNvSpPr txBox="1">
            <a:spLocks noGrp="1"/>
          </p:cNvSpPr>
          <p:nvPr>
            <p:ph type="body" idx="1"/>
          </p:nvPr>
        </p:nvSpPr>
        <p:spPr>
          <a:xfrm>
            <a:off x="827519" y="1350337"/>
            <a:ext cx="10392373" cy="61912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600"/>
              <a:buNone/>
            </a:pPr>
            <a:r>
              <a:rPr lang="en-US"/>
              <a:t>Questions?</a:t>
            </a:r>
            <a:endParaRPr/>
          </a:p>
        </p:txBody>
      </p:sp>
      <p:sp>
        <p:nvSpPr>
          <p:cNvPr id="223" name="Google Shape;223;p4"/>
          <p:cNvSpPr txBox="1">
            <a:spLocks noGrp="1"/>
          </p:cNvSpPr>
          <p:nvPr>
            <p:ph type="body" idx="2"/>
          </p:nvPr>
        </p:nvSpPr>
        <p:spPr>
          <a:xfrm>
            <a:off x="840823" y="1991725"/>
            <a:ext cx="7698300" cy="619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Font typeface="Arial"/>
              <a:buNone/>
            </a:pPr>
            <a:r>
              <a:rPr lang="en-US" sz="2800"/>
              <a:t> Resources:</a:t>
            </a:r>
            <a:endParaRPr sz="2800"/>
          </a:p>
        </p:txBody>
      </p:sp>
      <p:sp>
        <p:nvSpPr>
          <p:cNvPr id="224" name="Google Shape;224;p4"/>
          <p:cNvSpPr txBox="1">
            <a:spLocks noGrp="1"/>
          </p:cNvSpPr>
          <p:nvPr>
            <p:ph type="body" idx="3"/>
          </p:nvPr>
        </p:nvSpPr>
        <p:spPr>
          <a:xfrm>
            <a:off x="841375" y="5897863"/>
            <a:ext cx="3916363" cy="3651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900"/>
              <a:buNone/>
            </a:pPr>
            <a:endParaRPr/>
          </a:p>
        </p:txBody>
      </p:sp>
      <p:sp>
        <p:nvSpPr>
          <p:cNvPr id="225" name="Google Shape;225;p4"/>
          <p:cNvSpPr txBox="1">
            <a:spLocks noGrp="1"/>
          </p:cNvSpPr>
          <p:nvPr>
            <p:ph type="body" idx="4"/>
          </p:nvPr>
        </p:nvSpPr>
        <p:spPr>
          <a:xfrm>
            <a:off x="841375" y="2611450"/>
            <a:ext cx="6163500" cy="2917800"/>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SzPts val="2400"/>
              <a:buNone/>
            </a:pPr>
            <a:r>
              <a:rPr lang="en-US">
                <a:solidFill>
                  <a:schemeClr val="accent5"/>
                </a:solidFill>
              </a:rPr>
              <a:t>Presenter </a:t>
            </a:r>
            <a:endParaRPr>
              <a:solidFill>
                <a:schemeClr val="accent5"/>
              </a:solidFill>
            </a:endParaRPr>
          </a:p>
          <a:p>
            <a:pPr marL="685800" lvl="0" indent="-76200" algn="l" rtl="0">
              <a:lnSpc>
                <a:spcPct val="90000"/>
              </a:lnSpc>
              <a:spcBef>
                <a:spcPts val="0"/>
              </a:spcBef>
              <a:spcAft>
                <a:spcPts val="0"/>
              </a:spcAft>
              <a:buSzPts val="2400"/>
              <a:buNone/>
            </a:pPr>
            <a:r>
              <a:rPr lang="en-US">
                <a:solidFill>
                  <a:schemeClr val="accent5"/>
                </a:solidFill>
              </a:rPr>
              <a:t>Contact Information</a:t>
            </a:r>
            <a:endParaRPr>
              <a:solidFill>
                <a:schemeClr val="accent5"/>
              </a:solidFill>
            </a:endParaRPr>
          </a:p>
          <a:p>
            <a:pPr marL="228600" lvl="0" indent="-76200" algn="l" rtl="0">
              <a:lnSpc>
                <a:spcPct val="90000"/>
              </a:lnSpc>
              <a:spcBef>
                <a:spcPts val="0"/>
              </a:spcBef>
              <a:spcAft>
                <a:spcPts val="0"/>
              </a:spcAft>
              <a:buSzPts val="2400"/>
              <a:buNone/>
            </a:pPr>
            <a:endParaRPr>
              <a:solidFill>
                <a:schemeClr val="accent5"/>
              </a:solidFill>
            </a:endParaRPr>
          </a:p>
          <a:p>
            <a:pPr marL="228600" lvl="0" indent="-76200" algn="l" rtl="0">
              <a:lnSpc>
                <a:spcPct val="90000"/>
              </a:lnSpc>
              <a:spcBef>
                <a:spcPts val="0"/>
              </a:spcBef>
              <a:spcAft>
                <a:spcPts val="0"/>
              </a:spcAft>
              <a:buSzPts val="2400"/>
              <a:buNone/>
            </a:pPr>
            <a:r>
              <a:rPr lang="en-US">
                <a:solidFill>
                  <a:schemeClr val="accent5"/>
                </a:solidFill>
              </a:rPr>
              <a:t>Regional Representative</a:t>
            </a:r>
            <a:endParaRPr>
              <a:solidFill>
                <a:schemeClr val="accent5"/>
              </a:solidFill>
            </a:endParaRPr>
          </a:p>
          <a:p>
            <a:pPr marL="685800" lvl="0" indent="-76200" algn="l" rtl="0">
              <a:lnSpc>
                <a:spcPct val="90000"/>
              </a:lnSpc>
              <a:spcBef>
                <a:spcPts val="0"/>
              </a:spcBef>
              <a:spcAft>
                <a:spcPts val="0"/>
              </a:spcAft>
              <a:buSzPts val="2400"/>
              <a:buNone/>
            </a:pPr>
            <a:r>
              <a:rPr lang="en-US">
                <a:solidFill>
                  <a:schemeClr val="accent5"/>
                </a:solidFill>
              </a:rPr>
              <a:t>Contact Information</a:t>
            </a:r>
            <a:endParaRPr>
              <a:solidFill>
                <a:schemeClr val="accent5"/>
              </a:solidFill>
            </a:endParaRPr>
          </a:p>
          <a:p>
            <a:pPr marL="228600" lvl="0" indent="-76200" algn="l" rtl="0">
              <a:lnSpc>
                <a:spcPct val="90000"/>
              </a:lnSpc>
              <a:spcBef>
                <a:spcPts val="0"/>
              </a:spcBef>
              <a:spcAft>
                <a:spcPts val="0"/>
              </a:spcAft>
              <a:buSzPts val="2400"/>
              <a:buNone/>
            </a:pPr>
            <a:endParaRPr>
              <a:solidFill>
                <a:schemeClr val="accent5"/>
              </a:solidFill>
            </a:endParaRPr>
          </a:p>
          <a:p>
            <a:pPr marL="228600" lvl="0" indent="-76200" algn="l" rtl="0">
              <a:lnSpc>
                <a:spcPct val="90000"/>
              </a:lnSpc>
              <a:spcBef>
                <a:spcPts val="0"/>
              </a:spcBef>
              <a:spcAft>
                <a:spcPts val="0"/>
              </a:spcAft>
              <a:buSzPts val="2400"/>
              <a:buNone/>
            </a:pPr>
            <a:r>
              <a:rPr lang="en-US">
                <a:solidFill>
                  <a:schemeClr val="accent5"/>
                </a:solidFill>
              </a:rPr>
              <a:t>Visit </a:t>
            </a:r>
            <a:r>
              <a:rPr lang="en-US" u="sng">
                <a:solidFill>
                  <a:schemeClr val="hlink"/>
                </a:solidFill>
                <a:hlinkClick r:id="rId4"/>
              </a:rPr>
              <a:t>NBAA.org/Students</a:t>
            </a:r>
            <a:r>
              <a:rPr lang="en-US">
                <a:solidFill>
                  <a:schemeClr val="accent5"/>
                </a:solidFill>
              </a:rPr>
              <a:t> or scan QR code for more resources and to get involved!</a:t>
            </a:r>
            <a:endParaRPr>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1000"/>
                                        <p:tgtEl>
                                          <p:spTgt spid="223"/>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25"/>
                                        </p:tgtEl>
                                        <p:attrNameLst>
                                          <p:attrName>style.visibility</p:attrName>
                                        </p:attrNameLst>
                                      </p:cBhvr>
                                      <p:to>
                                        <p:strVal val="visible"/>
                                      </p:to>
                                    </p:set>
                                    <p:anim calcmode="lin" valueType="num">
                                      <p:cBhvr additive="base">
                                        <p:cTn id="10" dur="1000"/>
                                        <p:tgtEl>
                                          <p:spTgt spid="225"/>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220"/>
                                        </p:tgtEl>
                                        <p:attrNameLst>
                                          <p:attrName>style.visibility</p:attrName>
                                        </p:attrNameLst>
                                      </p:cBhvr>
                                      <p:to>
                                        <p:strVal val="visible"/>
                                      </p:to>
                                    </p:set>
                                    <p:anim calcmode="lin" valueType="num">
                                      <p:cBhvr additive="base">
                                        <p:cTn id="13" dur="1000"/>
                                        <p:tgtEl>
                                          <p:spTgt spid="22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2"/>
          <p:cNvSpPr txBox="1">
            <a:spLocks noGrp="1"/>
          </p:cNvSpPr>
          <p:nvPr>
            <p:ph type="sldNum" idx="12"/>
          </p:nvPr>
        </p:nvSpPr>
        <p:spPr>
          <a:xfrm>
            <a:off x="8610600" y="6356350"/>
            <a:ext cx="3153032"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43" name="Google Shape;43;p2"/>
          <p:cNvSpPr txBox="1">
            <a:spLocks noGrp="1"/>
          </p:cNvSpPr>
          <p:nvPr>
            <p:ph type="body" idx="1"/>
          </p:nvPr>
        </p:nvSpPr>
        <p:spPr>
          <a:xfrm>
            <a:off x="834169" y="982937"/>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600"/>
              <a:buNone/>
            </a:pPr>
            <a:r>
              <a:rPr lang="en-US"/>
              <a:t>What is Business Aviation?</a:t>
            </a:r>
            <a:endParaRPr/>
          </a:p>
        </p:txBody>
      </p:sp>
      <p:sp>
        <p:nvSpPr>
          <p:cNvPr id="44" name="Google Shape;44;p2"/>
          <p:cNvSpPr txBox="1">
            <a:spLocks noGrp="1"/>
          </p:cNvSpPr>
          <p:nvPr>
            <p:ph type="body" idx="2"/>
          </p:nvPr>
        </p:nvSpPr>
        <p:spPr>
          <a:xfrm>
            <a:off x="840779" y="1602127"/>
            <a:ext cx="10379100" cy="619200"/>
          </a:xfrm>
          <a:prstGeom prst="rect">
            <a:avLst/>
          </a:prstGeom>
          <a:noFill/>
          <a:ln>
            <a:noFill/>
          </a:ln>
        </p:spPr>
        <p:txBody>
          <a:bodyPr spcFirstLastPara="1" wrap="square" lIns="91425" tIns="45700" rIns="91425" bIns="45700" anchor="t" anchorCtr="0">
            <a:normAutofit lnSpcReduction="20000"/>
          </a:bodyPr>
          <a:lstStyle/>
          <a:p>
            <a:pPr marL="0" lvl="0" indent="0" algn="l" rtl="0">
              <a:lnSpc>
                <a:spcPct val="90000"/>
              </a:lnSpc>
              <a:spcBef>
                <a:spcPts val="0"/>
              </a:spcBef>
              <a:spcAft>
                <a:spcPts val="0"/>
              </a:spcAft>
              <a:buSzPts val="2400"/>
              <a:buNone/>
            </a:pPr>
            <a:r>
              <a:rPr lang="en-US"/>
              <a:t>Business aviation is the use of any “general aviation” aircraft for a business purpose.</a:t>
            </a:r>
            <a:endParaRPr/>
          </a:p>
        </p:txBody>
      </p:sp>
      <p:sp>
        <p:nvSpPr>
          <p:cNvPr id="45" name="Google Shape;45;p2"/>
          <p:cNvSpPr txBox="1">
            <a:spLocks noGrp="1"/>
          </p:cNvSpPr>
          <p:nvPr>
            <p:ph type="body" idx="4"/>
          </p:nvPr>
        </p:nvSpPr>
        <p:spPr>
          <a:xfrm>
            <a:off x="5541900" y="2442325"/>
            <a:ext cx="6650100" cy="2917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a:t>It is a business tool that:</a:t>
            </a:r>
            <a:endParaRPr/>
          </a:p>
          <a:p>
            <a:pPr marL="685800" lvl="1" indent="-228600" algn="l" rtl="0">
              <a:lnSpc>
                <a:spcPct val="100000"/>
              </a:lnSpc>
              <a:spcBef>
                <a:spcPts val="0"/>
              </a:spcBef>
              <a:spcAft>
                <a:spcPts val="0"/>
              </a:spcAft>
              <a:buSzPts val="2400"/>
              <a:buChar char="•"/>
            </a:pPr>
            <a:r>
              <a:rPr lang="en-US" sz="2400"/>
              <a:t>Offers a competitive advantage to businesses all around the world </a:t>
            </a:r>
            <a:endParaRPr/>
          </a:p>
          <a:p>
            <a:pPr marL="685800" lvl="1" indent="-228600" algn="l" rtl="0">
              <a:lnSpc>
                <a:spcPct val="100000"/>
              </a:lnSpc>
              <a:spcBef>
                <a:spcPts val="500"/>
              </a:spcBef>
              <a:spcAft>
                <a:spcPts val="0"/>
              </a:spcAft>
              <a:buSzPts val="2400"/>
              <a:buChar char="•"/>
            </a:pPr>
            <a:r>
              <a:rPr lang="en-US" sz="2400"/>
              <a:t>Involves many different types of aircraft</a:t>
            </a:r>
            <a:endParaRPr/>
          </a:p>
          <a:p>
            <a:pPr marL="685800" lvl="1" indent="-228600" algn="l" rtl="0">
              <a:lnSpc>
                <a:spcPct val="100000"/>
              </a:lnSpc>
              <a:spcBef>
                <a:spcPts val="500"/>
              </a:spcBef>
              <a:spcAft>
                <a:spcPts val="0"/>
              </a:spcAft>
              <a:buSzPts val="2400"/>
              <a:buChar char="•"/>
            </a:pPr>
            <a:r>
              <a:rPr lang="en-US" sz="2400"/>
              <a:t>Is supported by a variety of people and jobs</a:t>
            </a:r>
            <a:endParaRPr/>
          </a:p>
          <a:p>
            <a:pPr marL="685800" lvl="1" indent="-228600" algn="l" rtl="0">
              <a:lnSpc>
                <a:spcPct val="100000"/>
              </a:lnSpc>
              <a:spcBef>
                <a:spcPts val="500"/>
              </a:spcBef>
              <a:spcAft>
                <a:spcPts val="0"/>
              </a:spcAft>
              <a:buSzPts val="2400"/>
              <a:buChar char="•"/>
            </a:pPr>
            <a:r>
              <a:rPr lang="en-US" sz="2400"/>
              <a:t>Often considered “aviation’s best kept secret”</a:t>
            </a:r>
            <a:endParaRPr/>
          </a:p>
          <a:p>
            <a:pPr marL="0" lvl="0" indent="0" algn="l" rtl="0">
              <a:lnSpc>
                <a:spcPct val="100000"/>
              </a:lnSpc>
              <a:spcBef>
                <a:spcPts val="0"/>
              </a:spcBef>
              <a:spcAft>
                <a:spcPts val="0"/>
              </a:spcAft>
              <a:buSzPts val="2400"/>
              <a:buNone/>
            </a:pPr>
            <a:endParaRPr/>
          </a:p>
        </p:txBody>
      </p:sp>
      <p:pic>
        <p:nvPicPr>
          <p:cNvPr id="46" name="Google Shape;46;p2"/>
          <p:cNvPicPr preferRelativeResize="0"/>
          <p:nvPr/>
        </p:nvPicPr>
        <p:blipFill rotWithShape="1">
          <a:blip r:embed="rId3">
            <a:alphaModFix/>
          </a:blip>
          <a:srcRect r="5891"/>
          <a:stretch/>
        </p:blipFill>
        <p:spPr>
          <a:xfrm>
            <a:off x="748375" y="2504850"/>
            <a:ext cx="4672600" cy="2792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p:tgtEl>
                                          <p:spTgt spid="44"/>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pic>
        <p:nvPicPr>
          <p:cNvPr id="51" name="Google Shape;51;g1b3ffcda3ac_0_0"/>
          <p:cNvPicPr preferRelativeResize="0"/>
          <p:nvPr/>
        </p:nvPicPr>
        <p:blipFill rotWithShape="1">
          <a:blip r:embed="rId3">
            <a:alphaModFix/>
          </a:blip>
          <a:srcRect/>
          <a:stretch/>
        </p:blipFill>
        <p:spPr>
          <a:xfrm>
            <a:off x="9770758" y="4632960"/>
            <a:ext cx="1793584" cy="1008891"/>
          </a:xfrm>
          <a:prstGeom prst="rect">
            <a:avLst/>
          </a:prstGeom>
          <a:noFill/>
          <a:ln>
            <a:noFill/>
          </a:ln>
        </p:spPr>
      </p:pic>
      <p:sp>
        <p:nvSpPr>
          <p:cNvPr id="52" name="Google Shape;52;g1b3ffcda3ac_0_0"/>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53" name="Google Shape;53;g1b3ffcda3ac_0_0"/>
          <p:cNvSpPr txBox="1">
            <a:spLocks noGrp="1"/>
          </p:cNvSpPr>
          <p:nvPr>
            <p:ph type="body" idx="1"/>
          </p:nvPr>
        </p:nvSpPr>
        <p:spPr>
          <a:xfrm>
            <a:off x="834219" y="1052937"/>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600"/>
              <a:buNone/>
            </a:pPr>
            <a:r>
              <a:rPr lang="en-US"/>
              <a:t>Who is Business Aviation?</a:t>
            </a:r>
            <a:endParaRPr/>
          </a:p>
        </p:txBody>
      </p:sp>
      <p:sp>
        <p:nvSpPr>
          <p:cNvPr id="54" name="Google Shape;54;g1b3ffcda3ac_0_0"/>
          <p:cNvSpPr txBox="1">
            <a:spLocks noGrp="1"/>
          </p:cNvSpPr>
          <p:nvPr>
            <p:ph type="body" idx="2"/>
          </p:nvPr>
        </p:nvSpPr>
        <p:spPr>
          <a:xfrm>
            <a:off x="827625" y="1689175"/>
            <a:ext cx="10392300" cy="7464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SzPct val="100000"/>
              <a:buNone/>
            </a:pPr>
            <a:r>
              <a:rPr lang="en-US" sz="2800"/>
              <a:t>Companies that use business aviation are both large and small, </a:t>
            </a:r>
            <a:endParaRPr sz="2800"/>
          </a:p>
          <a:p>
            <a:pPr marL="0" lvl="0" indent="0" algn="l" rtl="0">
              <a:lnSpc>
                <a:spcPct val="90000"/>
              </a:lnSpc>
              <a:spcBef>
                <a:spcPts val="0"/>
              </a:spcBef>
              <a:spcAft>
                <a:spcPts val="0"/>
              </a:spcAft>
              <a:buClr>
                <a:srgbClr val="000000"/>
              </a:buClr>
              <a:buSzPct val="100000"/>
              <a:buFont typeface="Arial"/>
              <a:buNone/>
            </a:pPr>
            <a:r>
              <a:rPr lang="en-US" sz="2800"/>
              <a:t>public and private. </a:t>
            </a:r>
            <a:endParaRPr/>
          </a:p>
        </p:txBody>
      </p:sp>
      <p:sp>
        <p:nvSpPr>
          <p:cNvPr id="55" name="Google Shape;55;g1b3ffcda3ac_0_0"/>
          <p:cNvSpPr txBox="1">
            <a:spLocks noGrp="1"/>
          </p:cNvSpPr>
          <p:nvPr>
            <p:ph type="body" idx="4"/>
          </p:nvPr>
        </p:nvSpPr>
        <p:spPr>
          <a:xfrm>
            <a:off x="840825" y="2401625"/>
            <a:ext cx="7953300" cy="2917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a:t>Aviation can be the </a:t>
            </a:r>
            <a:r>
              <a:rPr lang="en-US" b="1"/>
              <a:t>main</a:t>
            </a:r>
            <a:r>
              <a:rPr lang="en-US"/>
              <a:t> </a:t>
            </a:r>
            <a:r>
              <a:rPr lang="en-US" b="1"/>
              <a:t>focus</a:t>
            </a:r>
            <a:r>
              <a:rPr lang="en-US"/>
              <a:t> of the company</a:t>
            </a:r>
            <a:endParaRPr/>
          </a:p>
          <a:p>
            <a:pPr marL="0" lvl="0" indent="0" algn="l" rtl="0">
              <a:lnSpc>
                <a:spcPct val="90000"/>
              </a:lnSpc>
              <a:spcBef>
                <a:spcPts val="0"/>
              </a:spcBef>
              <a:spcAft>
                <a:spcPts val="0"/>
              </a:spcAft>
              <a:buSzPts val="2400"/>
              <a:buNone/>
            </a:pPr>
            <a:r>
              <a:rPr lang="en-US"/>
              <a:t>Aviation can be a </a:t>
            </a:r>
            <a:r>
              <a:rPr lang="en-US" b="1"/>
              <a:t>function</a:t>
            </a:r>
            <a:r>
              <a:rPr lang="en-US"/>
              <a:t> of the company</a:t>
            </a:r>
            <a:endParaRPr/>
          </a:p>
          <a:p>
            <a:pPr marL="0" lvl="0" indent="0" algn="l" rtl="0">
              <a:lnSpc>
                <a:spcPct val="90000"/>
              </a:lnSpc>
              <a:spcBef>
                <a:spcPts val="0"/>
              </a:spcBef>
              <a:spcAft>
                <a:spcPts val="0"/>
              </a:spcAft>
              <a:buSzPts val="2400"/>
              <a:buNone/>
            </a:pPr>
            <a:r>
              <a:rPr lang="en-US"/>
              <a:t>Or a company can be somewhere in between</a:t>
            </a:r>
            <a:endParaRPr/>
          </a:p>
        </p:txBody>
      </p:sp>
      <p:pic>
        <p:nvPicPr>
          <p:cNvPr id="56" name="Google Shape;56;g1b3ffcda3ac_0_0"/>
          <p:cNvPicPr preferRelativeResize="0"/>
          <p:nvPr/>
        </p:nvPicPr>
        <p:blipFill rotWithShape="1">
          <a:blip r:embed="rId4">
            <a:alphaModFix/>
          </a:blip>
          <a:srcRect/>
          <a:stretch/>
        </p:blipFill>
        <p:spPr>
          <a:xfrm>
            <a:off x="10562900" y="3620739"/>
            <a:ext cx="902866" cy="1084375"/>
          </a:xfrm>
          <a:prstGeom prst="rect">
            <a:avLst/>
          </a:prstGeom>
          <a:noFill/>
          <a:ln>
            <a:noFill/>
          </a:ln>
        </p:spPr>
      </p:pic>
      <p:pic>
        <p:nvPicPr>
          <p:cNvPr id="57" name="Google Shape;57;g1b3ffcda3ac_0_0"/>
          <p:cNvPicPr preferRelativeResize="0"/>
          <p:nvPr/>
        </p:nvPicPr>
        <p:blipFill rotWithShape="1">
          <a:blip r:embed="rId5">
            <a:alphaModFix/>
          </a:blip>
          <a:srcRect t="20293" b="18782"/>
          <a:stretch/>
        </p:blipFill>
        <p:spPr>
          <a:xfrm>
            <a:off x="7553896" y="4334175"/>
            <a:ext cx="1582553" cy="708375"/>
          </a:xfrm>
          <a:prstGeom prst="rect">
            <a:avLst/>
          </a:prstGeom>
          <a:noFill/>
          <a:ln>
            <a:noFill/>
          </a:ln>
        </p:spPr>
      </p:pic>
      <p:pic>
        <p:nvPicPr>
          <p:cNvPr id="58" name="Google Shape;58;g1b3ffcda3ac_0_0"/>
          <p:cNvPicPr preferRelativeResize="0"/>
          <p:nvPr/>
        </p:nvPicPr>
        <p:blipFill rotWithShape="1">
          <a:blip r:embed="rId6">
            <a:alphaModFix/>
          </a:blip>
          <a:srcRect/>
          <a:stretch/>
        </p:blipFill>
        <p:spPr>
          <a:xfrm>
            <a:off x="7685600" y="5134486"/>
            <a:ext cx="1801073" cy="708374"/>
          </a:xfrm>
          <a:prstGeom prst="rect">
            <a:avLst/>
          </a:prstGeom>
          <a:noFill/>
          <a:ln>
            <a:noFill/>
          </a:ln>
        </p:spPr>
      </p:pic>
      <p:pic>
        <p:nvPicPr>
          <p:cNvPr id="59" name="Google Shape;59;g1b3ffcda3ac_0_0"/>
          <p:cNvPicPr preferRelativeResize="0"/>
          <p:nvPr/>
        </p:nvPicPr>
        <p:blipFill rotWithShape="1">
          <a:blip r:embed="rId7">
            <a:alphaModFix/>
          </a:blip>
          <a:srcRect l="30326" t="7503" r="30341" b="11979"/>
          <a:stretch/>
        </p:blipFill>
        <p:spPr>
          <a:xfrm>
            <a:off x="9451010" y="3579632"/>
            <a:ext cx="902874" cy="1166593"/>
          </a:xfrm>
          <a:prstGeom prst="rect">
            <a:avLst/>
          </a:prstGeom>
          <a:noFill/>
          <a:ln>
            <a:noFill/>
          </a:ln>
        </p:spPr>
      </p:pic>
      <p:pic>
        <p:nvPicPr>
          <p:cNvPr id="60" name="Google Shape;60;g1b3ffcda3ac_0_0"/>
          <p:cNvPicPr preferRelativeResize="0"/>
          <p:nvPr/>
        </p:nvPicPr>
        <p:blipFill rotWithShape="1">
          <a:blip r:embed="rId8">
            <a:alphaModFix/>
          </a:blip>
          <a:srcRect/>
          <a:stretch/>
        </p:blipFill>
        <p:spPr>
          <a:xfrm>
            <a:off x="2752650" y="5737148"/>
            <a:ext cx="2153059" cy="619200"/>
          </a:xfrm>
          <a:prstGeom prst="rect">
            <a:avLst/>
          </a:prstGeom>
          <a:noFill/>
          <a:ln>
            <a:noFill/>
          </a:ln>
        </p:spPr>
      </p:pic>
      <p:pic>
        <p:nvPicPr>
          <p:cNvPr id="61" name="Google Shape;61;g1b3ffcda3ac_0_0"/>
          <p:cNvPicPr preferRelativeResize="0"/>
          <p:nvPr/>
        </p:nvPicPr>
        <p:blipFill rotWithShape="1">
          <a:blip r:embed="rId9">
            <a:alphaModFix/>
          </a:blip>
          <a:srcRect/>
          <a:stretch/>
        </p:blipFill>
        <p:spPr>
          <a:xfrm>
            <a:off x="711200" y="4569896"/>
            <a:ext cx="2153052" cy="746416"/>
          </a:xfrm>
          <a:prstGeom prst="rect">
            <a:avLst/>
          </a:prstGeom>
          <a:noFill/>
          <a:ln>
            <a:noFill/>
          </a:ln>
        </p:spPr>
      </p:pic>
      <p:pic>
        <p:nvPicPr>
          <p:cNvPr id="62" name="Google Shape;62;g1b3ffcda3ac_0_0"/>
          <p:cNvPicPr preferRelativeResize="0"/>
          <p:nvPr/>
        </p:nvPicPr>
        <p:blipFill rotWithShape="1">
          <a:blip r:embed="rId10">
            <a:alphaModFix/>
          </a:blip>
          <a:srcRect/>
          <a:stretch/>
        </p:blipFill>
        <p:spPr>
          <a:xfrm>
            <a:off x="5420701" y="4984230"/>
            <a:ext cx="1793603" cy="1008907"/>
          </a:xfrm>
          <a:prstGeom prst="rect">
            <a:avLst/>
          </a:prstGeom>
          <a:noFill/>
          <a:ln>
            <a:noFill/>
          </a:ln>
        </p:spPr>
      </p:pic>
      <p:pic>
        <p:nvPicPr>
          <p:cNvPr id="63" name="Google Shape;63;g1b3ffcda3ac_0_0"/>
          <p:cNvPicPr preferRelativeResize="0"/>
          <p:nvPr/>
        </p:nvPicPr>
        <p:blipFill rotWithShape="1">
          <a:blip r:embed="rId11">
            <a:alphaModFix/>
          </a:blip>
          <a:srcRect/>
          <a:stretch/>
        </p:blipFill>
        <p:spPr>
          <a:xfrm>
            <a:off x="1540040" y="5445633"/>
            <a:ext cx="1998874" cy="294754"/>
          </a:xfrm>
          <a:prstGeom prst="rect">
            <a:avLst/>
          </a:prstGeom>
          <a:noFill/>
          <a:ln>
            <a:noFill/>
          </a:ln>
        </p:spPr>
      </p:pic>
      <p:pic>
        <p:nvPicPr>
          <p:cNvPr id="64" name="Google Shape;64;g1b3ffcda3ac_0_0"/>
          <p:cNvPicPr preferRelativeResize="0"/>
          <p:nvPr/>
        </p:nvPicPr>
        <p:blipFill rotWithShape="1">
          <a:blip r:embed="rId12">
            <a:alphaModFix/>
          </a:blip>
          <a:srcRect/>
          <a:stretch/>
        </p:blipFill>
        <p:spPr>
          <a:xfrm>
            <a:off x="3155800" y="4632952"/>
            <a:ext cx="1793601" cy="620294"/>
          </a:xfrm>
          <a:prstGeom prst="rect">
            <a:avLst/>
          </a:prstGeom>
          <a:noFill/>
          <a:ln>
            <a:noFill/>
          </a:ln>
        </p:spPr>
      </p:pic>
      <p:pic>
        <p:nvPicPr>
          <p:cNvPr id="65" name="Google Shape;65;g1b3ffcda3ac_0_0"/>
          <p:cNvPicPr preferRelativeResize="0"/>
          <p:nvPr/>
        </p:nvPicPr>
        <p:blipFill rotWithShape="1">
          <a:blip r:embed="rId13">
            <a:alphaModFix/>
          </a:blip>
          <a:srcRect/>
          <a:stretch/>
        </p:blipFill>
        <p:spPr>
          <a:xfrm>
            <a:off x="5397250" y="4029438"/>
            <a:ext cx="1801073" cy="1013112"/>
          </a:xfrm>
          <a:prstGeom prst="rect">
            <a:avLst/>
          </a:prstGeom>
          <a:noFill/>
          <a:ln>
            <a:noFill/>
          </a:ln>
        </p:spPr>
      </p:pic>
      <p:pic>
        <p:nvPicPr>
          <p:cNvPr id="66" name="Google Shape;66;g1b3ffcda3ac_0_0"/>
          <p:cNvPicPr preferRelativeResize="0"/>
          <p:nvPr/>
        </p:nvPicPr>
        <p:blipFill>
          <a:blip r:embed="rId14">
            <a:alphaModFix/>
          </a:blip>
          <a:stretch>
            <a:fillRect/>
          </a:stretch>
        </p:blipFill>
        <p:spPr>
          <a:xfrm>
            <a:off x="3023800" y="3548325"/>
            <a:ext cx="2305100" cy="892250"/>
          </a:xfrm>
          <a:prstGeom prst="rect">
            <a:avLst/>
          </a:prstGeom>
          <a:noFill/>
          <a:ln>
            <a:noFill/>
          </a:ln>
        </p:spPr>
      </p:pic>
      <p:pic>
        <p:nvPicPr>
          <p:cNvPr id="67" name="Google Shape;67;g1b3ffcda3ac_0_0"/>
          <p:cNvPicPr preferRelativeResize="0"/>
          <p:nvPr/>
        </p:nvPicPr>
        <p:blipFill>
          <a:blip r:embed="rId15">
            <a:alphaModFix/>
          </a:blip>
          <a:stretch>
            <a:fillRect/>
          </a:stretch>
        </p:blipFill>
        <p:spPr>
          <a:xfrm>
            <a:off x="711200" y="3612601"/>
            <a:ext cx="2305100" cy="892250"/>
          </a:xfrm>
          <a:prstGeom prst="rect">
            <a:avLst/>
          </a:prstGeom>
          <a:noFill/>
          <a:ln>
            <a:noFill/>
          </a:ln>
        </p:spPr>
      </p:pic>
      <p:pic>
        <p:nvPicPr>
          <p:cNvPr id="68" name="Google Shape;68;g1b3ffcda3ac_0_0"/>
          <p:cNvPicPr preferRelativeResize="0"/>
          <p:nvPr/>
        </p:nvPicPr>
        <p:blipFill>
          <a:blip r:embed="rId16">
            <a:alphaModFix/>
          </a:blip>
          <a:stretch>
            <a:fillRect/>
          </a:stretch>
        </p:blipFill>
        <p:spPr>
          <a:xfrm>
            <a:off x="130525" y="5866575"/>
            <a:ext cx="1998876" cy="6955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1de53793ae9_1_0"/>
          <p:cNvSpPr/>
          <p:nvPr/>
        </p:nvSpPr>
        <p:spPr>
          <a:xfrm>
            <a:off x="7910625" y="2110375"/>
            <a:ext cx="3615300" cy="3546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g1de53793ae9_1_0"/>
          <p:cNvSpPr/>
          <p:nvPr/>
        </p:nvSpPr>
        <p:spPr>
          <a:xfrm>
            <a:off x="4189350" y="2110150"/>
            <a:ext cx="3578700" cy="3546000"/>
          </a:xfrm>
          <a:prstGeom prst="roundRect">
            <a:avLst>
              <a:gd name="adj" fmla="val 16667"/>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g1de53793ae9_1_0"/>
          <p:cNvSpPr/>
          <p:nvPr/>
        </p:nvSpPr>
        <p:spPr>
          <a:xfrm>
            <a:off x="649575" y="2110375"/>
            <a:ext cx="3436500" cy="3546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g1de53793ae9_1_0"/>
          <p:cNvSpPr txBox="1">
            <a:spLocks noGrp="1"/>
          </p:cNvSpPr>
          <p:nvPr>
            <p:ph type="sldNum" idx="12"/>
          </p:nvPr>
        </p:nvSpPr>
        <p:spPr>
          <a:xfrm>
            <a:off x="8610600" y="6356350"/>
            <a:ext cx="3153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
        <p:nvSpPr>
          <p:cNvPr id="78" name="Google Shape;78;g1de53793ae9_1_0"/>
          <p:cNvSpPr txBox="1">
            <a:spLocks noGrp="1"/>
          </p:cNvSpPr>
          <p:nvPr>
            <p:ph type="body" idx="1"/>
          </p:nvPr>
        </p:nvSpPr>
        <p:spPr>
          <a:xfrm>
            <a:off x="802269" y="1007637"/>
            <a:ext cx="10392300" cy="6192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rgbClr val="000000"/>
              </a:buClr>
              <a:buSzPts val="3600"/>
              <a:buFont typeface="Arial"/>
              <a:buNone/>
            </a:pPr>
            <a:r>
              <a:rPr lang="en-US"/>
              <a:t>Who is Business Aviation?</a:t>
            </a:r>
            <a:endParaRPr/>
          </a:p>
        </p:txBody>
      </p:sp>
      <p:sp>
        <p:nvSpPr>
          <p:cNvPr id="79" name="Google Shape;79;g1de53793ae9_1_0"/>
          <p:cNvSpPr txBox="1">
            <a:spLocks noGrp="1"/>
          </p:cNvSpPr>
          <p:nvPr>
            <p:ph type="body" idx="2"/>
          </p:nvPr>
        </p:nvSpPr>
        <p:spPr>
          <a:xfrm>
            <a:off x="841376" y="1626825"/>
            <a:ext cx="11275200" cy="619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Types Business Aviation Operations - 14 CFR Federal Aviation Regulations</a:t>
            </a:r>
            <a:endParaRPr/>
          </a:p>
        </p:txBody>
      </p:sp>
      <p:sp>
        <p:nvSpPr>
          <p:cNvPr id="80" name="Google Shape;80;g1de53793ae9_1_0"/>
          <p:cNvSpPr txBox="1">
            <a:spLocks noGrp="1"/>
          </p:cNvSpPr>
          <p:nvPr>
            <p:ph type="body" idx="4"/>
          </p:nvPr>
        </p:nvSpPr>
        <p:spPr>
          <a:xfrm>
            <a:off x="768525" y="2304600"/>
            <a:ext cx="3317700" cy="3172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chemeClr val="lt1"/>
                </a:solidFill>
              </a:rPr>
              <a:t>Part 91</a:t>
            </a:r>
            <a:endParaRPr>
              <a:solidFill>
                <a:schemeClr val="lt1"/>
              </a:solidFill>
            </a:endParaRPr>
          </a:p>
          <a:p>
            <a:pPr marL="457200" lvl="0" indent="-368300" algn="l" rtl="0">
              <a:spcBef>
                <a:spcPts val="1000"/>
              </a:spcBef>
              <a:spcAft>
                <a:spcPts val="0"/>
              </a:spcAft>
              <a:buClr>
                <a:schemeClr val="lt1"/>
              </a:buClr>
              <a:buSzPts val="2200"/>
              <a:buChar char="▪"/>
            </a:pPr>
            <a:r>
              <a:rPr lang="en-US" sz="2200">
                <a:solidFill>
                  <a:schemeClr val="lt1"/>
                </a:solidFill>
              </a:rPr>
              <a:t>Owner Operated Aircraft</a:t>
            </a:r>
            <a:endParaRPr sz="2200">
              <a:solidFill>
                <a:schemeClr val="lt1"/>
              </a:solidFill>
            </a:endParaRPr>
          </a:p>
          <a:p>
            <a:pPr marL="457200" lvl="0" indent="0" algn="l" rtl="0">
              <a:spcBef>
                <a:spcPts val="1000"/>
              </a:spcBef>
              <a:spcAft>
                <a:spcPts val="0"/>
              </a:spcAft>
              <a:buNone/>
            </a:pPr>
            <a:endParaRPr sz="100">
              <a:solidFill>
                <a:schemeClr val="lt1"/>
              </a:solidFill>
            </a:endParaRPr>
          </a:p>
          <a:p>
            <a:pPr marL="457200" lvl="0" indent="-368300" algn="l" rtl="0">
              <a:spcBef>
                <a:spcPts val="1000"/>
              </a:spcBef>
              <a:spcAft>
                <a:spcPts val="0"/>
              </a:spcAft>
              <a:buClr>
                <a:schemeClr val="lt1"/>
              </a:buClr>
              <a:buSzPts val="2200"/>
              <a:buChar char="▪"/>
            </a:pPr>
            <a:r>
              <a:rPr lang="en-US" sz="2200">
                <a:solidFill>
                  <a:schemeClr val="lt1"/>
                </a:solidFill>
              </a:rPr>
              <a:t>Corporate Flight Departments</a:t>
            </a:r>
            <a:endParaRPr sz="2200">
              <a:solidFill>
                <a:schemeClr val="lt1"/>
              </a:solidFill>
            </a:endParaRPr>
          </a:p>
          <a:p>
            <a:pPr marL="914400" lvl="1" indent="-368300" algn="l" rtl="0">
              <a:spcBef>
                <a:spcPts val="0"/>
              </a:spcBef>
              <a:spcAft>
                <a:spcPts val="0"/>
              </a:spcAft>
              <a:buClr>
                <a:schemeClr val="lt1"/>
              </a:buClr>
              <a:buSzPts val="2200"/>
              <a:buChar char="•"/>
            </a:pPr>
            <a:r>
              <a:rPr lang="en-US" sz="2200">
                <a:solidFill>
                  <a:schemeClr val="lt1"/>
                </a:solidFill>
              </a:rPr>
              <a:t>Example: Walmart, Nike, Lowes, etc.</a:t>
            </a:r>
            <a:endParaRPr sz="2200">
              <a:solidFill>
                <a:schemeClr val="lt1"/>
              </a:solidFill>
            </a:endParaRPr>
          </a:p>
          <a:p>
            <a:pPr marL="0" lvl="0" indent="0" algn="l" rtl="0">
              <a:spcBef>
                <a:spcPts val="1000"/>
              </a:spcBef>
              <a:spcAft>
                <a:spcPts val="0"/>
              </a:spcAft>
              <a:buNone/>
            </a:pPr>
            <a:endParaRPr>
              <a:solidFill>
                <a:schemeClr val="lt1"/>
              </a:solidFill>
            </a:endParaRPr>
          </a:p>
        </p:txBody>
      </p:sp>
      <p:sp>
        <p:nvSpPr>
          <p:cNvPr id="81" name="Google Shape;81;g1de53793ae9_1_0"/>
          <p:cNvSpPr txBox="1">
            <a:spLocks noGrp="1"/>
          </p:cNvSpPr>
          <p:nvPr>
            <p:ph type="body" idx="4"/>
          </p:nvPr>
        </p:nvSpPr>
        <p:spPr>
          <a:xfrm>
            <a:off x="4228575" y="2304600"/>
            <a:ext cx="3539700" cy="317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chemeClr val="lt1"/>
                </a:solidFill>
              </a:rPr>
              <a:t>Part 125</a:t>
            </a:r>
            <a:endParaRPr>
              <a:solidFill>
                <a:schemeClr val="lt1"/>
              </a:solidFill>
            </a:endParaRPr>
          </a:p>
          <a:p>
            <a:pPr marL="457200" lvl="0" indent="-368300" algn="l" rtl="0">
              <a:spcBef>
                <a:spcPts val="1000"/>
              </a:spcBef>
              <a:spcAft>
                <a:spcPts val="0"/>
              </a:spcAft>
              <a:buClr>
                <a:schemeClr val="lt1"/>
              </a:buClr>
              <a:buSzPts val="2200"/>
              <a:buChar char="▪"/>
            </a:pPr>
            <a:r>
              <a:rPr lang="en-US" sz="2200">
                <a:solidFill>
                  <a:schemeClr val="lt1"/>
                </a:solidFill>
              </a:rPr>
              <a:t>Corporate Shuttles</a:t>
            </a:r>
            <a:endParaRPr sz="2200">
              <a:solidFill>
                <a:schemeClr val="lt1"/>
              </a:solidFill>
            </a:endParaRPr>
          </a:p>
          <a:p>
            <a:pPr marL="457200" lvl="0" indent="0" algn="l" rtl="0">
              <a:spcBef>
                <a:spcPts val="1000"/>
              </a:spcBef>
              <a:spcAft>
                <a:spcPts val="0"/>
              </a:spcAft>
              <a:buNone/>
            </a:pPr>
            <a:endParaRPr sz="100">
              <a:solidFill>
                <a:schemeClr val="lt1"/>
              </a:solidFill>
            </a:endParaRPr>
          </a:p>
          <a:p>
            <a:pPr marL="457200" lvl="0" indent="-368300" algn="l" rtl="0">
              <a:spcBef>
                <a:spcPts val="1000"/>
              </a:spcBef>
              <a:spcAft>
                <a:spcPts val="0"/>
              </a:spcAft>
              <a:buClr>
                <a:schemeClr val="lt1"/>
              </a:buClr>
              <a:buSzPts val="2200"/>
              <a:buChar char="▪"/>
            </a:pPr>
            <a:r>
              <a:rPr lang="en-US" sz="2200">
                <a:solidFill>
                  <a:schemeClr val="lt1"/>
                </a:solidFill>
              </a:rPr>
              <a:t>Large aircraft</a:t>
            </a:r>
            <a:endParaRPr sz="2200">
              <a:solidFill>
                <a:schemeClr val="lt1"/>
              </a:solidFill>
            </a:endParaRPr>
          </a:p>
          <a:p>
            <a:pPr marL="914400" lvl="1" indent="-368300" algn="l" rtl="0">
              <a:spcBef>
                <a:spcPts val="0"/>
              </a:spcBef>
              <a:spcAft>
                <a:spcPts val="0"/>
              </a:spcAft>
              <a:buClr>
                <a:schemeClr val="lt1"/>
              </a:buClr>
              <a:buSzPts val="2200"/>
              <a:buChar char="•"/>
            </a:pPr>
            <a:r>
              <a:rPr lang="en-US" sz="2200">
                <a:solidFill>
                  <a:schemeClr val="lt1"/>
                </a:solidFill>
              </a:rPr>
              <a:t>20+ Passengers or payload of 6,000lbs+</a:t>
            </a:r>
            <a:endParaRPr sz="2200">
              <a:solidFill>
                <a:schemeClr val="lt1"/>
              </a:solidFill>
            </a:endParaRPr>
          </a:p>
          <a:p>
            <a:pPr marL="0" lvl="0" indent="0" algn="l" rtl="0">
              <a:spcBef>
                <a:spcPts val="1000"/>
              </a:spcBef>
              <a:spcAft>
                <a:spcPts val="0"/>
              </a:spcAft>
              <a:buNone/>
            </a:pPr>
            <a:endParaRPr sz="100">
              <a:solidFill>
                <a:schemeClr val="lt1"/>
              </a:solidFill>
            </a:endParaRPr>
          </a:p>
          <a:p>
            <a:pPr marL="457200" lvl="0" indent="-368300" algn="l" rtl="0">
              <a:spcBef>
                <a:spcPts val="1000"/>
              </a:spcBef>
              <a:spcAft>
                <a:spcPts val="0"/>
              </a:spcAft>
              <a:buClr>
                <a:schemeClr val="lt1"/>
              </a:buClr>
              <a:buSzPts val="2200"/>
              <a:buChar char="▪"/>
            </a:pPr>
            <a:r>
              <a:rPr lang="en-US" sz="2200">
                <a:solidFill>
                  <a:schemeClr val="lt1"/>
                </a:solidFill>
              </a:rPr>
              <a:t>Example: Sports Teams</a:t>
            </a:r>
            <a:endParaRPr sz="2200">
              <a:solidFill>
                <a:schemeClr val="lt1"/>
              </a:solidFill>
            </a:endParaRPr>
          </a:p>
          <a:p>
            <a:pPr marL="0" lvl="0" indent="0" algn="l" rtl="0">
              <a:spcBef>
                <a:spcPts val="1000"/>
              </a:spcBef>
              <a:spcAft>
                <a:spcPts val="0"/>
              </a:spcAft>
              <a:buNone/>
            </a:pPr>
            <a:endParaRPr>
              <a:solidFill>
                <a:schemeClr val="lt1"/>
              </a:solidFill>
            </a:endParaRPr>
          </a:p>
          <a:p>
            <a:pPr marL="0" lvl="0" indent="0" algn="l" rtl="0">
              <a:spcBef>
                <a:spcPts val="1000"/>
              </a:spcBef>
              <a:spcAft>
                <a:spcPts val="0"/>
              </a:spcAft>
              <a:buNone/>
            </a:pPr>
            <a:endParaRPr>
              <a:solidFill>
                <a:schemeClr val="lt1"/>
              </a:solidFill>
            </a:endParaRPr>
          </a:p>
        </p:txBody>
      </p:sp>
      <p:sp>
        <p:nvSpPr>
          <p:cNvPr id="82" name="Google Shape;82;g1de53793ae9_1_0"/>
          <p:cNvSpPr txBox="1">
            <a:spLocks noGrp="1"/>
          </p:cNvSpPr>
          <p:nvPr>
            <p:ph type="body" idx="4"/>
          </p:nvPr>
        </p:nvSpPr>
        <p:spPr>
          <a:xfrm>
            <a:off x="8113425" y="2304600"/>
            <a:ext cx="3317700" cy="3172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chemeClr val="lt1"/>
                </a:solidFill>
              </a:rPr>
              <a:t>Part 135</a:t>
            </a:r>
            <a:endParaRPr>
              <a:solidFill>
                <a:schemeClr val="lt1"/>
              </a:solidFill>
            </a:endParaRPr>
          </a:p>
          <a:p>
            <a:pPr marL="457200" lvl="0" indent="-381000" algn="l" rtl="0">
              <a:spcBef>
                <a:spcPts val="1000"/>
              </a:spcBef>
              <a:spcAft>
                <a:spcPts val="0"/>
              </a:spcAft>
              <a:buClr>
                <a:schemeClr val="lt1"/>
              </a:buClr>
              <a:buSzPts val="2400"/>
              <a:buChar char="▪"/>
            </a:pPr>
            <a:r>
              <a:rPr lang="en-US">
                <a:solidFill>
                  <a:schemeClr val="lt1"/>
                </a:solidFill>
              </a:rPr>
              <a:t>Private Charter</a:t>
            </a:r>
            <a:endParaRPr>
              <a:solidFill>
                <a:schemeClr val="lt1"/>
              </a:solidFill>
            </a:endParaRPr>
          </a:p>
          <a:p>
            <a:pPr marL="914400" lvl="1" indent="-355600" algn="l" rtl="0">
              <a:spcBef>
                <a:spcPts val="0"/>
              </a:spcBef>
              <a:spcAft>
                <a:spcPts val="0"/>
              </a:spcAft>
              <a:buClr>
                <a:schemeClr val="lt1"/>
              </a:buClr>
              <a:buSzPts val="2000"/>
              <a:buChar char="•"/>
            </a:pPr>
            <a:r>
              <a:rPr lang="en-US" sz="2400">
                <a:solidFill>
                  <a:schemeClr val="lt1"/>
                </a:solidFill>
              </a:rPr>
              <a:t>On demand commercial flights</a:t>
            </a:r>
            <a:endParaRPr sz="2400">
              <a:solidFill>
                <a:schemeClr val="lt1"/>
              </a:solidFill>
            </a:endParaRPr>
          </a:p>
          <a:p>
            <a:pPr marL="0" lvl="0" indent="0" algn="l" rtl="0">
              <a:spcBef>
                <a:spcPts val="1000"/>
              </a:spcBef>
              <a:spcAft>
                <a:spcPts val="0"/>
              </a:spcAft>
              <a:buNone/>
            </a:pPr>
            <a:endParaRPr sz="100">
              <a:solidFill>
                <a:schemeClr val="lt1"/>
              </a:solidFill>
            </a:endParaRPr>
          </a:p>
          <a:p>
            <a:pPr marL="457200" lvl="0" indent="-381000" algn="l" rtl="0">
              <a:spcBef>
                <a:spcPts val="1000"/>
              </a:spcBef>
              <a:spcAft>
                <a:spcPts val="0"/>
              </a:spcAft>
              <a:buClr>
                <a:schemeClr val="lt1"/>
              </a:buClr>
              <a:buSzPts val="2400"/>
              <a:buChar char="▪"/>
            </a:pPr>
            <a:r>
              <a:rPr lang="en-US">
                <a:solidFill>
                  <a:schemeClr val="lt1"/>
                </a:solidFill>
              </a:rPr>
              <a:t>Certificated by the FAA</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16a3d249836_0_72"/>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89" name="Google Shape;89;g16a3d249836_0_72"/>
          <p:cNvSpPr txBox="1">
            <a:spLocks noGrp="1"/>
          </p:cNvSpPr>
          <p:nvPr>
            <p:ph type="body" idx="1"/>
          </p:nvPr>
        </p:nvSpPr>
        <p:spPr>
          <a:xfrm>
            <a:off x="899844" y="1070412"/>
            <a:ext cx="103923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600"/>
              <a:buNone/>
            </a:pPr>
            <a:r>
              <a:rPr lang="en-US"/>
              <a:t>Why Business Aviation?</a:t>
            </a:r>
            <a:endParaRPr/>
          </a:p>
        </p:txBody>
      </p:sp>
      <p:sp>
        <p:nvSpPr>
          <p:cNvPr id="90" name="Google Shape;90;g16a3d249836_0_72"/>
          <p:cNvSpPr txBox="1">
            <a:spLocks noGrp="1"/>
          </p:cNvSpPr>
          <p:nvPr>
            <p:ph type="body" idx="4"/>
          </p:nvPr>
        </p:nvSpPr>
        <p:spPr>
          <a:xfrm>
            <a:off x="6313925" y="2016850"/>
            <a:ext cx="4906200" cy="34605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1000"/>
              </a:spcBef>
              <a:spcAft>
                <a:spcPts val="0"/>
              </a:spcAft>
              <a:buSzPts val="2400"/>
              <a:buChar char="▪"/>
            </a:pPr>
            <a:r>
              <a:rPr lang="en-US"/>
              <a:t>Wide variety of roles and organization types</a:t>
            </a:r>
            <a:endParaRPr/>
          </a:p>
          <a:p>
            <a:pPr marL="457200" lvl="0" indent="-381000" algn="l" rtl="0">
              <a:lnSpc>
                <a:spcPct val="115000"/>
              </a:lnSpc>
              <a:spcBef>
                <a:spcPts val="0"/>
              </a:spcBef>
              <a:spcAft>
                <a:spcPts val="0"/>
              </a:spcAft>
              <a:buSzPts val="2400"/>
              <a:buChar char="▪"/>
            </a:pPr>
            <a:r>
              <a:rPr lang="en-US"/>
              <a:t>Career Advancement Opportunities</a:t>
            </a:r>
            <a:endParaRPr/>
          </a:p>
          <a:p>
            <a:pPr marL="457200" lvl="0" indent="-381000" algn="l" rtl="0">
              <a:lnSpc>
                <a:spcPct val="115000"/>
              </a:lnSpc>
              <a:spcBef>
                <a:spcPts val="0"/>
              </a:spcBef>
              <a:spcAft>
                <a:spcPts val="0"/>
              </a:spcAft>
              <a:buSzPts val="2400"/>
              <a:buChar char="▪"/>
            </a:pPr>
            <a:r>
              <a:rPr lang="en-US"/>
              <a:t>Incredible Community</a:t>
            </a:r>
            <a:endParaRPr/>
          </a:p>
          <a:p>
            <a:pPr marL="457200" lvl="0" indent="-381000" algn="l" rtl="0">
              <a:lnSpc>
                <a:spcPct val="115000"/>
              </a:lnSpc>
              <a:spcBef>
                <a:spcPts val="0"/>
              </a:spcBef>
              <a:spcAft>
                <a:spcPts val="0"/>
              </a:spcAft>
              <a:buSzPts val="2400"/>
              <a:buChar char="▪"/>
            </a:pPr>
            <a:r>
              <a:rPr lang="en-US"/>
              <a:t>Growing Industry</a:t>
            </a:r>
            <a:endParaRPr/>
          </a:p>
          <a:p>
            <a:pPr marL="457200" lvl="0" indent="-381000" algn="l" rtl="0">
              <a:lnSpc>
                <a:spcPct val="115000"/>
              </a:lnSpc>
              <a:spcBef>
                <a:spcPts val="0"/>
              </a:spcBef>
              <a:spcAft>
                <a:spcPts val="0"/>
              </a:spcAft>
              <a:buSzPts val="2400"/>
              <a:buChar char="▪"/>
            </a:pPr>
            <a:r>
              <a:rPr lang="en-US"/>
              <a:t>Work-Life Balance</a:t>
            </a:r>
            <a:endParaRPr/>
          </a:p>
        </p:txBody>
      </p:sp>
      <p:pic>
        <p:nvPicPr>
          <p:cNvPr id="91" name="Google Shape;91;g16a3d249836_0_72"/>
          <p:cNvPicPr preferRelativeResize="0"/>
          <p:nvPr/>
        </p:nvPicPr>
        <p:blipFill rotWithShape="1">
          <a:blip r:embed="rId3">
            <a:alphaModFix/>
          </a:blip>
          <a:srcRect/>
          <a:stretch/>
        </p:blipFill>
        <p:spPr>
          <a:xfrm>
            <a:off x="827525" y="1689612"/>
            <a:ext cx="5486400" cy="36516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g16a3d249836_0_45"/>
          <p:cNvSpPr txBox="1">
            <a:spLocks noGrp="1"/>
          </p:cNvSpPr>
          <p:nvPr>
            <p:ph type="sldNum" idx="12"/>
          </p:nvPr>
        </p:nvSpPr>
        <p:spPr>
          <a:xfrm>
            <a:off x="8610600" y="6356350"/>
            <a:ext cx="31530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
        <p:nvSpPr>
          <p:cNvPr id="98" name="Google Shape;98;g16a3d249836_0_45"/>
          <p:cNvSpPr txBox="1">
            <a:spLocks noGrp="1"/>
          </p:cNvSpPr>
          <p:nvPr>
            <p:ph type="body" idx="1"/>
          </p:nvPr>
        </p:nvSpPr>
        <p:spPr>
          <a:xfrm>
            <a:off x="827525" y="1070400"/>
            <a:ext cx="10936200" cy="619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3892"/>
              <a:buNone/>
            </a:pPr>
            <a:r>
              <a:rPr lang="en-US"/>
              <a:t>Why Business Aviation?</a:t>
            </a:r>
            <a:endParaRPr/>
          </a:p>
        </p:txBody>
      </p:sp>
      <p:sp>
        <p:nvSpPr>
          <p:cNvPr id="99" name="Google Shape;99;g16a3d249836_0_45"/>
          <p:cNvSpPr txBox="1">
            <a:spLocks noGrp="1"/>
          </p:cNvSpPr>
          <p:nvPr>
            <p:ph type="body" idx="4"/>
          </p:nvPr>
        </p:nvSpPr>
        <p:spPr>
          <a:xfrm>
            <a:off x="6313925" y="2148450"/>
            <a:ext cx="4947000" cy="2496000"/>
          </a:xfrm>
          <a:prstGeom prst="rect">
            <a:avLst/>
          </a:prstGeom>
          <a:noFill/>
          <a:ln>
            <a:noFill/>
          </a:ln>
        </p:spPr>
        <p:txBody>
          <a:bodyPr spcFirstLastPara="1" wrap="square" lIns="91425" tIns="45700" rIns="91425" bIns="45700" anchor="ctr" anchorCtr="0">
            <a:noAutofit/>
          </a:bodyPr>
          <a:lstStyle/>
          <a:p>
            <a:pPr marL="457200" lvl="0" indent="-381000" algn="l" rtl="0">
              <a:lnSpc>
                <a:spcPct val="115000"/>
              </a:lnSpc>
              <a:spcBef>
                <a:spcPts val="0"/>
              </a:spcBef>
              <a:spcAft>
                <a:spcPts val="0"/>
              </a:spcAft>
              <a:buSzPts val="2400"/>
              <a:buChar char="▪"/>
            </a:pPr>
            <a:r>
              <a:rPr lang="en-US">
                <a:solidFill>
                  <a:srgbClr val="0B5394"/>
                </a:solidFill>
              </a:rPr>
              <a:t>Cutting Edge Technology</a:t>
            </a:r>
            <a:endParaRPr>
              <a:solidFill>
                <a:srgbClr val="0B5394"/>
              </a:solidFill>
            </a:endParaRPr>
          </a:p>
          <a:p>
            <a:pPr marL="914400" lvl="1" indent="-355600" algn="l" rtl="0">
              <a:lnSpc>
                <a:spcPct val="115000"/>
              </a:lnSpc>
              <a:spcBef>
                <a:spcPts val="0"/>
              </a:spcBef>
              <a:spcAft>
                <a:spcPts val="0"/>
              </a:spcAft>
              <a:buClr>
                <a:srgbClr val="0B5394"/>
              </a:buClr>
              <a:buSzPts val="2000"/>
              <a:buChar char="•"/>
            </a:pPr>
            <a:r>
              <a:rPr lang="en-US">
                <a:solidFill>
                  <a:srgbClr val="0B5394"/>
                </a:solidFill>
              </a:rPr>
              <a:t>AAM - eVTOL</a:t>
            </a:r>
            <a:endParaRPr>
              <a:solidFill>
                <a:srgbClr val="0B5394"/>
              </a:solidFill>
            </a:endParaRPr>
          </a:p>
          <a:p>
            <a:pPr marL="457200" marR="0" lvl="0" indent="-381000" algn="l" rtl="0">
              <a:lnSpc>
                <a:spcPct val="115000"/>
              </a:lnSpc>
              <a:spcBef>
                <a:spcPts val="0"/>
              </a:spcBef>
              <a:spcAft>
                <a:spcPts val="0"/>
              </a:spcAft>
              <a:buSzPts val="2400"/>
              <a:buChar char="▪"/>
            </a:pPr>
            <a:r>
              <a:rPr lang="en-US">
                <a:solidFill>
                  <a:srgbClr val="0B5394"/>
                </a:solidFill>
              </a:rPr>
              <a:t>Travel Opportunities</a:t>
            </a:r>
            <a:endParaRPr>
              <a:solidFill>
                <a:srgbClr val="0B5394"/>
              </a:solidFill>
            </a:endParaRPr>
          </a:p>
          <a:p>
            <a:pPr marL="457200" lvl="0" indent="-381000" algn="l" rtl="0">
              <a:lnSpc>
                <a:spcPct val="115000"/>
              </a:lnSpc>
              <a:spcBef>
                <a:spcPts val="0"/>
              </a:spcBef>
              <a:spcAft>
                <a:spcPts val="0"/>
              </a:spcAft>
              <a:buSzPts val="2400"/>
              <a:buChar char="▪"/>
            </a:pPr>
            <a:r>
              <a:rPr lang="en-US"/>
              <a:t>Flexible Schedules</a:t>
            </a:r>
            <a:endParaRPr/>
          </a:p>
          <a:p>
            <a:pPr marL="914400" lvl="1" indent="-355600" algn="l" rtl="0">
              <a:lnSpc>
                <a:spcPct val="115000"/>
              </a:lnSpc>
              <a:spcBef>
                <a:spcPts val="0"/>
              </a:spcBef>
              <a:spcAft>
                <a:spcPts val="0"/>
              </a:spcAft>
              <a:buSzPts val="2000"/>
              <a:buChar char="•"/>
            </a:pPr>
            <a:r>
              <a:rPr lang="en-US"/>
              <a:t>Unique Operations</a:t>
            </a:r>
            <a:endParaRPr/>
          </a:p>
          <a:p>
            <a:pPr marL="457200" lvl="0" indent="-381000" algn="l" rtl="0">
              <a:lnSpc>
                <a:spcPct val="115000"/>
              </a:lnSpc>
              <a:spcBef>
                <a:spcPts val="0"/>
              </a:spcBef>
              <a:spcAft>
                <a:spcPts val="0"/>
              </a:spcAft>
              <a:buSzPts val="2400"/>
              <a:buChar char="▪"/>
            </a:pPr>
            <a:r>
              <a:rPr lang="en-US"/>
              <a:t>Competitive Pay</a:t>
            </a:r>
            <a:endParaRPr>
              <a:solidFill>
                <a:srgbClr val="0B5394"/>
              </a:solidFill>
            </a:endParaRPr>
          </a:p>
          <a:p>
            <a:pPr marL="0" lvl="0" indent="0" algn="l" rtl="0">
              <a:lnSpc>
                <a:spcPct val="90000"/>
              </a:lnSpc>
              <a:spcBef>
                <a:spcPts val="0"/>
              </a:spcBef>
              <a:spcAft>
                <a:spcPts val="0"/>
              </a:spcAft>
              <a:buNone/>
            </a:pPr>
            <a:endParaRPr>
              <a:solidFill>
                <a:srgbClr val="0B5394"/>
              </a:solidFill>
            </a:endParaRPr>
          </a:p>
        </p:txBody>
      </p:sp>
      <p:pic>
        <p:nvPicPr>
          <p:cNvPr id="100" name="Google Shape;100;g16a3d249836_0_45"/>
          <p:cNvPicPr preferRelativeResize="0"/>
          <p:nvPr/>
        </p:nvPicPr>
        <p:blipFill>
          <a:blip r:embed="rId3">
            <a:alphaModFix/>
          </a:blip>
          <a:stretch>
            <a:fillRect/>
          </a:stretch>
        </p:blipFill>
        <p:spPr>
          <a:xfrm>
            <a:off x="827525" y="1709675"/>
            <a:ext cx="5486399" cy="3438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205e551fbd8_0_0"/>
          <p:cNvSpPr txBox="1">
            <a:spLocks noGrp="1"/>
          </p:cNvSpPr>
          <p:nvPr>
            <p:ph type="sldNum" idx="12"/>
          </p:nvPr>
        </p:nvSpPr>
        <p:spPr>
          <a:xfrm>
            <a:off x="8610600" y="6356350"/>
            <a:ext cx="3153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
        <p:nvSpPr>
          <p:cNvPr id="107" name="Google Shape;107;g205e551fbd8_0_0"/>
          <p:cNvSpPr txBox="1">
            <a:spLocks noGrp="1"/>
          </p:cNvSpPr>
          <p:nvPr>
            <p:ph type="body" idx="1"/>
          </p:nvPr>
        </p:nvSpPr>
        <p:spPr>
          <a:xfrm>
            <a:off x="834219" y="1165162"/>
            <a:ext cx="10392300" cy="6192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Careers in Business Aviation</a:t>
            </a:r>
            <a:endParaRPr/>
          </a:p>
        </p:txBody>
      </p:sp>
      <p:sp>
        <p:nvSpPr>
          <p:cNvPr id="108" name="Google Shape;108;g205e551fbd8_0_0"/>
          <p:cNvSpPr txBox="1">
            <a:spLocks noGrp="1"/>
          </p:cNvSpPr>
          <p:nvPr>
            <p:ph type="body" idx="2"/>
          </p:nvPr>
        </p:nvSpPr>
        <p:spPr>
          <a:xfrm>
            <a:off x="840817" y="1784352"/>
            <a:ext cx="10379100" cy="619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Competitive Compensation</a:t>
            </a:r>
            <a:endParaRPr/>
          </a:p>
        </p:txBody>
      </p:sp>
      <p:sp>
        <p:nvSpPr>
          <p:cNvPr id="109" name="Google Shape;109;g205e551fbd8_0_0"/>
          <p:cNvSpPr txBox="1">
            <a:spLocks noGrp="1"/>
          </p:cNvSpPr>
          <p:nvPr>
            <p:ph type="body" idx="3"/>
          </p:nvPr>
        </p:nvSpPr>
        <p:spPr>
          <a:xfrm>
            <a:off x="841375" y="5897863"/>
            <a:ext cx="3916500" cy="36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10" name="Google Shape;110;g205e551fbd8_0_0"/>
          <p:cNvSpPr txBox="1">
            <a:spLocks noGrp="1"/>
          </p:cNvSpPr>
          <p:nvPr>
            <p:ph type="body" idx="4"/>
          </p:nvPr>
        </p:nvSpPr>
        <p:spPr>
          <a:xfrm>
            <a:off x="940350" y="2226550"/>
            <a:ext cx="10311300" cy="2917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Captain: $177,000-$181,000</a:t>
            </a:r>
            <a:endParaRPr/>
          </a:p>
          <a:p>
            <a:pPr marL="0" lvl="0" indent="0" algn="l" rtl="0">
              <a:lnSpc>
                <a:spcPct val="115000"/>
              </a:lnSpc>
              <a:spcBef>
                <a:spcPts val="0"/>
              </a:spcBef>
              <a:spcAft>
                <a:spcPts val="0"/>
              </a:spcAft>
              <a:buNone/>
            </a:pPr>
            <a:r>
              <a:rPr lang="en-US"/>
              <a:t>Copilot: $109,000-$129,000</a:t>
            </a:r>
            <a:endParaRPr/>
          </a:p>
          <a:p>
            <a:pPr marL="0" lvl="0" indent="0" algn="l" rtl="0">
              <a:lnSpc>
                <a:spcPct val="115000"/>
              </a:lnSpc>
              <a:spcBef>
                <a:spcPts val="0"/>
              </a:spcBef>
              <a:spcAft>
                <a:spcPts val="0"/>
              </a:spcAft>
              <a:buNone/>
            </a:pPr>
            <a:r>
              <a:rPr lang="en-US"/>
              <a:t>Flight Attendant: $116,000 - $128,000</a:t>
            </a:r>
            <a:endParaRPr/>
          </a:p>
          <a:p>
            <a:pPr marL="0" lvl="0" indent="0" algn="l" rtl="0">
              <a:lnSpc>
                <a:spcPct val="115000"/>
              </a:lnSpc>
              <a:spcBef>
                <a:spcPts val="0"/>
              </a:spcBef>
              <a:spcAft>
                <a:spcPts val="0"/>
              </a:spcAft>
              <a:buNone/>
            </a:pPr>
            <a:r>
              <a:rPr lang="en-US"/>
              <a:t>A&amp;P Maintenance Technician: $92,000 -108,000</a:t>
            </a:r>
            <a:endParaRPr/>
          </a:p>
          <a:p>
            <a:pPr marL="0" lvl="0" indent="0" algn="l" rtl="0">
              <a:lnSpc>
                <a:spcPct val="115000"/>
              </a:lnSpc>
              <a:spcBef>
                <a:spcPts val="0"/>
              </a:spcBef>
              <a:spcAft>
                <a:spcPts val="0"/>
              </a:spcAft>
              <a:buNone/>
            </a:pPr>
            <a:r>
              <a:rPr lang="en-US"/>
              <a:t>Flight Coordinator/Scheduler: $78,000 - $85,000</a:t>
            </a:r>
            <a:endParaRPr/>
          </a:p>
          <a:p>
            <a:pPr marL="0" lvl="0" indent="0" algn="l" rtl="0">
              <a:lnSpc>
                <a:spcPct val="115000"/>
              </a:lnSpc>
              <a:spcBef>
                <a:spcPts val="0"/>
              </a:spcBef>
              <a:spcAft>
                <a:spcPts val="0"/>
              </a:spcAft>
              <a:buNone/>
            </a:pPr>
            <a:r>
              <a:rPr lang="en-US"/>
              <a:t>Line Service Personnel: $48,000 - $57,000</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sz="1300"/>
              <a:t>*Stats based on Average Total Compensation under 5 years in position from 2023 NBAA Compensation Survey</a:t>
            </a:r>
            <a:endParaRPr sz="1300"/>
          </a:p>
        </p:txBody>
      </p:sp>
      <p:pic>
        <p:nvPicPr>
          <p:cNvPr id="111" name="Google Shape;111;g205e551fbd8_0_0"/>
          <p:cNvPicPr preferRelativeResize="0"/>
          <p:nvPr/>
        </p:nvPicPr>
        <p:blipFill>
          <a:blip r:embed="rId3">
            <a:alphaModFix/>
          </a:blip>
          <a:stretch>
            <a:fillRect/>
          </a:stretch>
        </p:blipFill>
        <p:spPr>
          <a:xfrm>
            <a:off x="8325150" y="1282875"/>
            <a:ext cx="3153001" cy="345551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g205e551fbd8_0_18"/>
          <p:cNvSpPr txBox="1">
            <a:spLocks noGrp="1"/>
          </p:cNvSpPr>
          <p:nvPr>
            <p:ph type="sldNum" idx="12"/>
          </p:nvPr>
        </p:nvSpPr>
        <p:spPr>
          <a:xfrm>
            <a:off x="8610600" y="6356350"/>
            <a:ext cx="3153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
        <p:nvSpPr>
          <p:cNvPr id="118" name="Google Shape;118;g205e551fbd8_0_18"/>
          <p:cNvSpPr txBox="1">
            <a:spLocks noGrp="1"/>
          </p:cNvSpPr>
          <p:nvPr>
            <p:ph type="body" idx="1"/>
          </p:nvPr>
        </p:nvSpPr>
        <p:spPr>
          <a:xfrm>
            <a:off x="834219" y="1052937"/>
            <a:ext cx="10392300" cy="6192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Careers in Business Aviation</a:t>
            </a:r>
            <a:endParaRPr/>
          </a:p>
        </p:txBody>
      </p:sp>
      <p:sp>
        <p:nvSpPr>
          <p:cNvPr id="119" name="Google Shape;119;g205e551fbd8_0_18"/>
          <p:cNvSpPr txBox="1">
            <a:spLocks noGrp="1"/>
          </p:cNvSpPr>
          <p:nvPr>
            <p:ph type="body" idx="2"/>
          </p:nvPr>
        </p:nvSpPr>
        <p:spPr>
          <a:xfrm>
            <a:off x="840817" y="1672127"/>
            <a:ext cx="10379100" cy="619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Something for Everyone</a:t>
            </a:r>
            <a:endParaRPr/>
          </a:p>
        </p:txBody>
      </p:sp>
      <p:sp>
        <p:nvSpPr>
          <p:cNvPr id="120" name="Google Shape;120;g205e551fbd8_0_18"/>
          <p:cNvSpPr txBox="1">
            <a:spLocks noGrp="1"/>
          </p:cNvSpPr>
          <p:nvPr>
            <p:ph type="body" idx="3"/>
          </p:nvPr>
        </p:nvSpPr>
        <p:spPr>
          <a:xfrm>
            <a:off x="841375" y="5897863"/>
            <a:ext cx="3916500" cy="365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121" name="Google Shape;121;g205e551fbd8_0_18"/>
          <p:cNvSpPr txBox="1">
            <a:spLocks noGrp="1"/>
          </p:cNvSpPr>
          <p:nvPr>
            <p:ph type="body" idx="4"/>
          </p:nvPr>
        </p:nvSpPr>
        <p:spPr>
          <a:xfrm>
            <a:off x="5942975" y="2675750"/>
            <a:ext cx="5210700" cy="27450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US"/>
              <a:t>BizAv employs more than 1.2 million people in the US.</a:t>
            </a:r>
            <a:endParaRPr/>
          </a:p>
          <a:p>
            <a:pPr marL="457200" lvl="0" indent="-381000" algn="l" rtl="0">
              <a:lnSpc>
                <a:spcPct val="100000"/>
              </a:lnSpc>
              <a:spcBef>
                <a:spcPts val="0"/>
              </a:spcBef>
              <a:spcAft>
                <a:spcPts val="0"/>
              </a:spcAft>
              <a:buSzPts val="2400"/>
              <a:buChar char="▪"/>
            </a:pPr>
            <a:r>
              <a:rPr lang="en-US"/>
              <a:t>Opportunities Everywhere</a:t>
            </a:r>
            <a:endParaRPr/>
          </a:p>
          <a:p>
            <a:pPr marL="914400" lvl="1" indent="-355600" algn="l" rtl="0">
              <a:lnSpc>
                <a:spcPct val="100000"/>
              </a:lnSpc>
              <a:spcBef>
                <a:spcPts val="0"/>
              </a:spcBef>
              <a:spcAft>
                <a:spcPts val="0"/>
              </a:spcAft>
              <a:buSzPts val="2000"/>
              <a:buChar char="•"/>
            </a:pPr>
            <a:r>
              <a:rPr lang="en-US"/>
              <a:t>Business Aviation reaches 10x the number of US airports compared to airlines</a:t>
            </a:r>
            <a:endParaRPr/>
          </a:p>
        </p:txBody>
      </p:sp>
      <p:pic>
        <p:nvPicPr>
          <p:cNvPr id="122" name="Google Shape;122;g205e551fbd8_0_18"/>
          <p:cNvPicPr preferRelativeResize="0"/>
          <p:nvPr/>
        </p:nvPicPr>
        <p:blipFill rotWithShape="1">
          <a:blip r:embed="rId3">
            <a:alphaModFix/>
          </a:blip>
          <a:srcRect/>
          <a:stretch/>
        </p:blipFill>
        <p:spPr>
          <a:xfrm>
            <a:off x="841375" y="2186275"/>
            <a:ext cx="5101599" cy="371161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g1e0d425dfbe_0_31"/>
          <p:cNvSpPr txBox="1">
            <a:spLocks noGrp="1"/>
          </p:cNvSpPr>
          <p:nvPr>
            <p:ph type="sldNum" idx="12"/>
          </p:nvPr>
        </p:nvSpPr>
        <p:spPr>
          <a:xfrm>
            <a:off x="8610600" y="6356350"/>
            <a:ext cx="3153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
        <p:nvSpPr>
          <p:cNvPr id="129" name="Google Shape;129;g1e0d425dfbe_0_31"/>
          <p:cNvSpPr txBox="1">
            <a:spLocks noGrp="1"/>
          </p:cNvSpPr>
          <p:nvPr>
            <p:ph type="body" idx="1"/>
          </p:nvPr>
        </p:nvSpPr>
        <p:spPr>
          <a:xfrm>
            <a:off x="834219" y="1017937"/>
            <a:ext cx="10392300" cy="6192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Careers in Business Aviation</a:t>
            </a:r>
            <a:endParaRPr/>
          </a:p>
        </p:txBody>
      </p:sp>
      <p:sp>
        <p:nvSpPr>
          <p:cNvPr id="130" name="Google Shape;130;g1e0d425dfbe_0_31"/>
          <p:cNvSpPr txBox="1">
            <a:spLocks noGrp="1"/>
          </p:cNvSpPr>
          <p:nvPr>
            <p:ph type="body" idx="2"/>
          </p:nvPr>
        </p:nvSpPr>
        <p:spPr>
          <a:xfrm>
            <a:off x="840817" y="1623627"/>
            <a:ext cx="10379100" cy="619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t>Common Careers</a:t>
            </a:r>
            <a:endParaRPr/>
          </a:p>
        </p:txBody>
      </p:sp>
      <p:sp>
        <p:nvSpPr>
          <p:cNvPr id="131" name="Google Shape;131;g1e0d425dfbe_0_31"/>
          <p:cNvSpPr txBox="1">
            <a:spLocks noGrp="1"/>
          </p:cNvSpPr>
          <p:nvPr>
            <p:ph type="body" idx="4"/>
          </p:nvPr>
        </p:nvSpPr>
        <p:spPr>
          <a:xfrm>
            <a:off x="841125" y="2151150"/>
            <a:ext cx="4022400" cy="4205100"/>
          </a:xfrm>
          <a:prstGeom prst="rect">
            <a:avLst/>
          </a:prstGeom>
        </p:spPr>
        <p:txBody>
          <a:bodyPr spcFirstLastPara="1" wrap="square" lIns="91425" tIns="45700" rIns="91425" bIns="45700" anchor="t" anchorCtr="0">
            <a:noAutofit/>
          </a:bodyPr>
          <a:lstStyle/>
          <a:p>
            <a:pPr marL="457200" lvl="0" indent="-368300" algn="l" rtl="0">
              <a:lnSpc>
                <a:spcPct val="115000"/>
              </a:lnSpc>
              <a:spcBef>
                <a:spcPts val="1000"/>
              </a:spcBef>
              <a:spcAft>
                <a:spcPts val="0"/>
              </a:spcAft>
              <a:buSzPts val="2200"/>
              <a:buChar char="▪"/>
            </a:pPr>
            <a:r>
              <a:rPr lang="en-US" sz="2200"/>
              <a:t>Pilots</a:t>
            </a:r>
            <a:endParaRPr sz="2200"/>
          </a:p>
          <a:p>
            <a:pPr marL="457200" lvl="0" indent="-368300" algn="l" rtl="0">
              <a:lnSpc>
                <a:spcPct val="115000"/>
              </a:lnSpc>
              <a:spcBef>
                <a:spcPts val="0"/>
              </a:spcBef>
              <a:spcAft>
                <a:spcPts val="0"/>
              </a:spcAft>
              <a:buSzPts val="2200"/>
              <a:buChar char="▪"/>
            </a:pPr>
            <a:r>
              <a:rPr lang="en-US" sz="2200"/>
              <a:t>Aircraft Mechanics</a:t>
            </a:r>
            <a:endParaRPr sz="2200"/>
          </a:p>
          <a:p>
            <a:pPr marL="457200" lvl="0" indent="-368300" algn="l" rtl="0">
              <a:lnSpc>
                <a:spcPct val="115000"/>
              </a:lnSpc>
              <a:spcBef>
                <a:spcPts val="0"/>
              </a:spcBef>
              <a:spcAft>
                <a:spcPts val="0"/>
              </a:spcAft>
              <a:buSzPts val="2200"/>
              <a:buChar char="▪"/>
            </a:pPr>
            <a:r>
              <a:rPr lang="en-US" sz="2200"/>
              <a:t>Schedulers</a:t>
            </a:r>
            <a:endParaRPr sz="2200"/>
          </a:p>
          <a:p>
            <a:pPr marL="457200" lvl="0" indent="-368300" algn="l" rtl="0">
              <a:lnSpc>
                <a:spcPct val="115000"/>
              </a:lnSpc>
              <a:spcBef>
                <a:spcPts val="0"/>
              </a:spcBef>
              <a:spcAft>
                <a:spcPts val="0"/>
              </a:spcAft>
              <a:buSzPts val="2200"/>
              <a:buChar char="▪"/>
            </a:pPr>
            <a:r>
              <a:rPr lang="en-US" sz="2200"/>
              <a:t>Dispatchers</a:t>
            </a:r>
            <a:endParaRPr sz="2200"/>
          </a:p>
          <a:p>
            <a:pPr marL="457200" lvl="0" indent="-368300" algn="l" rtl="0">
              <a:lnSpc>
                <a:spcPct val="115000"/>
              </a:lnSpc>
              <a:spcBef>
                <a:spcPts val="0"/>
              </a:spcBef>
              <a:spcAft>
                <a:spcPts val="0"/>
              </a:spcAft>
              <a:buSzPts val="2200"/>
              <a:buChar char="▪"/>
            </a:pPr>
            <a:r>
              <a:rPr lang="en-US" sz="2200"/>
              <a:t>Airport Operations</a:t>
            </a:r>
            <a:endParaRPr sz="2200"/>
          </a:p>
          <a:p>
            <a:pPr marL="457200" lvl="0" indent="-368300" algn="l" rtl="0">
              <a:lnSpc>
                <a:spcPct val="115000"/>
              </a:lnSpc>
              <a:spcBef>
                <a:spcPts val="0"/>
              </a:spcBef>
              <a:spcAft>
                <a:spcPts val="0"/>
              </a:spcAft>
              <a:buSzPts val="2200"/>
              <a:buChar char="▪"/>
            </a:pPr>
            <a:r>
              <a:rPr lang="en-US" sz="2200"/>
              <a:t>FBO Management</a:t>
            </a:r>
            <a:endParaRPr sz="2200"/>
          </a:p>
          <a:p>
            <a:pPr marL="457200" lvl="0" indent="-368300" algn="l" rtl="0">
              <a:lnSpc>
                <a:spcPct val="115000"/>
              </a:lnSpc>
              <a:spcBef>
                <a:spcPts val="0"/>
              </a:spcBef>
              <a:spcAft>
                <a:spcPts val="0"/>
              </a:spcAft>
              <a:buSzPts val="2200"/>
              <a:buChar char="▪"/>
            </a:pPr>
            <a:r>
              <a:rPr lang="en-US" sz="2200"/>
              <a:t>Flight Attendants</a:t>
            </a:r>
            <a:endParaRPr sz="2200"/>
          </a:p>
          <a:p>
            <a:pPr marL="457200" lvl="0" indent="-368300" algn="l" rtl="0">
              <a:lnSpc>
                <a:spcPct val="115000"/>
              </a:lnSpc>
              <a:spcBef>
                <a:spcPts val="0"/>
              </a:spcBef>
              <a:spcAft>
                <a:spcPts val="0"/>
              </a:spcAft>
              <a:buSzPts val="2200"/>
              <a:buChar char="▪"/>
            </a:pPr>
            <a:r>
              <a:rPr lang="en-US" sz="2200"/>
              <a:t>Aircraft Sales/Broker</a:t>
            </a:r>
            <a:endParaRPr sz="2200"/>
          </a:p>
          <a:p>
            <a:pPr marL="457200" lvl="0" indent="-368300" algn="l" rtl="0">
              <a:lnSpc>
                <a:spcPct val="115000"/>
              </a:lnSpc>
              <a:spcBef>
                <a:spcPts val="0"/>
              </a:spcBef>
              <a:spcAft>
                <a:spcPts val="0"/>
              </a:spcAft>
              <a:buSzPts val="2200"/>
              <a:buChar char="▪"/>
            </a:pPr>
            <a:r>
              <a:rPr lang="en-US" sz="2200"/>
              <a:t>Air Traffic Control</a:t>
            </a:r>
            <a:endParaRPr sz="2200"/>
          </a:p>
          <a:p>
            <a:pPr marL="457200" lvl="0" indent="-368300" algn="l" rtl="0">
              <a:lnSpc>
                <a:spcPct val="115000"/>
              </a:lnSpc>
              <a:spcBef>
                <a:spcPts val="0"/>
              </a:spcBef>
              <a:spcAft>
                <a:spcPts val="0"/>
              </a:spcAft>
              <a:buSzPts val="2200"/>
              <a:buChar char="▪"/>
            </a:pPr>
            <a:r>
              <a:rPr lang="en-US" sz="2200"/>
              <a:t>Aviation Lawyer</a:t>
            </a:r>
            <a:endParaRPr sz="2200"/>
          </a:p>
          <a:p>
            <a:pPr marL="457200" lvl="0" indent="-368300" algn="l" rtl="0">
              <a:lnSpc>
                <a:spcPct val="115000"/>
              </a:lnSpc>
              <a:spcBef>
                <a:spcPts val="0"/>
              </a:spcBef>
              <a:spcAft>
                <a:spcPts val="0"/>
              </a:spcAft>
              <a:buSzPts val="2200"/>
              <a:buChar char="▪"/>
            </a:pPr>
            <a:r>
              <a:rPr lang="en-US" sz="2200"/>
              <a:t>Charter Sales</a:t>
            </a:r>
            <a:endParaRPr sz="2200"/>
          </a:p>
          <a:p>
            <a:pPr marL="0" lvl="0" indent="0" algn="l" rtl="0">
              <a:spcBef>
                <a:spcPts val="1000"/>
              </a:spcBef>
              <a:spcAft>
                <a:spcPts val="0"/>
              </a:spcAft>
              <a:buNone/>
            </a:pPr>
            <a:endParaRPr/>
          </a:p>
        </p:txBody>
      </p:sp>
      <p:sp>
        <p:nvSpPr>
          <p:cNvPr id="132" name="Google Shape;132;g1e0d425dfbe_0_31"/>
          <p:cNvSpPr txBox="1"/>
          <p:nvPr/>
        </p:nvSpPr>
        <p:spPr>
          <a:xfrm>
            <a:off x="4757875" y="2151150"/>
            <a:ext cx="4106400" cy="3795600"/>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1000"/>
              </a:spcBef>
              <a:spcAft>
                <a:spcPts val="0"/>
              </a:spcAft>
              <a:buClr>
                <a:schemeClr val="accent3"/>
              </a:buClr>
              <a:buSzPts val="2300"/>
              <a:buFont typeface="Noto Sans Symbols"/>
              <a:buChar char="▪"/>
            </a:pPr>
            <a:r>
              <a:rPr lang="en-US" sz="2300">
                <a:solidFill>
                  <a:schemeClr val="dk1"/>
                </a:solidFill>
              </a:rPr>
              <a:t>Aircraft Management</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Flight Department Management</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Customer Service </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Marketing</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Business Development</a:t>
            </a:r>
            <a:endParaRPr sz="2300">
              <a:solidFill>
                <a:schemeClr val="dk1"/>
              </a:solidFill>
            </a:endParaRPr>
          </a:p>
          <a:p>
            <a:pPr marL="45720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Accountants</a:t>
            </a:r>
            <a:endParaRPr sz="2300">
              <a:solidFill>
                <a:schemeClr val="dk1"/>
              </a:solidFill>
            </a:endParaRPr>
          </a:p>
          <a:p>
            <a:pPr marL="45720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Nurses</a:t>
            </a:r>
            <a:endParaRPr sz="2300">
              <a:solidFill>
                <a:schemeClr val="dk1"/>
              </a:solidFill>
            </a:endParaRPr>
          </a:p>
          <a:p>
            <a:pPr marL="45720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Engineers</a:t>
            </a:r>
            <a:endParaRPr sz="2300">
              <a:solidFill>
                <a:schemeClr val="dk1"/>
              </a:solidFill>
            </a:endParaRPr>
          </a:p>
        </p:txBody>
      </p:sp>
      <p:sp>
        <p:nvSpPr>
          <p:cNvPr id="133" name="Google Shape;133;g1e0d425dfbe_0_31"/>
          <p:cNvSpPr txBox="1"/>
          <p:nvPr/>
        </p:nvSpPr>
        <p:spPr>
          <a:xfrm>
            <a:off x="8610600" y="2151150"/>
            <a:ext cx="3631500" cy="3388500"/>
          </a:xfrm>
          <a:prstGeom prst="rect">
            <a:avLst/>
          </a:prstGeom>
          <a:noFill/>
          <a:ln>
            <a:noFill/>
          </a:ln>
        </p:spPr>
        <p:txBody>
          <a:bodyPr spcFirstLastPara="1" wrap="square" lIns="91425" tIns="91425" rIns="91425" bIns="91425" anchor="t" anchorCtr="0">
            <a:spAutoFit/>
          </a:bodyPr>
          <a:lstStyle/>
          <a:p>
            <a:pPr marL="457200" lvl="0" indent="-374650" algn="l" rtl="0">
              <a:lnSpc>
                <a:spcPct val="115000"/>
              </a:lnSpc>
              <a:spcBef>
                <a:spcPts val="1000"/>
              </a:spcBef>
              <a:spcAft>
                <a:spcPts val="0"/>
              </a:spcAft>
              <a:buClr>
                <a:schemeClr val="accent3"/>
              </a:buClr>
              <a:buSzPts val="2300"/>
              <a:buFont typeface="Noto Sans Symbols"/>
              <a:buChar char="▪"/>
            </a:pPr>
            <a:r>
              <a:rPr lang="en-US" sz="2300">
                <a:solidFill>
                  <a:schemeClr val="dk1"/>
                </a:solidFill>
              </a:rPr>
              <a:t>Culinary</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Drone Pilot</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Government Affairs</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Education</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Administration</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Graphic Design</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Interior Design</a:t>
            </a:r>
            <a:endParaRPr sz="2300">
              <a:solidFill>
                <a:schemeClr val="dk1"/>
              </a:solidFill>
            </a:endParaRPr>
          </a:p>
          <a:p>
            <a:pPr marL="457200" marR="0" lvl="0" indent="-374650" algn="l" rtl="0">
              <a:lnSpc>
                <a:spcPct val="115000"/>
              </a:lnSpc>
              <a:spcBef>
                <a:spcPts val="0"/>
              </a:spcBef>
              <a:spcAft>
                <a:spcPts val="0"/>
              </a:spcAft>
              <a:buClr>
                <a:schemeClr val="accent3"/>
              </a:buClr>
              <a:buSzPts val="2300"/>
              <a:buFont typeface="Noto Sans Symbols"/>
              <a:buChar char="▪"/>
            </a:pPr>
            <a:r>
              <a:rPr lang="en-US" sz="2300">
                <a:solidFill>
                  <a:schemeClr val="dk1"/>
                </a:solidFill>
              </a:rPr>
              <a:t>Journalist/Media</a:t>
            </a:r>
            <a:endParaRPr sz="230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Custom 4">
      <a:dk1>
        <a:srgbClr val="004280"/>
      </a:dk1>
      <a:lt1>
        <a:srgbClr val="FFFFFF"/>
      </a:lt1>
      <a:dk2>
        <a:srgbClr val="11396A"/>
      </a:dk2>
      <a:lt2>
        <a:srgbClr val="FFFEFE"/>
      </a:lt2>
      <a:accent1>
        <a:srgbClr val="11396A"/>
      </a:accent1>
      <a:accent2>
        <a:srgbClr val="FEBE10"/>
      </a:accent2>
      <a:accent3>
        <a:srgbClr val="699AC5"/>
      </a:accent3>
      <a:accent4>
        <a:srgbClr val="72655B"/>
      </a:accent4>
      <a:accent5>
        <a:srgbClr val="11396A"/>
      </a:accent5>
      <a:accent6>
        <a:srgbClr val="FEBE10"/>
      </a:accent6>
      <a:hlink>
        <a:srgbClr val="004280"/>
      </a:hlink>
      <a:folHlink>
        <a:srgbClr val="0042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1198</Words>
  <Application>Microsoft Macintosh PowerPoint</Application>
  <PresentationFormat>Widescreen</PresentationFormat>
  <Paragraphs>255</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Lesley Quesada</dc:creator>
  <cp:lastModifiedBy>Microsoft Office User</cp:lastModifiedBy>
  <cp:revision>1</cp:revision>
  <dcterms:created xsi:type="dcterms:W3CDTF">2016-05-31T20:25:59Z</dcterms:created>
  <dcterms:modified xsi:type="dcterms:W3CDTF">2023-08-17T13:53:01Z</dcterms:modified>
</cp:coreProperties>
</file>