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  <p:sldMasterId id="2147483661" r:id="rId5"/>
    <p:sldMasterId id="2147483662" r:id="rId6"/>
    <p:sldMasterId id="2147483675" r:id="rId7"/>
  </p:sldMasterIdLst>
  <p:notesMasterIdLst>
    <p:notesMasterId r:id="rId35"/>
  </p:notesMasterIdLst>
  <p:handoutMasterIdLst>
    <p:handoutMasterId r:id="rId36"/>
  </p:handoutMasterIdLst>
  <p:sldIdLst>
    <p:sldId id="341" r:id="rId8"/>
    <p:sldId id="825" r:id="rId9"/>
    <p:sldId id="709" r:id="rId10"/>
    <p:sldId id="838" r:id="rId11"/>
    <p:sldId id="836" r:id="rId12"/>
    <p:sldId id="826" r:id="rId13"/>
    <p:sldId id="828" r:id="rId14"/>
    <p:sldId id="822" r:id="rId15"/>
    <p:sldId id="837" r:id="rId16"/>
    <p:sldId id="710" r:id="rId17"/>
    <p:sldId id="665" r:id="rId18"/>
    <p:sldId id="674" r:id="rId19"/>
    <p:sldId id="666" r:id="rId20"/>
    <p:sldId id="667" r:id="rId21"/>
    <p:sldId id="668" r:id="rId22"/>
    <p:sldId id="675" r:id="rId23"/>
    <p:sldId id="669" r:id="rId24"/>
    <p:sldId id="676" r:id="rId25"/>
    <p:sldId id="670" r:id="rId26"/>
    <p:sldId id="677" r:id="rId27"/>
    <p:sldId id="678" r:id="rId28"/>
    <p:sldId id="671" r:id="rId29"/>
    <p:sldId id="672" r:id="rId30"/>
    <p:sldId id="673" r:id="rId31"/>
    <p:sldId id="679" r:id="rId32"/>
    <p:sldId id="680" r:id="rId33"/>
    <p:sldId id="681" r:id="rId3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341"/>
            <p14:sldId id="825"/>
            <p14:sldId id="709"/>
            <p14:sldId id="838"/>
            <p14:sldId id="836"/>
            <p14:sldId id="826"/>
            <p14:sldId id="828"/>
            <p14:sldId id="822"/>
            <p14:sldId id="837"/>
            <p14:sldId id="710"/>
            <p14:sldId id="665"/>
            <p14:sldId id="674"/>
            <p14:sldId id="666"/>
            <p14:sldId id="667"/>
            <p14:sldId id="668"/>
            <p14:sldId id="675"/>
            <p14:sldId id="669"/>
            <p14:sldId id="676"/>
            <p14:sldId id="670"/>
            <p14:sldId id="677"/>
            <p14:sldId id="678"/>
            <p14:sldId id="671"/>
            <p14:sldId id="672"/>
            <p14:sldId id="673"/>
            <p14:sldId id="679"/>
            <p14:sldId id="680"/>
            <p14:sldId id="681"/>
          </p14:sldIdLst>
        </p14:section>
        <p14:section name="Default Section" id="{D064656E-B9C6-46C3-B3CD-814297A2DB6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kins, Doug" initials="PD" lastIdx="5" clrIdx="0">
    <p:extLst>
      <p:ext uri="{19B8F6BF-5375-455C-9EA6-DF929625EA0E}">
        <p15:presenceInfo xmlns:p15="http://schemas.microsoft.com/office/powerpoint/2012/main" userId="S::DMPERKINS@MITRE.ORG::d82ec70b-1587-4aa4-9386-c2d1e613b09a" providerId="AD"/>
      </p:ext>
    </p:extLst>
  </p:cmAuthor>
  <p:cmAuthor id="2" name="Withers, Paul M (FAA)" initials="WPM(" lastIdx="1" clrIdx="1">
    <p:extLst>
      <p:ext uri="{19B8F6BF-5375-455C-9EA6-DF929625EA0E}">
        <p15:presenceInfo xmlns:p15="http://schemas.microsoft.com/office/powerpoint/2012/main" userId="S-1-5-21-3215564045-1863808890-1157122868-1910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F68"/>
    <a:srgbClr val="33CCCC"/>
    <a:srgbClr val="DDDDDD"/>
    <a:srgbClr val="0A88E6"/>
    <a:srgbClr val="FF0000"/>
    <a:srgbClr val="CCFFFF"/>
    <a:srgbClr val="FFFFCC"/>
    <a:srgbClr val="FFFF99"/>
    <a:srgbClr val="FFCC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4" autoAdjust="0"/>
    <p:restoredTop sz="94717" autoAdjust="0"/>
  </p:normalViewPr>
  <p:slideViewPr>
    <p:cSldViewPr snapToGrid="0">
      <p:cViewPr>
        <p:scale>
          <a:sx n="72" d="100"/>
          <a:sy n="72" d="100"/>
        </p:scale>
        <p:origin x="456" y="44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0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 photo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16" y="0"/>
            <a:ext cx="4813384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134369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108027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05973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977852" y="177768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508126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4" y="1508126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6"/>
          <p:cNvGrpSpPr>
            <a:grpSpLocks/>
          </p:cNvGrpSpPr>
          <p:nvPr userDrawn="1"/>
        </p:nvGrpSpPr>
        <p:grpSpPr bwMode="auto">
          <a:xfrm>
            <a:off x="739777" y="2791334"/>
            <a:ext cx="7693025" cy="1057275"/>
            <a:chOff x="466" y="2509"/>
            <a:chExt cx="4846" cy="666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466" y="2509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66" y="3175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 userDrawn="1">
            <p:ph type="title"/>
          </p:nvPr>
        </p:nvSpPr>
        <p:spPr>
          <a:xfrm>
            <a:off x="722313" y="2645195"/>
            <a:ext cx="7772400" cy="136207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6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0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5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5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4899" y="6248400"/>
            <a:ext cx="11012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1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3" cy="1395412"/>
          </a:xfrm>
        </p:spPr>
        <p:txBody>
          <a:bodyPr anchor="t"/>
          <a:lstStyle>
            <a:lvl1pPr algn="l">
              <a:defRPr sz="3600"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40" y="4497389"/>
            <a:ext cx="48228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  <a:br>
              <a:rPr lang="en-US" sz="1600" dirty="0">
                <a:solidFill>
                  <a:srgbClr val="1D2F68"/>
                </a:solidFill>
              </a:rPr>
            </a:b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2" y="271464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55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4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508126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4" y="1508126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8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7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2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6"/>
          <p:cNvGrpSpPr>
            <a:grpSpLocks/>
          </p:cNvGrpSpPr>
          <p:nvPr userDrawn="1"/>
        </p:nvGrpSpPr>
        <p:grpSpPr bwMode="auto">
          <a:xfrm>
            <a:off x="739777" y="2791334"/>
            <a:ext cx="7693025" cy="1057275"/>
            <a:chOff x="466" y="2509"/>
            <a:chExt cx="4846" cy="666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466" y="2509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66" y="3175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 userDrawn="1">
            <p:ph type="title"/>
          </p:nvPr>
        </p:nvSpPr>
        <p:spPr>
          <a:xfrm>
            <a:off x="722313" y="2645195"/>
            <a:ext cx="7772400" cy="136207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6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0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6"/>
          <p:cNvGrpSpPr>
            <a:grpSpLocks/>
          </p:cNvGrpSpPr>
          <p:nvPr userDrawn="1"/>
        </p:nvGrpSpPr>
        <p:grpSpPr bwMode="auto">
          <a:xfrm>
            <a:off x="739777" y="2791334"/>
            <a:ext cx="7693025" cy="1057275"/>
            <a:chOff x="466" y="2509"/>
            <a:chExt cx="4846" cy="666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466" y="2509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66" y="3175"/>
              <a:ext cx="4846" cy="0"/>
            </a:xfrm>
            <a:prstGeom prst="line">
              <a:avLst/>
            </a:prstGeom>
            <a:noFill/>
            <a:ln w="6350">
              <a:solidFill>
                <a:srgbClr val="FDAA0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 userDrawn="1">
            <p:ph type="title"/>
          </p:nvPr>
        </p:nvSpPr>
        <p:spPr>
          <a:xfrm>
            <a:off x="722313" y="2645195"/>
            <a:ext cx="7772400" cy="136207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7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1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3" cy="1395412"/>
          </a:xfrm>
        </p:spPr>
        <p:txBody>
          <a:bodyPr anchor="t"/>
          <a:lstStyle>
            <a:lvl1pPr algn="l">
              <a:defRPr sz="3600"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40" y="4497389"/>
            <a:ext cx="5204833" cy="157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750" b="1" dirty="0">
                <a:solidFill>
                  <a:srgbClr val="1D2F68"/>
                </a:solidFill>
              </a:rPr>
              <a:t>Presented to:  </a:t>
            </a:r>
            <a:r>
              <a:rPr lang="en-US" sz="1750" b="0" kern="1200" dirty="0">
                <a:solidFill>
                  <a:srgbClr val="1D2F68"/>
                </a:solidFill>
                <a:latin typeface="Arial" charset="0"/>
                <a:ea typeface="+mn-ea"/>
                <a:cs typeface="+mn-cs"/>
              </a:rPr>
              <a:t>Flight Plan Filers</a:t>
            </a:r>
          </a:p>
          <a:p>
            <a:pPr>
              <a:buFontTx/>
              <a:buNone/>
            </a:pPr>
            <a:r>
              <a:rPr lang="en-US" sz="1750" b="1" dirty="0">
                <a:solidFill>
                  <a:srgbClr val="1D2F68"/>
                </a:solidFill>
              </a:rPr>
              <a:t>By:  </a:t>
            </a:r>
            <a:r>
              <a:rPr lang="en-US" sz="1750" kern="1200" dirty="0">
                <a:solidFill>
                  <a:srgbClr val="1D2F68"/>
                </a:solidFill>
                <a:latin typeface="Arial" charset="0"/>
                <a:ea typeface="+mn-ea"/>
                <a:cs typeface="+mn-cs"/>
              </a:rPr>
              <a:t>Paul Withers, FAA Co-Lead (Management)</a:t>
            </a:r>
          </a:p>
          <a:p>
            <a:pPr>
              <a:buNone/>
            </a:pPr>
            <a:r>
              <a:rPr lang="en-US" sz="1750" kern="1200" dirty="0">
                <a:solidFill>
                  <a:srgbClr val="1D2F68"/>
                </a:solidFill>
                <a:latin typeface="Arial" charset="0"/>
                <a:ea typeface="+mn-ea"/>
                <a:cs typeface="+mn-cs"/>
              </a:rPr>
              <a:t>        Joey Tinsley, FAA Co-Lead (NATCA)</a:t>
            </a:r>
          </a:p>
          <a:p>
            <a:pPr>
              <a:buFontTx/>
              <a:buNone/>
            </a:pPr>
            <a:r>
              <a:rPr lang="en-US" sz="1750" b="1" dirty="0">
                <a:solidFill>
                  <a:srgbClr val="1D2F68"/>
                </a:solidFill>
              </a:rPr>
              <a:t>Date:  </a:t>
            </a:r>
            <a:r>
              <a:rPr lang="en-US" sz="1750" kern="1200" dirty="0">
                <a:solidFill>
                  <a:srgbClr val="1D2F68"/>
                </a:solidFill>
                <a:latin typeface="Arial" charset="0"/>
                <a:ea typeface="+mn-ea"/>
                <a:cs typeface="+mn-cs"/>
              </a:rPr>
              <a:t>June 3, 2020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2" y="271464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98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4899" y="6248400"/>
            <a:ext cx="11012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038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  <p:sldLayoutId id="2147483688" r:id="rId7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9500" y="6248400"/>
            <a:ext cx="11266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038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6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6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043505" y="6126159"/>
            <a:ext cx="2095505" cy="660400"/>
            <a:chOff x="3177" y="3859"/>
            <a:chExt cx="132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7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3634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4" y="6205539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6" y="6384925"/>
            <a:ext cx="37401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96" y="6172748"/>
            <a:ext cx="627942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9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6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6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043505" y="6126159"/>
            <a:ext cx="2095505" cy="660400"/>
            <a:chOff x="3177" y="3859"/>
            <a:chExt cx="132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7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3634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4" y="6205539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6" y="6384925"/>
            <a:ext cx="37401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96" y="6172748"/>
            <a:ext cx="627942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oseph.b.tinsley@faa.gov" TargetMode="External"/><Relationship Id="rId2" Type="http://schemas.openxmlformats.org/officeDocument/2006/relationships/hyperlink" Target="mailto:paul.m.withers@faa.gov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46088" y="343218"/>
            <a:ext cx="4983163" cy="1790382"/>
          </a:xfrm>
        </p:spPr>
        <p:txBody>
          <a:bodyPr/>
          <a:lstStyle/>
          <a:p>
            <a:r>
              <a:rPr lang="en-US" dirty="0"/>
              <a:t>Northeast Corridor</a:t>
            </a:r>
            <a:br>
              <a:rPr lang="en-US" dirty="0"/>
            </a:br>
            <a:r>
              <a:rPr lang="en-US" dirty="0"/>
              <a:t>Atlantic Coast Routes</a:t>
            </a:r>
            <a:br>
              <a:rPr lang="en-US" dirty="0"/>
            </a:br>
            <a:r>
              <a:rPr lang="en-US" dirty="0"/>
              <a:t>(NEC ACR)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July 16, 2020 </a:t>
            </a:r>
            <a:br>
              <a:rPr lang="en-US" dirty="0"/>
            </a:br>
            <a:r>
              <a:rPr lang="en-US" dirty="0"/>
              <a:t>J-Route Deletions and Amendments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58879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D04EDB-CBC8-4D43-8C31-145BC6A68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7/16/2020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J14 Cancel Segment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J14 Vulcan (</a:t>
            </a:r>
            <a:r>
              <a:rPr lang="en-US" sz="2000" u="sng" dirty="0">
                <a:highlight>
                  <a:srgbClr val="DDDDDD"/>
                </a:highlight>
              </a:rPr>
              <a:t>VUZ</a:t>
            </a:r>
            <a:r>
              <a:rPr lang="en-US" sz="2000" dirty="0">
                <a:highlight>
                  <a:srgbClr val="DDDDDD"/>
                </a:highlight>
              </a:rPr>
              <a:t>), AL to Greensboro (</a:t>
            </a:r>
            <a:r>
              <a:rPr lang="en-US" sz="2000" u="sng" dirty="0">
                <a:highlight>
                  <a:srgbClr val="DDDDDD"/>
                </a:highlight>
              </a:rPr>
              <a:t>GSO</a:t>
            </a:r>
            <a:r>
              <a:rPr lang="en-US" sz="2000" dirty="0">
                <a:highlight>
                  <a:srgbClr val="DDDDDD"/>
                </a:highlight>
              </a:rPr>
              <a:t>), NC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AFE3F-0E37-4BE0-98A7-65F148B9206F}"/>
              </a:ext>
            </a:extLst>
          </p:cNvPr>
          <p:cNvSpPr txBox="1"/>
          <p:nvPr/>
        </p:nvSpPr>
        <p:spPr bwMode="auto">
          <a:xfrm>
            <a:off x="63063" y="6103294"/>
            <a:ext cx="2236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Red Segment Being Deleted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09A7E-ABB6-4614-8112-1F83D8F1FA49}"/>
              </a:ext>
            </a:extLst>
          </p:cNvPr>
          <p:cNvSpPr txBox="1"/>
          <p:nvPr/>
        </p:nvSpPr>
        <p:spPr>
          <a:xfrm>
            <a:off x="3334047" y="3068058"/>
            <a:ext cx="7548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ZTL</a:t>
            </a:r>
          </a:p>
        </p:txBody>
      </p:sp>
      <p:sp>
        <p:nvSpPr>
          <p:cNvPr id="7" name="Action Button: Go Back or Previous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26F425C-E861-4985-BF94-7CCBA8E07C26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64CDE2-0A78-4F8D-9C93-64FA3649D6D6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37117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B5B919-25BD-4434-9ACC-49FD00E47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7/16/2020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J20 Cancel Segment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J20 Montgomery (</a:t>
            </a:r>
            <a:r>
              <a:rPr lang="en-US" sz="2000" u="sng" dirty="0">
                <a:highlight>
                  <a:srgbClr val="DDDDDD"/>
                </a:highlight>
              </a:rPr>
              <a:t>MGM</a:t>
            </a:r>
            <a:r>
              <a:rPr lang="en-US" sz="2000" dirty="0">
                <a:highlight>
                  <a:srgbClr val="DDDDDD"/>
                </a:highlight>
              </a:rPr>
              <a:t>), AL to Seminole (</a:t>
            </a:r>
            <a:r>
              <a:rPr lang="en-US" sz="2000" u="sng" dirty="0">
                <a:highlight>
                  <a:srgbClr val="DDDDDD"/>
                </a:highlight>
              </a:rPr>
              <a:t>SZW</a:t>
            </a:r>
            <a:r>
              <a:rPr lang="en-US" sz="2000" dirty="0">
                <a:highlight>
                  <a:srgbClr val="DDDDDD"/>
                </a:highlight>
              </a:rPr>
              <a:t>), FL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AFE3F-0E37-4BE0-98A7-65F148B9206F}"/>
              </a:ext>
            </a:extLst>
          </p:cNvPr>
          <p:cNvSpPr txBox="1"/>
          <p:nvPr/>
        </p:nvSpPr>
        <p:spPr bwMode="auto">
          <a:xfrm>
            <a:off x="63063" y="6103294"/>
            <a:ext cx="2236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Red Segment Being Deleted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09A7E-ABB6-4614-8112-1F83D8F1FA49}"/>
              </a:ext>
            </a:extLst>
          </p:cNvPr>
          <p:cNvSpPr txBox="1"/>
          <p:nvPr/>
        </p:nvSpPr>
        <p:spPr>
          <a:xfrm>
            <a:off x="5600997" y="1754804"/>
            <a:ext cx="7548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ZTL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50F31-596E-4414-B1DF-F7AD2C2669F6}"/>
              </a:ext>
            </a:extLst>
          </p:cNvPr>
          <p:cNvSpPr txBox="1"/>
          <p:nvPr/>
        </p:nvSpPr>
        <p:spPr>
          <a:xfrm>
            <a:off x="6273748" y="3553833"/>
            <a:ext cx="7548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8" name="Action Button: Go Back or Previou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E2B9C21-AA94-479E-9E9F-0BC085F0B53D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ED83B-DCB7-42DD-8C9E-6C2FE55A3D52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264651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E6EBE-F738-45A1-A2A4-FB2DEEE1F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7/16/2020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J40 Completely Deleted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J40 Montgomery (</a:t>
            </a:r>
            <a:r>
              <a:rPr lang="en-US" sz="2000" u="sng" dirty="0">
                <a:highlight>
                  <a:srgbClr val="DDDDDD"/>
                </a:highlight>
              </a:rPr>
              <a:t>MGM</a:t>
            </a:r>
            <a:r>
              <a:rPr lang="en-US" sz="2000" dirty="0">
                <a:highlight>
                  <a:srgbClr val="DDDDDD"/>
                </a:highlight>
              </a:rPr>
              <a:t>), AL to Richmond (</a:t>
            </a:r>
            <a:r>
              <a:rPr lang="en-US" sz="2000" u="sng" dirty="0">
                <a:highlight>
                  <a:srgbClr val="DDDDDD"/>
                </a:highlight>
              </a:rPr>
              <a:t>RIC</a:t>
            </a:r>
            <a:r>
              <a:rPr lang="en-US" sz="2000" dirty="0">
                <a:highlight>
                  <a:srgbClr val="DDDDDD"/>
                </a:highlight>
              </a:rPr>
              <a:t>), VA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09A7E-ABB6-4614-8112-1F83D8F1FA49}"/>
              </a:ext>
            </a:extLst>
          </p:cNvPr>
          <p:cNvSpPr txBox="1"/>
          <p:nvPr/>
        </p:nvSpPr>
        <p:spPr>
          <a:xfrm>
            <a:off x="3245667" y="3399290"/>
            <a:ext cx="7548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ZTL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50F31-596E-4414-B1DF-F7AD2C2669F6}"/>
              </a:ext>
            </a:extLst>
          </p:cNvPr>
          <p:cNvSpPr txBox="1"/>
          <p:nvPr/>
        </p:nvSpPr>
        <p:spPr>
          <a:xfrm>
            <a:off x="6651165" y="5177050"/>
            <a:ext cx="7548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B15C5-BE0A-4842-9CCE-889514371C86}"/>
              </a:ext>
            </a:extLst>
          </p:cNvPr>
          <p:cNvSpPr txBox="1"/>
          <p:nvPr/>
        </p:nvSpPr>
        <p:spPr>
          <a:xfrm>
            <a:off x="6606076" y="1332365"/>
            <a:ext cx="845010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9" name="Action Button: Go Back or Previous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6F85A4E-99A0-400B-89F0-DB64A30BF52B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EDCB52-D48C-4227-BCBA-8F6627BF9D4D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355026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602413-CD91-400F-AC10-6AFAA17DA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7/16/2020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J41 Cancel Segment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J41 Montgomery (</a:t>
            </a:r>
            <a:r>
              <a:rPr lang="en-US" sz="2000" u="sng" dirty="0">
                <a:highlight>
                  <a:srgbClr val="DDDDDD"/>
                </a:highlight>
              </a:rPr>
              <a:t>MGM</a:t>
            </a:r>
            <a:r>
              <a:rPr lang="en-US" sz="2000" dirty="0">
                <a:highlight>
                  <a:srgbClr val="DDDDDD"/>
                </a:highlight>
              </a:rPr>
              <a:t>), AL to Seminole (</a:t>
            </a:r>
            <a:r>
              <a:rPr lang="en-US" sz="2000" u="sng" dirty="0">
                <a:highlight>
                  <a:srgbClr val="DDDDDD"/>
                </a:highlight>
              </a:rPr>
              <a:t>SZW</a:t>
            </a:r>
            <a:r>
              <a:rPr lang="en-US" sz="2000" dirty="0">
                <a:highlight>
                  <a:srgbClr val="DDDDDD"/>
                </a:highlight>
              </a:rPr>
              <a:t>), FL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AFE3F-0E37-4BE0-98A7-65F148B9206F}"/>
              </a:ext>
            </a:extLst>
          </p:cNvPr>
          <p:cNvSpPr txBox="1"/>
          <p:nvPr/>
        </p:nvSpPr>
        <p:spPr bwMode="auto">
          <a:xfrm>
            <a:off x="63063" y="6103294"/>
            <a:ext cx="2236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Red Segment Being Deleted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09A7E-ABB6-4614-8112-1F83D8F1FA49}"/>
              </a:ext>
            </a:extLst>
          </p:cNvPr>
          <p:cNvSpPr txBox="1"/>
          <p:nvPr/>
        </p:nvSpPr>
        <p:spPr>
          <a:xfrm>
            <a:off x="5600997" y="1754804"/>
            <a:ext cx="7548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ZTL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50F31-596E-4414-B1DF-F7AD2C2669F6}"/>
              </a:ext>
            </a:extLst>
          </p:cNvPr>
          <p:cNvSpPr txBox="1"/>
          <p:nvPr/>
        </p:nvSpPr>
        <p:spPr>
          <a:xfrm>
            <a:off x="6273748" y="3553833"/>
            <a:ext cx="7548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8" name="Action Button: Go Back or Previou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D343B49-D107-4A6C-B2B4-1E16FDADE729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0A8B51-2988-43B4-858D-DD07AAD275A1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348941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FAFE11-7C95-4ECF-896C-34D859B84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7/16/2020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J43 Cancel Segment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J43 </a:t>
            </a:r>
            <a:r>
              <a:rPr lang="en-US" sz="2000" u="sng" dirty="0">
                <a:highlight>
                  <a:srgbClr val="DDDDDD"/>
                </a:highlight>
              </a:rPr>
              <a:t>NEDDY</a:t>
            </a:r>
            <a:r>
              <a:rPr lang="en-US" sz="2000" dirty="0">
                <a:highlight>
                  <a:srgbClr val="DDDDDD"/>
                </a:highlight>
              </a:rPr>
              <a:t>, FL to Volunteer (</a:t>
            </a:r>
            <a:r>
              <a:rPr lang="en-US" sz="2000" u="sng" dirty="0">
                <a:highlight>
                  <a:srgbClr val="DDDDDD"/>
                </a:highlight>
              </a:rPr>
              <a:t>VXV</a:t>
            </a:r>
            <a:r>
              <a:rPr lang="en-US" sz="2000" dirty="0">
                <a:highlight>
                  <a:srgbClr val="DDDDDD"/>
                </a:highlight>
              </a:rPr>
              <a:t>), TN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AFE3F-0E37-4BE0-98A7-65F148B9206F}"/>
              </a:ext>
            </a:extLst>
          </p:cNvPr>
          <p:cNvSpPr txBox="1"/>
          <p:nvPr/>
        </p:nvSpPr>
        <p:spPr bwMode="auto">
          <a:xfrm>
            <a:off x="63063" y="6103294"/>
            <a:ext cx="2236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Red Segment Being Deleted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09A7E-ABB6-4614-8112-1F83D8F1FA49}"/>
              </a:ext>
            </a:extLst>
          </p:cNvPr>
          <p:cNvSpPr txBox="1"/>
          <p:nvPr/>
        </p:nvSpPr>
        <p:spPr>
          <a:xfrm>
            <a:off x="5734347" y="2335587"/>
            <a:ext cx="7548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ZTL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50F31-596E-4414-B1DF-F7AD2C2669F6}"/>
              </a:ext>
            </a:extLst>
          </p:cNvPr>
          <p:cNvSpPr txBox="1"/>
          <p:nvPr/>
        </p:nvSpPr>
        <p:spPr>
          <a:xfrm>
            <a:off x="5896332" y="4763508"/>
            <a:ext cx="7548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8" name="Action Button: Go Back or Previou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2BC316C-EE9E-44EE-BD3F-1832BB6724C6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83E5A4-1AF0-4563-8956-843E54A7F432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167521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18BF4C-9BB2-4E93-8966-7014FC3C1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7/16/2020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J45 Cancel Segment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J45 Alma (</a:t>
            </a:r>
            <a:r>
              <a:rPr lang="en-US" sz="2000" u="sng" dirty="0">
                <a:highlight>
                  <a:srgbClr val="DDDDDD"/>
                </a:highlight>
              </a:rPr>
              <a:t>AMG</a:t>
            </a:r>
            <a:r>
              <a:rPr lang="en-US" sz="2000" dirty="0">
                <a:highlight>
                  <a:srgbClr val="DDDDDD"/>
                </a:highlight>
              </a:rPr>
              <a:t>), GA to Atlanta (</a:t>
            </a:r>
            <a:r>
              <a:rPr lang="en-US" sz="2000" u="sng" dirty="0">
                <a:highlight>
                  <a:srgbClr val="DDDDDD"/>
                </a:highlight>
              </a:rPr>
              <a:t>ATL</a:t>
            </a:r>
            <a:r>
              <a:rPr lang="en-US" sz="2000" dirty="0">
                <a:highlight>
                  <a:srgbClr val="DDDDDD"/>
                </a:highlight>
              </a:rPr>
              <a:t>), GA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AFE3F-0E37-4BE0-98A7-65F148B9206F}"/>
              </a:ext>
            </a:extLst>
          </p:cNvPr>
          <p:cNvSpPr txBox="1"/>
          <p:nvPr/>
        </p:nvSpPr>
        <p:spPr bwMode="auto">
          <a:xfrm>
            <a:off x="63063" y="6103294"/>
            <a:ext cx="2236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Red Segment Being Deleted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09A7E-ABB6-4614-8112-1F83D8F1FA49}"/>
              </a:ext>
            </a:extLst>
          </p:cNvPr>
          <p:cNvSpPr txBox="1"/>
          <p:nvPr/>
        </p:nvSpPr>
        <p:spPr>
          <a:xfrm>
            <a:off x="4949416" y="1935537"/>
            <a:ext cx="7548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ZTL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50F31-596E-4414-B1DF-F7AD2C2669F6}"/>
              </a:ext>
            </a:extLst>
          </p:cNvPr>
          <p:cNvSpPr txBox="1"/>
          <p:nvPr/>
        </p:nvSpPr>
        <p:spPr>
          <a:xfrm>
            <a:off x="4572000" y="5249283"/>
            <a:ext cx="7548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8" name="Action Button: Go Back or Previou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A9EBAA0-4DBE-4595-B4D5-ABFE52646B41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5AD2DF-0ED8-4236-B496-797B613753A1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3418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53EE93-FC7F-4075-A1BF-7A444B241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7/16/2020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J51 Completely Deleted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J51 </a:t>
            </a:r>
            <a:r>
              <a:rPr lang="en-US" sz="2000" u="sng" dirty="0">
                <a:highlight>
                  <a:srgbClr val="DDDDDD"/>
                </a:highlight>
              </a:rPr>
              <a:t>TUBAS</a:t>
            </a:r>
            <a:r>
              <a:rPr lang="en-US" sz="2000" dirty="0">
                <a:highlight>
                  <a:srgbClr val="DDDDDD"/>
                </a:highlight>
              </a:rPr>
              <a:t>, NC to Yardley (</a:t>
            </a:r>
            <a:r>
              <a:rPr lang="en-US" sz="2000" u="sng" dirty="0">
                <a:highlight>
                  <a:srgbClr val="DDDDDD"/>
                </a:highlight>
              </a:rPr>
              <a:t>ARD</a:t>
            </a:r>
            <a:r>
              <a:rPr lang="en-US" sz="2000" dirty="0">
                <a:highlight>
                  <a:srgbClr val="DDDDDD"/>
                </a:highlight>
              </a:rPr>
              <a:t>), NJ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09A7E-ABB6-4614-8112-1F83D8F1FA49}"/>
              </a:ext>
            </a:extLst>
          </p:cNvPr>
          <p:cNvSpPr txBox="1"/>
          <p:nvPr/>
        </p:nvSpPr>
        <p:spPr>
          <a:xfrm>
            <a:off x="5798367" y="1322083"/>
            <a:ext cx="852798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B15C5-BE0A-4842-9CCE-889514371C86}"/>
              </a:ext>
            </a:extLst>
          </p:cNvPr>
          <p:cNvSpPr txBox="1"/>
          <p:nvPr/>
        </p:nvSpPr>
        <p:spPr>
          <a:xfrm>
            <a:off x="4298492" y="3198167"/>
            <a:ext cx="845010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9" name="Action Button: Go Back or Previous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D0755F8-0E67-4A2F-94AD-53FE3C45CF3C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D4BD44-B757-43BC-8149-6C6EA6AFF9A8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29833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F61F8D-0956-4764-A1EE-EED18FA0D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7/16/2020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J52 Cancel Segment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J52 Vulcan (</a:t>
            </a:r>
            <a:r>
              <a:rPr lang="en-US" sz="2000" u="sng" dirty="0">
                <a:highlight>
                  <a:srgbClr val="DDDDDD"/>
                </a:highlight>
              </a:rPr>
              <a:t>VUZ</a:t>
            </a:r>
            <a:r>
              <a:rPr lang="en-US" sz="2000" dirty="0">
                <a:highlight>
                  <a:srgbClr val="DDDDDD"/>
                </a:highlight>
              </a:rPr>
              <a:t>), AL to Columbia (</a:t>
            </a:r>
            <a:r>
              <a:rPr lang="en-US" sz="2000" u="sng" dirty="0">
                <a:highlight>
                  <a:srgbClr val="DDDDDD"/>
                </a:highlight>
              </a:rPr>
              <a:t>CAE</a:t>
            </a:r>
            <a:r>
              <a:rPr lang="en-US" sz="2000" dirty="0">
                <a:highlight>
                  <a:srgbClr val="DDDDDD"/>
                </a:highlight>
              </a:rPr>
              <a:t>), SC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AFE3F-0E37-4BE0-98A7-65F148B9206F}"/>
              </a:ext>
            </a:extLst>
          </p:cNvPr>
          <p:cNvSpPr txBox="1"/>
          <p:nvPr/>
        </p:nvSpPr>
        <p:spPr bwMode="auto">
          <a:xfrm>
            <a:off x="63063" y="6103294"/>
            <a:ext cx="2236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Red Segment Being Deleted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09A7E-ABB6-4614-8112-1F83D8F1FA49}"/>
              </a:ext>
            </a:extLst>
          </p:cNvPr>
          <p:cNvSpPr txBox="1"/>
          <p:nvPr/>
        </p:nvSpPr>
        <p:spPr>
          <a:xfrm>
            <a:off x="3158716" y="2373687"/>
            <a:ext cx="7548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ZTL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50F31-596E-4414-B1DF-F7AD2C2669F6}"/>
              </a:ext>
            </a:extLst>
          </p:cNvPr>
          <p:cNvSpPr txBox="1"/>
          <p:nvPr/>
        </p:nvSpPr>
        <p:spPr>
          <a:xfrm>
            <a:off x="6848832" y="3496683"/>
            <a:ext cx="7548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8" name="Action Button: Go Back or Previou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93F071-6C93-42F6-B19C-4A925D68AED7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FCC9CE-32C0-4BD2-A877-485684220352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8037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88A533-1E89-4E50-A983-649146FED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7/16/2020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J53 Completely Deleted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J53 </a:t>
            </a:r>
            <a:r>
              <a:rPr lang="en-US" sz="2000" u="sng" dirty="0">
                <a:highlight>
                  <a:srgbClr val="DDDDDD"/>
                </a:highlight>
              </a:rPr>
              <a:t>DUNKN</a:t>
            </a:r>
            <a:r>
              <a:rPr lang="en-US" sz="2000" dirty="0">
                <a:highlight>
                  <a:srgbClr val="DDDDDD"/>
                </a:highlight>
              </a:rPr>
              <a:t>, GA to Pulaski (</a:t>
            </a:r>
            <a:r>
              <a:rPr lang="en-US" sz="2000" u="sng" dirty="0">
                <a:highlight>
                  <a:srgbClr val="DDDDDD"/>
                </a:highlight>
              </a:rPr>
              <a:t>PSK</a:t>
            </a:r>
            <a:r>
              <a:rPr lang="en-US" sz="2000" dirty="0">
                <a:highlight>
                  <a:srgbClr val="DDDDDD"/>
                </a:highlight>
              </a:rPr>
              <a:t>), VA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09A7E-ABB6-4614-8112-1F83D8F1FA49}"/>
              </a:ext>
            </a:extLst>
          </p:cNvPr>
          <p:cNvSpPr txBox="1"/>
          <p:nvPr/>
        </p:nvSpPr>
        <p:spPr>
          <a:xfrm>
            <a:off x="5274492" y="4932058"/>
            <a:ext cx="852798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B15C5-BE0A-4842-9CCE-889514371C86}"/>
              </a:ext>
            </a:extLst>
          </p:cNvPr>
          <p:cNvSpPr txBox="1"/>
          <p:nvPr/>
        </p:nvSpPr>
        <p:spPr>
          <a:xfrm>
            <a:off x="1783892" y="3512492"/>
            <a:ext cx="845010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ZTL</a:t>
            </a:r>
          </a:p>
        </p:txBody>
      </p:sp>
      <p:sp>
        <p:nvSpPr>
          <p:cNvPr id="9" name="Action Button: Go Back or Previous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4AD7CC5-393A-48DB-9CC8-0A76D3065FCC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880D02-5EC1-4290-A70C-EDA34D09CD21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262231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385B51-9D18-4C56-8277-87FB76D64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7/16/2020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J73 Cancel Segment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J73 </a:t>
            </a:r>
            <a:r>
              <a:rPr lang="en-US" sz="2000" u="sng" dirty="0">
                <a:highlight>
                  <a:srgbClr val="DDDDDD"/>
                </a:highlight>
              </a:rPr>
              <a:t>WYATT</a:t>
            </a:r>
            <a:r>
              <a:rPr lang="en-US" sz="2000" dirty="0">
                <a:highlight>
                  <a:srgbClr val="DDDDDD"/>
                </a:highlight>
              </a:rPr>
              <a:t>, GA to La Grange (</a:t>
            </a:r>
            <a:r>
              <a:rPr lang="en-US" sz="2000" u="sng" dirty="0">
                <a:highlight>
                  <a:srgbClr val="DDDDDD"/>
                </a:highlight>
              </a:rPr>
              <a:t>LGC</a:t>
            </a:r>
            <a:r>
              <a:rPr lang="en-US" sz="2000" dirty="0">
                <a:highlight>
                  <a:srgbClr val="DDDDDD"/>
                </a:highlight>
              </a:rPr>
              <a:t>), GA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AFE3F-0E37-4BE0-98A7-65F148B9206F}"/>
              </a:ext>
            </a:extLst>
          </p:cNvPr>
          <p:cNvSpPr txBox="1"/>
          <p:nvPr/>
        </p:nvSpPr>
        <p:spPr bwMode="auto">
          <a:xfrm>
            <a:off x="63063" y="6103294"/>
            <a:ext cx="2236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Red Segment Being Deleted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09A7E-ABB6-4614-8112-1F83D8F1FA49}"/>
              </a:ext>
            </a:extLst>
          </p:cNvPr>
          <p:cNvSpPr txBox="1"/>
          <p:nvPr/>
        </p:nvSpPr>
        <p:spPr>
          <a:xfrm>
            <a:off x="4444591" y="1792662"/>
            <a:ext cx="7548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ZTL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50F31-596E-4414-B1DF-F7AD2C2669F6}"/>
              </a:ext>
            </a:extLst>
          </p:cNvPr>
          <p:cNvSpPr txBox="1"/>
          <p:nvPr/>
        </p:nvSpPr>
        <p:spPr>
          <a:xfrm>
            <a:off x="5677257" y="4287258"/>
            <a:ext cx="7548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8" name="Action Button: Go Back or Previou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0C8B42B-5722-4E69-9146-329277DEFBCA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84BDB7-60EA-4451-AA0B-3F1961139BD5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58376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6" y="221397"/>
            <a:ext cx="8472488" cy="609600"/>
          </a:xfrm>
        </p:spPr>
        <p:txBody>
          <a:bodyPr/>
          <a:lstStyle/>
          <a:p>
            <a:r>
              <a:rPr lang="en-US" sz="4000" dirty="0"/>
              <a:t>Meeting Purpose and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2" y="1092760"/>
            <a:ext cx="8701018" cy="5136542"/>
          </a:xfrm>
        </p:spPr>
        <p:txBody>
          <a:bodyPr/>
          <a:lstStyle/>
          <a:p>
            <a:r>
              <a:rPr lang="en-US" dirty="0"/>
              <a:t>Purpose</a:t>
            </a:r>
          </a:p>
          <a:p>
            <a:pPr lvl="1"/>
            <a:r>
              <a:rPr lang="en-US" dirty="0"/>
              <a:t>To Provide Details on the NEC ACR J-Route Deletions and Amendments on 7/16/2020</a:t>
            </a:r>
          </a:p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18 J-Routes to be cancelled or amended effective 7/16/2020</a:t>
            </a:r>
          </a:p>
          <a:p>
            <a:pPr lvl="2"/>
            <a:r>
              <a:rPr lang="en-US" dirty="0"/>
              <a:t>10 J-Routes to be amended (shortened)</a:t>
            </a:r>
          </a:p>
          <a:p>
            <a:pPr lvl="2"/>
            <a:r>
              <a:rPr lang="en-US" dirty="0"/>
              <a:t>8 J-Routes to be entirely cancelled</a:t>
            </a:r>
          </a:p>
          <a:p>
            <a:pPr lvl="1"/>
            <a:r>
              <a:rPr lang="en-US" dirty="0"/>
              <a:t>Preferred IFR Routes, Coded Departure Routes, and Playbooks will be updated on 7/16/2020 to reflect these cancellations/amendments</a:t>
            </a:r>
          </a:p>
          <a:p>
            <a:pPr lvl="2"/>
            <a:r>
              <a:rPr lang="en-US" dirty="0"/>
              <a:t>Advance copy of routes to be provided mid-June</a:t>
            </a:r>
          </a:p>
          <a:p>
            <a:pPr lvl="1"/>
            <a:r>
              <a:rPr lang="en-US" dirty="0"/>
              <a:t>J75 and J575 NOTAM’d NA (Not Authorized) will auto-cancel on 7/16/2020, concurrent with deletions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C1981-D51A-4D4E-80D0-3AA188A79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7/16/2020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J75 Completely Deleted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J75 Greensboro (</a:t>
            </a:r>
            <a:r>
              <a:rPr lang="en-US" sz="2000" u="sng" dirty="0">
                <a:highlight>
                  <a:srgbClr val="DDDDDD"/>
                </a:highlight>
              </a:rPr>
              <a:t>GSO</a:t>
            </a:r>
            <a:r>
              <a:rPr lang="en-US" sz="2000" dirty="0">
                <a:highlight>
                  <a:srgbClr val="DDDDDD"/>
                </a:highlight>
              </a:rPr>
              <a:t>), NC to Boston (</a:t>
            </a:r>
            <a:r>
              <a:rPr lang="en-US" sz="2000" u="sng" dirty="0">
                <a:highlight>
                  <a:srgbClr val="DDDDDD"/>
                </a:highlight>
              </a:rPr>
              <a:t>BOS</a:t>
            </a:r>
            <a:r>
              <a:rPr lang="en-US" sz="2000" dirty="0">
                <a:highlight>
                  <a:srgbClr val="DDDDDD"/>
                </a:highlight>
              </a:rPr>
              <a:t>), MA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09A7E-ABB6-4614-8112-1F83D8F1FA49}"/>
              </a:ext>
            </a:extLst>
          </p:cNvPr>
          <p:cNvSpPr txBox="1"/>
          <p:nvPr/>
        </p:nvSpPr>
        <p:spPr>
          <a:xfrm>
            <a:off x="3302817" y="5015550"/>
            <a:ext cx="852798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B15C5-BE0A-4842-9CCE-889514371C86}"/>
              </a:ext>
            </a:extLst>
          </p:cNvPr>
          <p:cNvSpPr txBox="1"/>
          <p:nvPr/>
        </p:nvSpPr>
        <p:spPr>
          <a:xfrm>
            <a:off x="993317" y="5046017"/>
            <a:ext cx="845010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ZTL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82B8B-26F5-4FC4-8F46-16A9EA8D8DD7}"/>
              </a:ext>
            </a:extLst>
          </p:cNvPr>
          <p:cNvSpPr txBox="1"/>
          <p:nvPr/>
        </p:nvSpPr>
        <p:spPr>
          <a:xfrm>
            <a:off x="8027216" y="488778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C894CC-2C44-4AB4-A618-F7E2087E0308}"/>
              </a:ext>
            </a:extLst>
          </p:cNvPr>
          <p:cNvSpPr txBox="1"/>
          <p:nvPr/>
        </p:nvSpPr>
        <p:spPr>
          <a:xfrm>
            <a:off x="4045767" y="1611617"/>
            <a:ext cx="852798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ZNY</a:t>
            </a:r>
          </a:p>
        </p:txBody>
      </p:sp>
      <p:sp>
        <p:nvSpPr>
          <p:cNvPr id="13" name="Action Button: Go Back or Previous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68C7F91-C7E3-44D3-A68C-5C4A1FBBCF23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D7CF6D-F0DD-4E6F-B8AD-F818D4283A55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174744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852789-C9CF-4F37-A55F-3E0CC77FF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7/16/2020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J81 Completely Deleted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J81 </a:t>
            </a:r>
            <a:r>
              <a:rPr lang="en-US" sz="2000" u="sng" dirty="0">
                <a:highlight>
                  <a:srgbClr val="DDDDDD"/>
                </a:highlight>
              </a:rPr>
              <a:t>DUNKN</a:t>
            </a:r>
            <a:r>
              <a:rPr lang="en-US" sz="2000" dirty="0">
                <a:highlight>
                  <a:srgbClr val="DDDDDD"/>
                </a:highlight>
              </a:rPr>
              <a:t>, GA to Colliers (</a:t>
            </a:r>
            <a:r>
              <a:rPr lang="en-US" sz="2000" u="sng" dirty="0">
                <a:highlight>
                  <a:srgbClr val="DDDDDD"/>
                </a:highlight>
              </a:rPr>
              <a:t>IRQ</a:t>
            </a:r>
            <a:r>
              <a:rPr lang="en-US" sz="2000" dirty="0">
                <a:highlight>
                  <a:srgbClr val="DDDDDD"/>
                </a:highlight>
              </a:rPr>
              <a:t>), SC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09A7E-ABB6-4614-8112-1F83D8F1FA49}"/>
              </a:ext>
            </a:extLst>
          </p:cNvPr>
          <p:cNvSpPr txBox="1"/>
          <p:nvPr/>
        </p:nvSpPr>
        <p:spPr>
          <a:xfrm>
            <a:off x="5674542" y="2461608"/>
            <a:ext cx="852798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B15C5-BE0A-4842-9CCE-889514371C86}"/>
              </a:ext>
            </a:extLst>
          </p:cNvPr>
          <p:cNvSpPr txBox="1"/>
          <p:nvPr/>
        </p:nvSpPr>
        <p:spPr>
          <a:xfrm>
            <a:off x="1050467" y="2461608"/>
            <a:ext cx="845010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ZTL</a:t>
            </a:r>
          </a:p>
        </p:txBody>
      </p:sp>
      <p:sp>
        <p:nvSpPr>
          <p:cNvPr id="9" name="Action Button: Go Back or Previous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AED4FED-9C26-4EE1-B41C-38DBEFF74C61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77FFBD-40AD-4D6F-8EFF-6F4F70D089B5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281606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039471-60BA-48AC-9D31-B94876B25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7/16/2020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J85 Cancel Segment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J85 Alma (</a:t>
            </a:r>
            <a:r>
              <a:rPr lang="en-US" sz="2000" u="sng" dirty="0">
                <a:highlight>
                  <a:srgbClr val="DDDDDD"/>
                </a:highlight>
              </a:rPr>
              <a:t>AMG</a:t>
            </a:r>
            <a:r>
              <a:rPr lang="en-US" sz="2000" dirty="0">
                <a:highlight>
                  <a:srgbClr val="DDDDDD"/>
                </a:highlight>
              </a:rPr>
              <a:t>), GA to Spartanburg (</a:t>
            </a:r>
            <a:r>
              <a:rPr lang="en-US" sz="2000" u="sng" dirty="0">
                <a:highlight>
                  <a:srgbClr val="DDDDDD"/>
                </a:highlight>
              </a:rPr>
              <a:t>SPA</a:t>
            </a:r>
            <a:r>
              <a:rPr lang="en-US" sz="2000" dirty="0">
                <a:highlight>
                  <a:srgbClr val="DDDDDD"/>
                </a:highlight>
              </a:rPr>
              <a:t>), SC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AFE3F-0E37-4BE0-98A7-65F148B9206F}"/>
              </a:ext>
            </a:extLst>
          </p:cNvPr>
          <p:cNvSpPr txBox="1"/>
          <p:nvPr/>
        </p:nvSpPr>
        <p:spPr bwMode="auto">
          <a:xfrm>
            <a:off x="63063" y="6103294"/>
            <a:ext cx="2236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Red Segment Being Deleted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09A7E-ABB6-4614-8112-1F83D8F1FA49}"/>
              </a:ext>
            </a:extLst>
          </p:cNvPr>
          <p:cNvSpPr txBox="1"/>
          <p:nvPr/>
        </p:nvSpPr>
        <p:spPr>
          <a:xfrm>
            <a:off x="3817167" y="2389640"/>
            <a:ext cx="7548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ZTL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50F31-596E-4414-B1DF-F7AD2C2669F6}"/>
              </a:ext>
            </a:extLst>
          </p:cNvPr>
          <p:cNvSpPr txBox="1"/>
          <p:nvPr/>
        </p:nvSpPr>
        <p:spPr>
          <a:xfrm>
            <a:off x="4511623" y="4954008"/>
            <a:ext cx="7548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8" name="Action Button: Go Back or Previou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E750F5B-144D-4C47-AC2A-99C16BFCF84B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F8919B-B6E6-4A2B-9DA0-9A14826C88D1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540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9F36E6-8C4D-467B-BAD2-E301CF855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5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7/16/2020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J89 Cancel Segment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J89 </a:t>
            </a:r>
            <a:r>
              <a:rPr lang="en-US" sz="2000" u="sng" dirty="0">
                <a:highlight>
                  <a:srgbClr val="DDDDDD"/>
                </a:highlight>
              </a:rPr>
              <a:t>ICBOD</a:t>
            </a:r>
            <a:r>
              <a:rPr lang="en-US" sz="2000" dirty="0">
                <a:highlight>
                  <a:srgbClr val="DDDDDD"/>
                </a:highlight>
              </a:rPr>
              <a:t>, GA to Atlanta (</a:t>
            </a:r>
            <a:r>
              <a:rPr lang="en-US" sz="2000" u="sng" dirty="0">
                <a:highlight>
                  <a:srgbClr val="DDDDDD"/>
                </a:highlight>
              </a:rPr>
              <a:t>ATL</a:t>
            </a:r>
            <a:r>
              <a:rPr lang="en-US" sz="2000" dirty="0">
                <a:highlight>
                  <a:srgbClr val="DDDDDD"/>
                </a:highlight>
              </a:rPr>
              <a:t>), GA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AFE3F-0E37-4BE0-98A7-65F148B9206F}"/>
              </a:ext>
            </a:extLst>
          </p:cNvPr>
          <p:cNvSpPr txBox="1"/>
          <p:nvPr/>
        </p:nvSpPr>
        <p:spPr bwMode="auto">
          <a:xfrm>
            <a:off x="63063" y="6103294"/>
            <a:ext cx="2236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Red Segment Being Deleted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09A7E-ABB6-4614-8112-1F83D8F1FA49}"/>
              </a:ext>
            </a:extLst>
          </p:cNvPr>
          <p:cNvSpPr txBox="1"/>
          <p:nvPr/>
        </p:nvSpPr>
        <p:spPr>
          <a:xfrm>
            <a:off x="1134523" y="1656908"/>
            <a:ext cx="7548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ZTL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50F31-596E-4414-B1DF-F7AD2C2669F6}"/>
              </a:ext>
            </a:extLst>
          </p:cNvPr>
          <p:cNvSpPr txBox="1"/>
          <p:nvPr/>
        </p:nvSpPr>
        <p:spPr>
          <a:xfrm>
            <a:off x="5753027" y="2495423"/>
            <a:ext cx="7548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9E8A89-C8A9-4C24-9979-4F78FDDCCCAA}"/>
              </a:ext>
            </a:extLst>
          </p:cNvPr>
          <p:cNvCxnSpPr/>
          <p:nvPr/>
        </p:nvCxnSpPr>
        <p:spPr bwMode="auto">
          <a:xfrm>
            <a:off x="2791645" y="1156625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A2879A-1A0D-4825-85FC-8D37D22226EF}"/>
              </a:ext>
            </a:extLst>
          </p:cNvPr>
          <p:cNvCxnSpPr/>
          <p:nvPr/>
        </p:nvCxnSpPr>
        <p:spPr bwMode="auto">
          <a:xfrm>
            <a:off x="3857436" y="1798522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D2F818-2EA8-49A8-87B1-25BBC6A43B19}"/>
              </a:ext>
            </a:extLst>
          </p:cNvPr>
          <p:cNvCxnSpPr>
            <a:cxnSpLocks/>
          </p:cNvCxnSpPr>
          <p:nvPr/>
        </p:nvCxnSpPr>
        <p:spPr bwMode="auto">
          <a:xfrm>
            <a:off x="2791645" y="1156625"/>
            <a:ext cx="787232" cy="2155804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E90B28-B1E1-4360-85FF-0167CD896EAC}"/>
              </a:ext>
            </a:extLst>
          </p:cNvPr>
          <p:cNvCxnSpPr>
            <a:cxnSpLocks/>
          </p:cNvCxnSpPr>
          <p:nvPr/>
        </p:nvCxnSpPr>
        <p:spPr bwMode="auto">
          <a:xfrm>
            <a:off x="3578877" y="3312429"/>
            <a:ext cx="811454" cy="1943857"/>
          </a:xfrm>
          <a:prstGeom prst="line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3BAB95C-9FA4-45CF-8B8E-8335119DB2BE}"/>
              </a:ext>
            </a:extLst>
          </p:cNvPr>
          <p:cNvSpPr txBox="1"/>
          <p:nvPr/>
        </p:nvSpPr>
        <p:spPr bwMode="auto">
          <a:xfrm>
            <a:off x="3557684" y="3432775"/>
            <a:ext cx="811454" cy="361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E5276A-D0C1-47EC-91C0-D0EA6A97B89B}"/>
              </a:ext>
            </a:extLst>
          </p:cNvPr>
          <p:cNvSpPr txBox="1"/>
          <p:nvPr/>
        </p:nvSpPr>
        <p:spPr bwMode="auto">
          <a:xfrm rot="198925">
            <a:off x="3660434" y="3995513"/>
            <a:ext cx="811454" cy="361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246DF1-4CD0-42A5-A609-5BD00A14E6D2}"/>
              </a:ext>
            </a:extLst>
          </p:cNvPr>
          <p:cNvSpPr txBox="1"/>
          <p:nvPr/>
        </p:nvSpPr>
        <p:spPr bwMode="auto">
          <a:xfrm>
            <a:off x="4005800" y="4747713"/>
            <a:ext cx="811454" cy="361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F5F7F3-E42F-42E7-A98D-A3DF3A8A5A89}"/>
              </a:ext>
            </a:extLst>
          </p:cNvPr>
          <p:cNvSpPr txBox="1"/>
          <p:nvPr/>
        </p:nvSpPr>
        <p:spPr bwMode="auto">
          <a:xfrm rot="175284">
            <a:off x="2938381" y="3914688"/>
            <a:ext cx="811454" cy="361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5B1C6B-4647-4837-B479-DDBA429B3124}"/>
              </a:ext>
            </a:extLst>
          </p:cNvPr>
          <p:cNvSpPr txBox="1"/>
          <p:nvPr/>
        </p:nvSpPr>
        <p:spPr bwMode="auto">
          <a:xfrm>
            <a:off x="4347944" y="5001155"/>
            <a:ext cx="811454" cy="361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17" name="Action Button: Go Back or Previous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D150063-EA9B-47EF-BB22-3103627CB88D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43177C-D5FD-46D8-BD74-940B0842EC9E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327258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59D5CF-1AB9-4707-89D9-F3C17AE8A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7/16/2020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J91 Cancel Segment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J91 </a:t>
            </a:r>
            <a:r>
              <a:rPr lang="en-US" sz="2000" u="sng" dirty="0">
                <a:highlight>
                  <a:srgbClr val="DDDDDD"/>
                </a:highlight>
              </a:rPr>
              <a:t>JOHNN</a:t>
            </a:r>
            <a:r>
              <a:rPr lang="en-US" sz="2000" dirty="0">
                <a:highlight>
                  <a:srgbClr val="DDDDDD"/>
                </a:highlight>
              </a:rPr>
              <a:t>, GA to Volunteer (</a:t>
            </a:r>
            <a:r>
              <a:rPr lang="en-US" sz="2000" u="sng" dirty="0">
                <a:highlight>
                  <a:srgbClr val="DDDDDD"/>
                </a:highlight>
              </a:rPr>
              <a:t>VXV</a:t>
            </a:r>
            <a:r>
              <a:rPr lang="en-US" sz="2000" dirty="0">
                <a:highlight>
                  <a:srgbClr val="DDDDDD"/>
                </a:highlight>
              </a:rPr>
              <a:t>), TN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AFE3F-0E37-4BE0-98A7-65F148B9206F}"/>
              </a:ext>
            </a:extLst>
          </p:cNvPr>
          <p:cNvSpPr txBox="1"/>
          <p:nvPr/>
        </p:nvSpPr>
        <p:spPr bwMode="auto">
          <a:xfrm>
            <a:off x="63063" y="6103294"/>
            <a:ext cx="2236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Red Segment Being Deleted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09A7E-ABB6-4614-8112-1F83D8F1FA49}"/>
              </a:ext>
            </a:extLst>
          </p:cNvPr>
          <p:cNvSpPr txBox="1"/>
          <p:nvPr/>
        </p:nvSpPr>
        <p:spPr>
          <a:xfrm>
            <a:off x="2950392" y="3284990"/>
            <a:ext cx="7548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ZTL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50F31-596E-4414-B1DF-F7AD2C2669F6}"/>
              </a:ext>
            </a:extLst>
          </p:cNvPr>
          <p:cNvSpPr txBox="1"/>
          <p:nvPr/>
        </p:nvSpPr>
        <p:spPr>
          <a:xfrm>
            <a:off x="5178373" y="5386600"/>
            <a:ext cx="7548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8" name="Action Button: Go Back or Previou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3013248-78F3-4218-BCB4-32286C010298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6B8C45-FBD1-4AF3-BE0A-6A2F2C0DF7B3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6941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37F3E-D7E2-4BB0-A5BF-51C6D86AC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7/16/2020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J97 Completely Deleted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J97 </a:t>
            </a:r>
            <a:r>
              <a:rPr lang="en-US" sz="2000" u="sng" dirty="0">
                <a:highlight>
                  <a:srgbClr val="DDDDDD"/>
                </a:highlight>
              </a:rPr>
              <a:t>SLATN</a:t>
            </a:r>
            <a:r>
              <a:rPr lang="en-US" sz="2000" dirty="0">
                <a:highlight>
                  <a:srgbClr val="DDDDDD"/>
                </a:highlight>
              </a:rPr>
              <a:t> to Boston (BOS), MA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09A7E-ABB6-4614-8112-1F83D8F1FA49}"/>
              </a:ext>
            </a:extLst>
          </p:cNvPr>
          <p:cNvSpPr txBox="1"/>
          <p:nvPr/>
        </p:nvSpPr>
        <p:spPr>
          <a:xfrm>
            <a:off x="6465117" y="3429000"/>
            <a:ext cx="852798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82B8B-26F5-4FC4-8F46-16A9EA8D8DD7}"/>
              </a:ext>
            </a:extLst>
          </p:cNvPr>
          <p:cNvSpPr txBox="1"/>
          <p:nvPr/>
        </p:nvSpPr>
        <p:spPr>
          <a:xfrm>
            <a:off x="4493441" y="1317453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0" name="Action Button: Go Back or Previous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5322405-0E53-4C6E-A5E8-964EB8611527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3791FE-F406-47B1-B91C-4F334A5EBF0F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363468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7C8AA7-531D-469A-B738-E12160334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7/16/2020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J210 Completely Deleted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J210 Vance (</a:t>
            </a:r>
            <a:r>
              <a:rPr lang="en-US" sz="2000" u="sng" dirty="0">
                <a:highlight>
                  <a:srgbClr val="DDDDDD"/>
                </a:highlight>
              </a:rPr>
              <a:t>VAN</a:t>
            </a:r>
            <a:r>
              <a:rPr lang="en-US" sz="2000" dirty="0">
                <a:highlight>
                  <a:srgbClr val="DDDDDD"/>
                </a:highlight>
              </a:rPr>
              <a:t>), SC to Wilmington (</a:t>
            </a:r>
            <a:r>
              <a:rPr lang="en-US" sz="2000" u="sng" dirty="0">
                <a:highlight>
                  <a:srgbClr val="DDDDDD"/>
                </a:highlight>
              </a:rPr>
              <a:t>ILM</a:t>
            </a:r>
            <a:r>
              <a:rPr lang="en-US" sz="2000" dirty="0">
                <a:highlight>
                  <a:srgbClr val="DDDDDD"/>
                </a:highlight>
              </a:rPr>
              <a:t>), NC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09A7E-ABB6-4614-8112-1F83D8F1FA49}"/>
              </a:ext>
            </a:extLst>
          </p:cNvPr>
          <p:cNvSpPr txBox="1"/>
          <p:nvPr/>
        </p:nvSpPr>
        <p:spPr>
          <a:xfrm>
            <a:off x="4493441" y="4607693"/>
            <a:ext cx="852798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ZJX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82B8B-26F5-4FC4-8F46-16A9EA8D8DD7}"/>
              </a:ext>
            </a:extLst>
          </p:cNvPr>
          <p:cNvSpPr txBox="1"/>
          <p:nvPr/>
        </p:nvSpPr>
        <p:spPr>
          <a:xfrm>
            <a:off x="4493441" y="1317453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ZDC</a:t>
            </a:r>
          </a:p>
        </p:txBody>
      </p:sp>
      <p:sp>
        <p:nvSpPr>
          <p:cNvPr id="10" name="Action Button: Go Back or Previous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FB121E0-EC44-4493-B6EA-C8A72E201040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1294C7-637A-4BDA-BB17-F5820678151C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34657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8C6A44-AB63-400C-B7B2-E6AFD8912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7/16/2020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J575 Completely Deleted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J575 Boston (</a:t>
            </a:r>
            <a:r>
              <a:rPr lang="en-US" sz="2000" u="sng" dirty="0">
                <a:highlight>
                  <a:srgbClr val="DDDDDD"/>
                </a:highlight>
              </a:rPr>
              <a:t>BOS</a:t>
            </a:r>
            <a:r>
              <a:rPr lang="en-US" sz="2000" dirty="0">
                <a:highlight>
                  <a:srgbClr val="DDDDDD"/>
                </a:highlight>
              </a:rPr>
              <a:t>), MA to Yarmouth (</a:t>
            </a:r>
            <a:r>
              <a:rPr lang="en-US" sz="2000" u="sng" dirty="0">
                <a:highlight>
                  <a:srgbClr val="DDDDDD"/>
                </a:highlight>
              </a:rPr>
              <a:t>YQI</a:t>
            </a:r>
            <a:r>
              <a:rPr lang="en-US" sz="2000" dirty="0">
                <a:highlight>
                  <a:srgbClr val="DDDDDD"/>
                </a:highlight>
              </a:rPr>
              <a:t>), 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09A7E-ABB6-4614-8112-1F83D8F1FA49}"/>
              </a:ext>
            </a:extLst>
          </p:cNvPr>
          <p:cNvSpPr txBox="1"/>
          <p:nvPr/>
        </p:nvSpPr>
        <p:spPr>
          <a:xfrm>
            <a:off x="6569890" y="1455863"/>
            <a:ext cx="1897835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NavCanada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0D0E-F152-4FF2-B55C-63A234633ED6}"/>
              </a:ext>
            </a:extLst>
          </p:cNvPr>
          <p:cNvSpPr txBox="1"/>
          <p:nvPr/>
        </p:nvSpPr>
        <p:spPr bwMode="auto">
          <a:xfrm>
            <a:off x="63063" y="6103294"/>
            <a:ext cx="2417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J-Route Deleted in its Entirety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82B8B-26F5-4FC4-8F46-16A9EA8D8DD7}"/>
              </a:ext>
            </a:extLst>
          </p:cNvPr>
          <p:cNvSpPr txBox="1"/>
          <p:nvPr/>
        </p:nvSpPr>
        <p:spPr>
          <a:xfrm>
            <a:off x="2950391" y="1917528"/>
            <a:ext cx="9072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ZBW</a:t>
            </a:r>
          </a:p>
        </p:txBody>
      </p:sp>
      <p:sp>
        <p:nvSpPr>
          <p:cNvPr id="10" name="Action Button: Go Back or Previous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AAA4346-AE84-4C67-84F8-1832EF74C999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26E9A5-3174-4C52-B84D-64F5F69F4907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</p:spTree>
    <p:extLst>
      <p:ext uri="{BB962C8B-B14F-4D97-AF65-F5344CB8AC3E}">
        <p14:creationId xmlns:p14="http://schemas.microsoft.com/office/powerpoint/2010/main" val="375369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1800" u="sng" dirty="0"/>
              <a:t>7/16/2020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dirty="0"/>
              <a:t>NEXT STEP - Delete/Amend 18 J-Routes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2" y="1092760"/>
            <a:ext cx="8258037" cy="5136542"/>
          </a:xfrm>
        </p:spPr>
        <p:txBody>
          <a:bodyPr/>
          <a:lstStyle/>
          <a:p>
            <a:r>
              <a:rPr lang="en-US" dirty="0"/>
              <a:t>Amend 10 J-Routes</a:t>
            </a:r>
          </a:p>
          <a:p>
            <a:pPr lvl="1"/>
            <a:r>
              <a:rPr lang="en-US" dirty="0"/>
              <a:t>J14, J20, J41, J43, J45, J52, J73, J85, J89, J91</a:t>
            </a:r>
          </a:p>
          <a:p>
            <a:r>
              <a:rPr lang="nb-NO" dirty="0"/>
              <a:t>Delete 8 J-Routes</a:t>
            </a:r>
          </a:p>
          <a:p>
            <a:pPr lvl="1"/>
            <a:r>
              <a:rPr lang="en-US" dirty="0"/>
              <a:t>J40, J51, J53, J75, </a:t>
            </a:r>
          </a:p>
          <a:p>
            <a:pPr marL="457200" lvl="1" indent="0">
              <a:buNone/>
            </a:pPr>
            <a:r>
              <a:rPr lang="en-US" dirty="0"/>
              <a:t>J81, J97, J210, J575</a:t>
            </a:r>
          </a:p>
          <a:p>
            <a:r>
              <a:rPr lang="en-US" dirty="0"/>
              <a:t>5 ARTCCs</a:t>
            </a:r>
          </a:p>
          <a:p>
            <a:pPr lvl="1"/>
            <a:r>
              <a:rPr lang="en-US" dirty="0"/>
              <a:t>ZJX</a:t>
            </a:r>
          </a:p>
          <a:p>
            <a:pPr lvl="1"/>
            <a:r>
              <a:rPr lang="en-US" dirty="0"/>
              <a:t>ZTL</a:t>
            </a:r>
          </a:p>
          <a:p>
            <a:pPr lvl="1"/>
            <a:r>
              <a:rPr lang="en-US" dirty="0"/>
              <a:t>ZDC</a:t>
            </a:r>
          </a:p>
          <a:p>
            <a:pPr lvl="1"/>
            <a:r>
              <a:rPr lang="en-US" dirty="0"/>
              <a:t>ZNY</a:t>
            </a:r>
          </a:p>
          <a:p>
            <a:pPr lvl="1"/>
            <a:r>
              <a:rPr lang="en-US" dirty="0"/>
              <a:t>ZBW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950845-06DE-4480-A79C-4C9AFA5F9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997" y="2266951"/>
            <a:ext cx="5619803" cy="3721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504ED3-8E8E-42E2-B63F-47829A213040}"/>
              </a:ext>
            </a:extLst>
          </p:cNvPr>
          <p:cNvSpPr txBox="1"/>
          <p:nvPr/>
        </p:nvSpPr>
        <p:spPr bwMode="auto">
          <a:xfrm>
            <a:off x="63063" y="6103294"/>
            <a:ext cx="28857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Red Routes/Segments Being Deleted</a:t>
            </a:r>
          </a:p>
        </p:txBody>
      </p:sp>
    </p:spTree>
    <p:extLst>
      <p:ext uri="{BB962C8B-B14F-4D97-AF65-F5344CB8AC3E}">
        <p14:creationId xmlns:p14="http://schemas.microsoft.com/office/powerpoint/2010/main" val="38504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D04EDB-CBC8-4D43-8C31-145BC6A68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2000" dirty="0">
                <a:highlight>
                  <a:srgbClr val="DDDDDD"/>
                </a:highlight>
              </a:rPr>
              <a:t>7/16/2020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J14 Cancel Segment</a:t>
            </a:r>
            <a:br>
              <a:rPr lang="en-US" sz="2000" dirty="0">
                <a:highlight>
                  <a:srgbClr val="DDDDDD"/>
                </a:highlight>
              </a:rPr>
            </a:br>
            <a:r>
              <a:rPr lang="en-US" sz="2000" dirty="0">
                <a:highlight>
                  <a:srgbClr val="DDDDDD"/>
                </a:highlight>
              </a:rPr>
              <a:t>J14 Vulcan (</a:t>
            </a:r>
            <a:r>
              <a:rPr lang="en-US" sz="2000" u="sng" dirty="0">
                <a:highlight>
                  <a:srgbClr val="DDDDDD"/>
                </a:highlight>
              </a:rPr>
              <a:t>VUZ</a:t>
            </a:r>
            <a:r>
              <a:rPr lang="en-US" sz="2000" dirty="0">
                <a:highlight>
                  <a:srgbClr val="DDDDDD"/>
                </a:highlight>
              </a:rPr>
              <a:t>), AL to Greensboro (</a:t>
            </a:r>
            <a:r>
              <a:rPr lang="en-US" sz="2000" u="sng" dirty="0">
                <a:highlight>
                  <a:srgbClr val="DDDDDD"/>
                </a:highlight>
              </a:rPr>
              <a:t>GSO</a:t>
            </a:r>
            <a:r>
              <a:rPr lang="en-US" sz="2000" dirty="0">
                <a:highlight>
                  <a:srgbClr val="DDDDDD"/>
                </a:highlight>
              </a:rPr>
              <a:t>), NC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AFE3F-0E37-4BE0-98A7-65F148B9206F}"/>
              </a:ext>
            </a:extLst>
          </p:cNvPr>
          <p:cNvSpPr txBox="1"/>
          <p:nvPr/>
        </p:nvSpPr>
        <p:spPr bwMode="auto">
          <a:xfrm>
            <a:off x="63063" y="6103294"/>
            <a:ext cx="2236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Red Segment Being Deleted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F09A7E-ABB6-4614-8112-1F83D8F1FA49}"/>
              </a:ext>
            </a:extLst>
          </p:cNvPr>
          <p:cNvSpPr txBox="1"/>
          <p:nvPr/>
        </p:nvSpPr>
        <p:spPr>
          <a:xfrm>
            <a:off x="3334047" y="3068058"/>
            <a:ext cx="754833" cy="461665"/>
          </a:xfrm>
          <a:prstGeom prst="rect">
            <a:avLst/>
          </a:prstGeom>
          <a:solidFill>
            <a:srgbClr val="F7901E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ZTL</a:t>
            </a:r>
          </a:p>
        </p:txBody>
      </p:sp>
      <p:sp>
        <p:nvSpPr>
          <p:cNvPr id="7" name="Action Button: Go Back or Previous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26F425C-E861-4985-BF94-7CCBA8E07C26}"/>
              </a:ext>
            </a:extLst>
          </p:cNvPr>
          <p:cNvSpPr/>
          <p:nvPr/>
        </p:nvSpPr>
        <p:spPr bwMode="auto">
          <a:xfrm>
            <a:off x="63063" y="6328292"/>
            <a:ext cx="245400" cy="25631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64CDE2-0A78-4F8D-9C93-64FA3649D6D6}"/>
              </a:ext>
            </a:extLst>
          </p:cNvPr>
          <p:cNvSpPr txBox="1"/>
          <p:nvPr/>
        </p:nvSpPr>
        <p:spPr bwMode="auto">
          <a:xfrm>
            <a:off x="249800" y="6307603"/>
            <a:ext cx="1914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Click to Return to Index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0762-06F8-45EF-96C6-67BD8542D263}"/>
              </a:ext>
            </a:extLst>
          </p:cNvPr>
          <p:cNvSpPr txBox="1"/>
          <p:nvPr/>
        </p:nvSpPr>
        <p:spPr bwMode="auto">
          <a:xfrm>
            <a:off x="395072" y="1317339"/>
            <a:ext cx="353806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SAMPLE DETAILED SLIDE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ADDITIONAL SLIDES AT THE END OF THIS PRESENTATION</a:t>
            </a:r>
          </a:p>
          <a:p>
            <a:pPr>
              <a:buFontTx/>
              <a:buNone/>
            </a:pPr>
            <a:endParaRPr lang="en-US" sz="18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5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What You Can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2" y="1092760"/>
            <a:ext cx="8701018" cy="5136542"/>
          </a:xfrm>
        </p:spPr>
        <p:txBody>
          <a:bodyPr/>
          <a:lstStyle/>
          <a:p>
            <a:r>
              <a:rPr lang="en-US" dirty="0"/>
              <a:t>Transition to updated Preferred IFR Routes on 7/16/2020</a:t>
            </a:r>
          </a:p>
          <a:p>
            <a:pPr lvl="1"/>
            <a:r>
              <a:rPr lang="en-US" dirty="0"/>
              <a:t>Use published preferred IFR (“green book”) routes to the extent possible</a:t>
            </a:r>
          </a:p>
          <a:p>
            <a:r>
              <a:rPr lang="en-US" dirty="0"/>
              <a:t>Share this briefing with others</a:t>
            </a:r>
          </a:p>
          <a:p>
            <a:pPr lvl="1"/>
            <a:r>
              <a:rPr lang="en-US" dirty="0"/>
              <a:t>Share inside your organization, with subsidiaries &amp; Express carriers</a:t>
            </a:r>
          </a:p>
          <a:p>
            <a:r>
              <a:rPr lang="en-US" dirty="0"/>
              <a:t>Provide feedback and suggestions</a:t>
            </a:r>
          </a:p>
          <a:p>
            <a:pPr lvl="1"/>
            <a:r>
              <a:rPr lang="en-US" dirty="0"/>
              <a:t>Help identify issues/mitigations</a:t>
            </a:r>
          </a:p>
          <a:p>
            <a:r>
              <a:rPr lang="en-US" u="sng" dirty="0"/>
              <a:t>Utilize the Virtual Go-Team on Thursday 7/16/2020</a:t>
            </a:r>
          </a:p>
          <a:p>
            <a:pPr lvl="1"/>
            <a:r>
              <a:rPr lang="en-US" dirty="0"/>
              <a:t>Open conference bridge staffed by subject matter experts available to address any ATC or operator issues</a:t>
            </a:r>
          </a:p>
          <a:p>
            <a:pPr lvl="1"/>
            <a:r>
              <a:rPr lang="en-US" dirty="0"/>
              <a:t>Open conference bridge (0600-1600 EDT)</a:t>
            </a:r>
          </a:p>
          <a:p>
            <a:pPr lvl="2"/>
            <a:r>
              <a:rPr lang="en-US" dirty="0"/>
              <a:t>888-924-3230 (direct 609-916-1975);  Passcode: 817568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8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What We Are Doing, Why, When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2" y="1092760"/>
            <a:ext cx="8258036" cy="5136542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u="sng" dirty="0">
                <a:ea typeface="ＭＳ Ｐゴシック" pitchFamily="34" charset="-128"/>
              </a:rPr>
              <a:t>What</a:t>
            </a:r>
            <a:r>
              <a:rPr lang="en-US" dirty="0">
                <a:ea typeface="ＭＳ Ｐゴシック" pitchFamily="34" charset="-128"/>
              </a:rPr>
              <a:t>:  39 new/amended Q Routes and Y Routes will replace the north-south </a:t>
            </a:r>
            <a:r>
              <a:rPr lang="en-US" dirty="0"/>
              <a:t>high-altitude route structure along the east coast of the United States</a:t>
            </a:r>
          </a:p>
          <a:p>
            <a:pPr marL="242888">
              <a:spcBef>
                <a:spcPct val="0"/>
              </a:spcBef>
              <a:defRPr/>
            </a:pPr>
            <a:r>
              <a:rPr lang="en-US" u="sng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Why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 Transition to a PBN-Centric NAS thus decreasing reliance on ground-based NAVAIDs</a:t>
            </a:r>
          </a:p>
          <a:p>
            <a:pPr marL="242888">
              <a:spcBef>
                <a:spcPct val="0"/>
              </a:spcBef>
              <a:defRPr/>
            </a:pPr>
            <a:r>
              <a:rPr lang="en-US" u="sng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When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 Changes</a:t>
            </a:r>
            <a:r>
              <a:rPr lang="en-US" dirty="0"/>
              <a:t> being implemented on 10 separate chart dates over a 15-month timeframe 10/10/2019-12/31/2020</a:t>
            </a:r>
          </a:p>
          <a:p>
            <a:pPr marL="642938" lvl="1">
              <a:spcBef>
                <a:spcPct val="0"/>
              </a:spcBef>
              <a:defRPr/>
            </a:pPr>
            <a:r>
              <a:rPr lang="en-US" dirty="0">
                <a:ea typeface="ＭＳ Ｐゴシック" pitchFamily="34" charset="-128"/>
              </a:rPr>
              <a:t>Main implementation to occur 11/5/2020</a:t>
            </a: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pitchFamily="34" charset="-128"/>
            </a:endParaRPr>
          </a:p>
          <a:p>
            <a:pPr fontAlgn="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75FB82-58EB-4CBB-8B00-A14A175BF89F}"/>
              </a:ext>
            </a:extLst>
          </p:cNvPr>
          <p:cNvSpPr/>
          <p:nvPr/>
        </p:nvSpPr>
        <p:spPr>
          <a:xfrm>
            <a:off x="442982" y="1073662"/>
            <a:ext cx="8258036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ea typeface="ＭＳ Ｐゴシック" pitchFamily="34" charset="-128"/>
              </a:rPr>
              <a:t>NEC ACR is one of the biggest changes to the National Airspace System (NAS) in decades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963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6" y="221397"/>
            <a:ext cx="8472488" cy="609600"/>
          </a:xfrm>
        </p:spPr>
        <p:txBody>
          <a:bodyPr/>
          <a:lstStyle/>
          <a:p>
            <a:r>
              <a:rPr lang="en-US" sz="4000" dirty="0"/>
              <a:t>Implementation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0" y="1044312"/>
            <a:ext cx="8701020" cy="5136542"/>
          </a:xfrm>
        </p:spPr>
        <p:txBody>
          <a:bodyPr/>
          <a:lstStyle/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10/10/2019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Publish/Implement 1 New Y-Route and 8 Waypoints 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11/7/2019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Implement ZDC Low Altitude Sector Changes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12/5/2019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NOTAM NA 33 J-Routes/Q-Routes (FL Metroplex) for 56 days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1/30/2020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Delete/Amend 33 J-Routes/Q-Route (FL Metroplex), Cancel N/A NOTAM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1/30/2020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Delete 5 CHS STARs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3/26/2020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Delete/Amend 6 SIDs (BWI/IAD/DCA/HEF/ADW)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5/21/2020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Amend 2 Q-Routes: Q75, Q475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5/21/2020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Amend 1 SID (DOV)</a:t>
            </a:r>
          </a:p>
          <a:p>
            <a:pPr marL="0" indent="0">
              <a:buNone/>
            </a:pPr>
            <a:r>
              <a:rPr lang="en-US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7/16/2020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Delete/Amend 18 J-Routes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9/10/2020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Publish/Amend 32 Q-Routes, 4 Y-Routes, NOTAM N/A for 56 days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9/10/2020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Amend 1 SID (ATL)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10/8/2020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Implement ZDC Ultra High Sector 30 and 3 minor airspace changes 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11/5/2020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Implement 32 Q-Routes, 4 Y-Routes, Cancel N/A NOTAM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11/5/2020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Publish/Delete/Amend 14 STARs (PHL/EWR/TEB/LGA/DOV/WRI)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11/5/2020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Publish/Delete/Amend 29 SIDs/STARs/SIAPs (CHS/JZI/RDU)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11/5/2020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Delete/Amend 31 J-Routes, 1 Q-Route, Cancel N/A NOTAM</a:t>
            </a:r>
          </a:p>
          <a:p>
            <a:pPr marL="0" indent="0">
              <a:buNone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12/31/2020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Delete 2 STARs (LGA/EWR)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E55275-D769-4322-8EEA-9B29C79C6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" y="1067269"/>
            <a:ext cx="297299" cy="220221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DEE442-E191-4771-A5B3-2497EAB38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" y="1376856"/>
            <a:ext cx="297299" cy="22022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00F9DF-3C68-4216-8DB8-A56D0B59A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" y="1667337"/>
            <a:ext cx="297299" cy="220221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4FEF2C-A228-4E6C-BE04-878E4CAB0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1" y="1973306"/>
            <a:ext cx="297299" cy="220221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DF91AA-24FB-4A62-B3F4-8413C1248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1" y="2279275"/>
            <a:ext cx="297299" cy="22022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392584-0E43-4BE2-812D-6D56CA8B26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0" y="2585244"/>
            <a:ext cx="297299" cy="220221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BF98F3-C109-434D-8433-20C8084F4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1" y="2902300"/>
            <a:ext cx="297299" cy="220221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693CE2-4D38-48D4-95D6-8EECB8051D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0" y="3209276"/>
            <a:ext cx="297299" cy="2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3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397"/>
            <a:ext cx="9144000" cy="609600"/>
          </a:xfrm>
        </p:spPr>
        <p:txBody>
          <a:bodyPr/>
          <a:lstStyle/>
          <a:p>
            <a:r>
              <a:rPr lang="en-US" sz="4000" dirty="0"/>
              <a:t>FAA Points of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2" y="1092760"/>
            <a:ext cx="8512092" cy="51365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Paul Withers, FAA Management Co-Lead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paul.m.withers@faa.gov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904-710-5939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Joey Tinsley, NATCA Co-Lead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joseph.b.tinsley@faa.gov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770-363-1718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More information to be provided in future briefings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82" y="1092760"/>
            <a:ext cx="8512092" cy="513654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Detailed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5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75949F96E8C4486B705D9DD6A4C96" ma:contentTypeVersion="8" ma:contentTypeDescription="Create a new document." ma:contentTypeScope="" ma:versionID="8664f8b8b7cfedd2e68ca08160119968">
  <xsd:schema xmlns:xsd="http://www.w3.org/2001/XMLSchema" xmlns:xs="http://www.w3.org/2001/XMLSchema" xmlns:p="http://schemas.microsoft.com/office/2006/metadata/properties" xmlns:ns3="79bc7661-2305-4ab2-9d34-80e3733c7668" xmlns:ns4="4afea966-dfe2-4e9e-a81f-236e8afc97c4" targetNamespace="http://schemas.microsoft.com/office/2006/metadata/properties" ma:root="true" ma:fieldsID="27654abc9f1c29036cd558dd9fd3486a" ns3:_="" ns4:_="">
    <xsd:import namespace="79bc7661-2305-4ab2-9d34-80e3733c7668"/>
    <xsd:import namespace="4afea966-dfe2-4e9e-a81f-236e8afc97c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c7661-2305-4ab2-9d34-80e3733c76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ea966-dfe2-4e9e-a81f-236e8afc9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B95AB7-20D2-484F-A8B5-DAFF102FD9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c7661-2305-4ab2-9d34-80e3733c7668"/>
    <ds:schemaRef ds:uri="4afea966-dfe2-4e9e-a81f-236e8afc97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0C608D-F3DE-49F6-BBB0-D3FC49D386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D844BD-4B8C-4A61-A12B-C6B20B667A96}">
  <ds:schemaRefs>
    <ds:schemaRef ds:uri="http://purl.org/dc/elements/1.1/"/>
    <ds:schemaRef ds:uri="http://schemas.microsoft.com/office/2006/metadata/properties"/>
    <ds:schemaRef ds:uri="79bc7661-2305-4ab2-9d34-80e3733c7668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4afea966-dfe2-4e9e-a81f-236e8afc97c4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145907</TotalTime>
  <Words>1093</Words>
  <Application>Microsoft Office PowerPoint</Application>
  <PresentationFormat>On-screen Show (4:3)</PresentationFormat>
  <Paragraphs>202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Ｐゴシック</vt:lpstr>
      <vt:lpstr>Arial</vt:lpstr>
      <vt:lpstr>Helvetica Neue Medium</vt:lpstr>
      <vt:lpstr>Times New Roman</vt:lpstr>
      <vt:lpstr>1_Custom Design</vt:lpstr>
      <vt:lpstr>2_Custom Design</vt:lpstr>
      <vt:lpstr>3_Custom Design</vt:lpstr>
      <vt:lpstr>4_Custom Design</vt:lpstr>
      <vt:lpstr>Northeast Corridor Atlantic Coast Routes (NEC ACR)  July 16, 2020  J-Route Deletions and Amendments</vt:lpstr>
      <vt:lpstr>Meeting Purpose and Overview</vt:lpstr>
      <vt:lpstr>7/16/2020 NEXT STEP - Delete/Amend 18 J-Routes</vt:lpstr>
      <vt:lpstr>7/16/2020 J14 Cancel Segment J14 Vulcan (VUZ), AL to Greensboro (GSO), NC </vt:lpstr>
      <vt:lpstr>What You Can Do</vt:lpstr>
      <vt:lpstr>What We Are Doing, Why, When</vt:lpstr>
      <vt:lpstr>Implementation Milestones</vt:lpstr>
      <vt:lpstr>FAA Points of Contact</vt:lpstr>
      <vt:lpstr>PowerPoint Presentation</vt:lpstr>
      <vt:lpstr>7/16/2020 J14 Cancel Segment J14 Vulcan (VUZ), AL to Greensboro (GSO), NC </vt:lpstr>
      <vt:lpstr>7/16/2020 J20 Cancel Segment J20 Montgomery (MGM), AL to Seminole (SZW), FL </vt:lpstr>
      <vt:lpstr>7/16/2020 J40 Completely Deleted J40 Montgomery (MGM), AL to Richmond (RIC), VA </vt:lpstr>
      <vt:lpstr>7/16/2020 J41 Cancel Segment J41 Montgomery (MGM), AL to Seminole (SZW), FL </vt:lpstr>
      <vt:lpstr>7/16/2020 J43 Cancel Segment J43 NEDDY, FL to Volunteer (VXV), TN </vt:lpstr>
      <vt:lpstr>7/16/2020 J45 Cancel Segment J45 Alma (AMG), GA to Atlanta (ATL), GA </vt:lpstr>
      <vt:lpstr>7/16/2020 J51 Completely Deleted J51 TUBAS, NC to Yardley (ARD), NJ </vt:lpstr>
      <vt:lpstr>7/16/2020 J52 Cancel Segment J52 Vulcan (VUZ), AL to Columbia (CAE), SC </vt:lpstr>
      <vt:lpstr>7/16/2020 J53 Completely Deleted J53 DUNKN, GA to Pulaski (PSK), VA </vt:lpstr>
      <vt:lpstr>7/16/2020 J73 Cancel Segment J73 WYATT, GA to La Grange (LGC), GA </vt:lpstr>
      <vt:lpstr>7/16/2020 J75 Completely Deleted J75 Greensboro (GSO), NC to Boston (BOS), MA </vt:lpstr>
      <vt:lpstr>7/16/2020 J81 Completely Deleted J81 DUNKN, GA to Colliers (IRQ), SC </vt:lpstr>
      <vt:lpstr>7/16/2020 J85 Cancel Segment J85 Alma (AMG), GA to Spartanburg (SPA), SC </vt:lpstr>
      <vt:lpstr>7/16/2020 J89 Cancel Segment J89 ICBOD, GA to Atlanta (ATL), GA </vt:lpstr>
      <vt:lpstr>7/16/2020 J91 Cancel Segment J91 JOHNN, GA to Volunteer (VXV), TN </vt:lpstr>
      <vt:lpstr>7/16/2020 J97 Completely Deleted J97 SLATN to Boston (BOS), MA </vt:lpstr>
      <vt:lpstr>7/16/2020 J210 Completely Deleted J210 Vance (VAN), SC to Wilmington (ILM), NC </vt:lpstr>
      <vt:lpstr>7/16/2020 J575 Completely Deleted J575 Boston (BOS), MA to Yarmouth (YQI), NS 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20190528 CLE DTW Metroplex Closeout for May 29-30 2019</dc:title>
  <dc:creator>donald.m.ossinger@faa.gov;Ronald.Wood@faa.gov</dc:creator>
  <cp:lastModifiedBy>Knupp, Mark CTR (FAA)</cp:lastModifiedBy>
  <cp:revision>1501</cp:revision>
  <dcterms:created xsi:type="dcterms:W3CDTF">2005-01-28T20:32:53Z</dcterms:created>
  <dcterms:modified xsi:type="dcterms:W3CDTF">2020-06-03T15:11:30Z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0x010100A1375949F96E8C4486B705D9DD6A4C96</vt:lpwstr>
  </property>
  <property fmtid="{D5CDD505-2E9C-101B-9397-08002B2CF9AE}" pid="3" name="Order">
    <vt:r8>5000</vt:r8>
  </property>
  <property fmtid="{D5CDD505-2E9C-101B-9397-08002B2CF9AE}" pid="4" name="xd_ProgID">
    <vt:lpwstr/>
  </property>
  <property fmtid="{D5CDD505-2E9C-101B-9397-08002B2CF9AE}" pid="5" name="TemplateUrl">
    <vt:lpwstr/>
  </property>
</Properties>
</file>