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661" r:id="rId5"/>
    <p:sldMasterId id="2147483662" r:id="rId6"/>
    <p:sldMasterId id="2147483675" r:id="rId7"/>
  </p:sldMasterIdLst>
  <p:notesMasterIdLst>
    <p:notesMasterId r:id="rId44"/>
  </p:notesMasterIdLst>
  <p:handoutMasterIdLst>
    <p:handoutMasterId r:id="rId45"/>
  </p:handoutMasterIdLst>
  <p:sldIdLst>
    <p:sldId id="341" r:id="rId8"/>
    <p:sldId id="840" r:id="rId9"/>
    <p:sldId id="764" r:id="rId10"/>
    <p:sldId id="767" r:id="rId11"/>
    <p:sldId id="841" r:id="rId12"/>
    <p:sldId id="891" r:id="rId13"/>
    <p:sldId id="888" r:id="rId14"/>
    <p:sldId id="535" r:id="rId15"/>
    <p:sldId id="893" r:id="rId16"/>
    <p:sldId id="889" r:id="rId17"/>
    <p:sldId id="892" r:id="rId18"/>
    <p:sldId id="890" r:id="rId19"/>
    <p:sldId id="883" r:id="rId20"/>
    <p:sldId id="884" r:id="rId21"/>
    <p:sldId id="822" r:id="rId22"/>
    <p:sldId id="865" r:id="rId23"/>
    <p:sldId id="800" r:id="rId24"/>
    <p:sldId id="801" r:id="rId25"/>
    <p:sldId id="802" r:id="rId26"/>
    <p:sldId id="807" r:id="rId27"/>
    <p:sldId id="810" r:id="rId28"/>
    <p:sldId id="812" r:id="rId29"/>
    <p:sldId id="814" r:id="rId30"/>
    <p:sldId id="815" r:id="rId31"/>
    <p:sldId id="869" r:id="rId32"/>
    <p:sldId id="871" r:id="rId33"/>
    <p:sldId id="872" r:id="rId34"/>
    <p:sldId id="873" r:id="rId35"/>
    <p:sldId id="874" r:id="rId36"/>
    <p:sldId id="875" r:id="rId37"/>
    <p:sldId id="876" r:id="rId38"/>
    <p:sldId id="877" r:id="rId39"/>
    <p:sldId id="878" r:id="rId40"/>
    <p:sldId id="879" r:id="rId41"/>
    <p:sldId id="880" r:id="rId42"/>
    <p:sldId id="881" r:id="rId4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41"/>
            <p14:sldId id="840"/>
            <p14:sldId id="764"/>
            <p14:sldId id="767"/>
            <p14:sldId id="841"/>
            <p14:sldId id="891"/>
            <p14:sldId id="888"/>
            <p14:sldId id="535"/>
            <p14:sldId id="893"/>
            <p14:sldId id="889"/>
            <p14:sldId id="892"/>
            <p14:sldId id="890"/>
            <p14:sldId id="883"/>
            <p14:sldId id="884"/>
            <p14:sldId id="822"/>
            <p14:sldId id="865"/>
            <p14:sldId id="800"/>
            <p14:sldId id="801"/>
            <p14:sldId id="802"/>
            <p14:sldId id="807"/>
            <p14:sldId id="810"/>
            <p14:sldId id="812"/>
            <p14:sldId id="814"/>
            <p14:sldId id="815"/>
            <p14:sldId id="869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</p14:sldIdLst>
        </p14:section>
        <p14:section name="Default Section" id="{D064656E-B9C6-46C3-B3CD-814297A2DB6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kins, Doug" initials="PD" lastIdx="8" clrIdx="0">
    <p:extLst>
      <p:ext uri="{19B8F6BF-5375-455C-9EA6-DF929625EA0E}">
        <p15:presenceInfo xmlns:p15="http://schemas.microsoft.com/office/powerpoint/2012/main" userId="S::DMPERKINS@MITRE.ORG::d82ec70b-1587-4aa4-9386-c2d1e613b09a" providerId="AD"/>
      </p:ext>
    </p:extLst>
  </p:cmAuthor>
  <p:cmAuthor id="2" name="Withers, Paul M (FAA)" initials="WPM(" lastIdx="1" clrIdx="1">
    <p:extLst>
      <p:ext uri="{19B8F6BF-5375-455C-9EA6-DF929625EA0E}">
        <p15:presenceInfo xmlns:p15="http://schemas.microsoft.com/office/powerpoint/2012/main" userId="S-1-5-21-3215564045-1863808890-1157122868-1910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DDDDDD"/>
    <a:srgbClr val="1D2F68"/>
    <a:srgbClr val="33CCCC"/>
    <a:srgbClr val="0A88E6"/>
    <a:srgbClr val="FF0000"/>
    <a:srgbClr val="CCFFFF"/>
    <a:srgbClr val="FFFF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7" autoAdjust="0"/>
    <p:restoredTop sz="94717" autoAdjust="0"/>
  </p:normalViewPr>
  <p:slideViewPr>
    <p:cSldViewPr snapToGrid="0">
      <p:cViewPr varScale="1">
        <p:scale>
          <a:sx n="115" d="100"/>
          <a:sy n="115" d="100"/>
        </p:scale>
        <p:origin x="1446" y="10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0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photo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16" y="0"/>
            <a:ext cx="4813384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6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6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1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3" cy="1395412"/>
          </a:xfrm>
        </p:spPr>
        <p:txBody>
          <a:bodyPr anchor="t"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40" y="4497389"/>
            <a:ext cx="4822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  <a:br>
              <a:rPr lang="en-US" sz="1600" dirty="0">
                <a:solidFill>
                  <a:srgbClr val="1D2F68"/>
                </a:solidFill>
              </a:rPr>
            </a:b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2" y="271464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5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6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6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1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3" cy="1395412"/>
          </a:xfrm>
        </p:spPr>
        <p:txBody>
          <a:bodyPr anchor="t"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40" y="4497389"/>
            <a:ext cx="5204833" cy="157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750" b="1" dirty="0">
                <a:solidFill>
                  <a:srgbClr val="1D2F68"/>
                </a:solidFill>
              </a:rPr>
              <a:t>Presented to:  </a:t>
            </a:r>
            <a:r>
              <a:rPr lang="en-US" sz="1750" b="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NEC NIWG</a:t>
            </a:r>
          </a:p>
          <a:p>
            <a:pPr>
              <a:buFontTx/>
              <a:buNone/>
            </a:pPr>
            <a:r>
              <a:rPr lang="en-US" sz="1750" b="1" dirty="0">
                <a:solidFill>
                  <a:srgbClr val="1D2F68"/>
                </a:solidFill>
              </a:rPr>
              <a:t>By:  </a:t>
            </a: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Paul Withers, FAA Co-Lead (Management)</a:t>
            </a:r>
          </a:p>
          <a:p>
            <a:pPr>
              <a:buNone/>
            </a:pP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        Joey Tinsley, FAA Co-Lead (NATCA)</a:t>
            </a:r>
          </a:p>
          <a:p>
            <a:pPr>
              <a:buFontTx/>
              <a:buNone/>
            </a:pPr>
            <a:r>
              <a:rPr lang="en-US" sz="1750" b="1" dirty="0">
                <a:solidFill>
                  <a:srgbClr val="1D2F68"/>
                </a:solidFill>
              </a:rPr>
              <a:t>Date:  </a:t>
            </a:r>
            <a:r>
              <a:rPr lang="en-US" sz="1750" b="0" dirty="0">
                <a:solidFill>
                  <a:srgbClr val="1D2F68"/>
                </a:solidFill>
              </a:rPr>
              <a:t>August 26,</a:t>
            </a: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 2020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2" y="271464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88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9500" y="6248400"/>
            <a:ext cx="1126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6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6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043505" y="6126159"/>
            <a:ext cx="2095505" cy="660400"/>
            <a:chOff x="3177" y="3859"/>
            <a:chExt cx="132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7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3634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39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6" y="6384925"/>
            <a:ext cx="3740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96" y="6172748"/>
            <a:ext cx="627942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6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6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043505" y="6126159"/>
            <a:ext cx="2095505" cy="660400"/>
            <a:chOff x="3177" y="3859"/>
            <a:chExt cx="132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7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3634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39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6" y="6384925"/>
            <a:ext cx="3740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96" y="6172748"/>
            <a:ext cx="627942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.b.tinsley@faa.gov" TargetMode="External"/><Relationship Id="rId2" Type="http://schemas.openxmlformats.org/officeDocument/2006/relationships/hyperlink" Target="mailto:paul.m.withers@faa.gov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46088" y="343218"/>
            <a:ext cx="5134905" cy="1790382"/>
          </a:xfrm>
        </p:spPr>
        <p:txBody>
          <a:bodyPr/>
          <a:lstStyle/>
          <a:p>
            <a:r>
              <a:rPr lang="en-US" dirty="0"/>
              <a:t>Northeast Corridor</a:t>
            </a:r>
            <a:br>
              <a:rPr lang="en-US" dirty="0"/>
            </a:br>
            <a:r>
              <a:rPr lang="en-US" dirty="0"/>
              <a:t>Atlantic Coast Routes</a:t>
            </a:r>
            <a:br>
              <a:rPr lang="en-US" dirty="0"/>
            </a:br>
            <a:r>
              <a:rPr lang="en-US" dirty="0"/>
              <a:t>(NEC ACR)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9/10/2020 Publications</a:t>
            </a:r>
            <a:br>
              <a:rPr lang="en-US" sz="3200" dirty="0"/>
            </a:br>
            <a:r>
              <a:rPr lang="en-US" sz="3200" dirty="0"/>
              <a:t>11/5/2020 Implementation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8879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Q-Route/Y-Route NOTAMs </a:t>
            </a:r>
            <a:br>
              <a:rPr lang="en-US" sz="4000" dirty="0"/>
            </a:br>
            <a:endParaRPr lang="en-US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9" y="1256714"/>
            <a:ext cx="7923196" cy="5136542"/>
          </a:xfrm>
        </p:spPr>
        <p:txBody>
          <a:bodyPr/>
          <a:lstStyle/>
          <a:p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Q-Routes: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Existing “ATC ASSIGNED ONLY” NOTAMs for the following Florida Q-Routes will be cancelled and reissued on 9/10/2020 and will be effective through 12/2/</a:t>
            </a:r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2021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Q85, Q87, Q97, Q109, Q113, Q135, Q409</a:t>
            </a:r>
          </a:p>
          <a:p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Y-Routes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: Existing “ATC ASSIGNED ONLY” NOTAMs for the following Florida Y-Routes will be cancelled and reissued on 9/10/2020 and will be effective through 12/2/</a:t>
            </a:r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2021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Y289, Y291, Y299, Y307, Y309, Y319, Y323</a:t>
            </a:r>
          </a:p>
          <a:p>
            <a:pPr lvl="1"/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9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Q-Route NA NOTAMs </a:t>
            </a:r>
            <a:br>
              <a:rPr lang="en-US" sz="4000" dirty="0"/>
            </a:br>
            <a:r>
              <a:rPr lang="en-US" sz="2400" dirty="0"/>
              <a:t>Effective through 12/2/</a:t>
            </a:r>
            <a:r>
              <a:rPr lang="en-US" sz="2400" u="sng" dirty="0"/>
              <a:t>2021</a:t>
            </a:r>
            <a:endParaRPr lang="en-US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9" y="1256714"/>
            <a:ext cx="7923196" cy="51365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!FDC X/XXXX ZJX SC..NC..ROUTE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Q85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IGARY, SC TO SMPRR, NC. ATC ASSIGNED ONLY.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!FDC X/XXXX ZJX SC..ROUTE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Q87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JROSS, SC TO LCAPE, SC.  ATC ASSIGNED ONLY.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!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FDC X/XXXX ZJX SC..NC..ROUTE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Q97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CAKET, SC TO ELLDE, NC. ATC ASSIGNED ONLY.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!FDC X/XXXX ZJX SC..ROUTE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Q109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PANDY, SC TO LAANA, NC. ATC ASSIGNED ONLY.</a:t>
            </a:r>
            <a:endParaRPr 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!FDC X/XXXX ZJX SC..ROUTE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Q113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RAYVO, SC TO SARKY, SC. ATC ASSIGNED ONLY.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!FDC X/XXXX ZJX SC..NC..ROUTE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Q135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JROSS, SC TO RAPZZ, NC. ATC ASSIGNED ONLY.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</a:t>
            </a:r>
            <a:r>
              <a:rPr lang="en-US" sz="1800" dirty="0">
                <a:latin typeface="Arial" panose="020B0604020202020204" pitchFamily="34" charset="0"/>
              </a:rPr>
              <a:t>FDC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X/XXXX</a:t>
            </a:r>
            <a:r>
              <a:rPr lang="en-US" sz="1800" dirty="0">
                <a:latin typeface="Arial" panose="020B0604020202020204" pitchFamily="34" charset="0"/>
              </a:rPr>
              <a:t> ZJX SC..ROUTE ZJX. </a:t>
            </a:r>
            <a:r>
              <a:rPr lang="en-US" sz="1800" u="sng" dirty="0">
                <a:latin typeface="Arial" panose="020B0604020202020204" pitchFamily="34" charset="0"/>
              </a:rPr>
              <a:t>Q409</a:t>
            </a:r>
            <a:r>
              <a:rPr lang="en-US" sz="1800" dirty="0">
                <a:latin typeface="Arial" panose="020B0604020202020204" pitchFamily="34" charset="0"/>
              </a:rPr>
              <a:t> JROSS, SC TO MRPIT, NC. ATC ASSIGNED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Y-Route NA NOTAMs </a:t>
            </a:r>
            <a:br>
              <a:rPr lang="en-US" sz="4000" dirty="0"/>
            </a:br>
            <a:r>
              <a:rPr lang="en-US" sz="2400" dirty="0"/>
              <a:t>Effective through 12/2/</a:t>
            </a:r>
            <a:r>
              <a:rPr lang="en-US" sz="2400" u="sng" dirty="0"/>
              <a:t>2021</a:t>
            </a:r>
            <a:endParaRPr lang="en-US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9" y="1256714"/>
            <a:ext cx="8513746" cy="51365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!FDC X/XXXX ZJX SC..GA..FL..ROUTE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Y289</a:t>
            </a:r>
            <a:r>
              <a:rPr lang="en-US" sz="1800" spc="2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DULEE, OA TO ZILLS, OA. ATC ASSIGNED ONLY.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!FDC X/XXXX ZJX SC..GA..FL..ROUTE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Y291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HOAGG, OA TO SAGGY ,OA. ATC ASSIGNED ONLY.</a:t>
            </a:r>
            <a:endParaRPr 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FDC X/XXXX 1 ZJX SC..GA..FL..ROUTE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Y299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GRUBR, OA TO JRDAN, OA. ATC ASSIGNED ONLY.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FDC X/XXXX ZJX SC..GA..FL..ROUTE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Y307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CARPX, OA TO GARIC, OA. ATC ASSIGNED ONLY.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FDC X/XXXX ZJX SC..GA..FL..ROUTE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Y309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PELCN, OA TO IDOLS, OA. ATC ASSIGNED ONLY.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!FDC X/XXXX ZJX SC..GA..FL..ROUTE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Y319</a:t>
            </a:r>
            <a:r>
              <a:rPr lang="en-US" sz="1800" spc="2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OHLAA, OA TO IDOLS, OA. ATC ASSIGNED ONLY.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FDC X/XXXX ZJX SC..GA..FL..ROUTE ZJX.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Y323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CARPX, OA TO IDOLS, OA. ATC ASSIGNED ONLY.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DFE5-0555-42A3-ADB2-17C1DD8D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954088"/>
            <a:ext cx="8715376" cy="465333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800" b="1" dirty="0">
                <a:ea typeface="+mn-ea"/>
                <a:cs typeface="+mn-cs"/>
              </a:rPr>
              <a:t>2/25/2021 (</a:t>
            </a:r>
            <a:r>
              <a:rPr lang="en-US" sz="1800" dirty="0"/>
              <a:t>20</a:t>
            </a:r>
            <a:r>
              <a:rPr lang="en-US" sz="1800" b="1" dirty="0">
                <a:ea typeface="+mn-ea"/>
                <a:cs typeface="+mn-cs"/>
              </a:rPr>
              <a:t>) SIDs/STARs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RDU SIDs: (HOOKZ4, HURIC4, LWOOD4, OXFRD4, ROZBO4, BEXGO4, SHPRD4)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RDU STARs: (ALDAN3 RNAV, BLOGS3 RNAV, MALNR5 RNAV, BUZZY9 [conv])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Delete RDU STARs (KAROO2 RNAV, ARGAL6 [conv], SOUTH BOSTON6[conv])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Publish RDU TAQLE1 STAR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Delete RDU SIDs (TAR HEEL1, FAYETTVILLE4, BLUE DEVIL6)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RDU SIDs: (RDU RALEIGH1, PACKK9)</a:t>
            </a:r>
            <a:endParaRPr lang="en-US" sz="1800" dirty="0"/>
          </a:p>
          <a:p>
            <a:r>
              <a:rPr lang="en-US" sz="1800" dirty="0"/>
              <a:t>10/7/2021 (28) Q-Route/Y-Route Additions/Amendments</a:t>
            </a:r>
          </a:p>
          <a:p>
            <a:pPr lvl="1"/>
            <a:r>
              <a:rPr lang="en-US" sz="1200" b="1" dirty="0"/>
              <a:t>Publish New Q101, Q107, Q111, Q115, Q117, Q131, Q167, Q419, Q445, Q481</a:t>
            </a:r>
          </a:p>
          <a:p>
            <a:pPr lvl="1"/>
            <a:r>
              <a:rPr lang="en-US" sz="1200" b="1" dirty="0"/>
              <a:t>Publish New Q133, Q437 (with changes from 18-AEA-16)</a:t>
            </a:r>
          </a:p>
          <a:p>
            <a:pPr lvl="1"/>
            <a:r>
              <a:rPr lang="en-US" sz="1200" b="1" dirty="0"/>
              <a:t>Amend Q22, Q54, Q60, Q64, Q85, Q87, Q97, Q99, Q109, Q113, Q135, Q409</a:t>
            </a:r>
          </a:p>
          <a:p>
            <a:pPr lvl="1"/>
            <a:r>
              <a:rPr lang="en-US" sz="1200" b="1" dirty="0"/>
              <a:t>Amend </a:t>
            </a:r>
            <a:r>
              <a:rPr lang="es-ES" sz="1200" b="1" dirty="0"/>
              <a:t>Y291, Y309, Y319, Y323</a:t>
            </a:r>
          </a:p>
          <a:p>
            <a:r>
              <a:rPr lang="en-US" sz="1800" dirty="0"/>
              <a:t>12/2/2021 (24) J-Route Deletions/Amendments</a:t>
            </a:r>
          </a:p>
          <a:p>
            <a:pPr lvl="1"/>
            <a:r>
              <a:rPr lang="en-US" sz="1200" b="1" dirty="0"/>
              <a:t>Delete J55 (del TUBAS-PQI), J79, J121 (del CHS-BRIGS), J150, J165, J174, J191, J193, J207, J209, J222, J225, J506, J561, J563, J573, J582, J585</a:t>
            </a:r>
          </a:p>
          <a:p>
            <a:pPr lvl="1"/>
            <a:r>
              <a:rPr lang="en-US" sz="1200" b="1" dirty="0"/>
              <a:t>Amend J14, J24, J37 (del LYH-ALB), J42, J52, J68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10/7/2021 (1) SID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ATL PHIIL3 SID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12/2/2021 (5) STARs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STARs: PHL (JIIMS4, PAATS4), EWR (PHLBO4), TEB (JAIKE4)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Publish LGA PROUD1 STAR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04F77-7616-4B78-9133-915842DB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NEC ACR Changes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2ADD3-8967-4121-A1DA-6997C75B0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13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56010-1DBF-442D-8C42-85B166C8A2E7}"/>
              </a:ext>
            </a:extLst>
          </p:cNvPr>
          <p:cNvSpPr txBox="1"/>
          <p:nvPr/>
        </p:nvSpPr>
        <p:spPr bwMode="auto">
          <a:xfrm>
            <a:off x="197224" y="6248400"/>
            <a:ext cx="38956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All 2021 Dates Subject to Change Due to COVID-19</a:t>
            </a:r>
          </a:p>
        </p:txBody>
      </p:sp>
    </p:spTree>
    <p:extLst>
      <p:ext uri="{BB962C8B-B14F-4D97-AF65-F5344CB8AC3E}">
        <p14:creationId xmlns:p14="http://schemas.microsoft.com/office/powerpoint/2010/main" val="24929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ZDC High Altitude Sector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3" y="1092760"/>
            <a:ext cx="4129018" cy="5136542"/>
          </a:xfrm>
        </p:spPr>
        <p:txBody>
          <a:bodyPr/>
          <a:lstStyle/>
          <a:p>
            <a:r>
              <a:rPr lang="en-US" dirty="0"/>
              <a:t>Stratify Sectors 09 &amp; 50 to create </a:t>
            </a:r>
            <a:r>
              <a:rPr lang="en-US" u="sng" dirty="0"/>
              <a:t>new</a:t>
            </a:r>
            <a:r>
              <a:rPr lang="en-US" dirty="0"/>
              <a:t> Sector 30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Resulting 3 Sectors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09 DIW Ultra High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FL360-390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 YKT Ultra High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FL360-390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MSN Super High</a:t>
            </a:r>
          </a:p>
          <a:p>
            <a:pPr lvl="2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FL400-ABV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help reduce sector workload/complexity and improve sector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299C7F85-9ADF-4D1F-AEA3-8F7144204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0130" r="2053" b="8665"/>
          <a:stretch/>
        </p:blipFill>
        <p:spPr>
          <a:xfrm>
            <a:off x="4451064" y="1092760"/>
            <a:ext cx="4584902" cy="4856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476E6-C9E7-4D57-ADC1-C7F121AFBCFB}"/>
              </a:ext>
            </a:extLst>
          </p:cNvPr>
          <p:cNvSpPr txBox="1"/>
          <p:nvPr/>
        </p:nvSpPr>
        <p:spPr>
          <a:xfrm>
            <a:off x="4572000" y="1265792"/>
            <a:ext cx="1965919" cy="253916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solidFill>
                  <a:srgbClr val="FF0000"/>
                </a:solidFill>
                <a:latin typeface="Arial"/>
              </a:rPr>
              <a:t>TENTATIVE 4/22/2021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C113C-8669-43CA-912A-4ACF4E668CC9}"/>
              </a:ext>
            </a:extLst>
          </p:cNvPr>
          <p:cNvSpPr txBox="1"/>
          <p:nvPr/>
        </p:nvSpPr>
        <p:spPr bwMode="auto">
          <a:xfrm>
            <a:off x="7015523" y="2643308"/>
            <a:ext cx="38420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59876-8EBE-41C5-B479-DE573DAEF8F5}"/>
              </a:ext>
            </a:extLst>
          </p:cNvPr>
          <p:cNvSpPr txBox="1"/>
          <p:nvPr/>
        </p:nvSpPr>
        <p:spPr bwMode="auto">
          <a:xfrm>
            <a:off x="6551414" y="3520886"/>
            <a:ext cx="38420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9274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FAA Points of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512092" cy="513654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Paul Withers, FAA Management Co-Lead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paul.m.withers@faa.gov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904-710-5939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600" dirty="0"/>
              <a:t>Joey Tinsley, NATCA Co-Lead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joseph.b.tinsley@faa.gov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770-363-1718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3600" dirty="0"/>
              <a:t>Q-Routes – Detailed Slides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1" y="1092760"/>
            <a:ext cx="8701019" cy="5136542"/>
          </a:xfrm>
        </p:spPr>
        <p:txBody>
          <a:bodyPr/>
          <a:lstStyle/>
          <a:p>
            <a:r>
              <a:rPr lang="en-US" sz="2200" dirty="0"/>
              <a:t>9/10/2020 (8) Q-Route Additions/Amendments</a:t>
            </a:r>
            <a:endParaRPr lang="fr-FR" sz="2200" dirty="0"/>
          </a:p>
          <a:p>
            <a:pPr lvl="1"/>
            <a:r>
              <a:rPr lang="fr-FR" sz="1800" b="1" dirty="0" err="1"/>
              <a:t>Publish</a:t>
            </a:r>
            <a:r>
              <a:rPr lang="fr-FR" sz="1800" b="1" dirty="0"/>
              <a:t> New Q119, Q127, Q129, Q220, Q430, Q439, Q450 </a:t>
            </a:r>
            <a:r>
              <a:rPr lang="en-US" sz="1800" b="1" dirty="0"/>
              <a:t>per original 18-AEA-16</a:t>
            </a:r>
            <a:endParaRPr lang="fr-FR" sz="1800" b="1" dirty="0"/>
          </a:p>
          <a:p>
            <a:pPr lvl="1"/>
            <a:r>
              <a:rPr lang="fr-FR" sz="1800" b="1" dirty="0" err="1"/>
              <a:t>Amend</a:t>
            </a:r>
            <a:r>
              <a:rPr lang="fr-FR" sz="1800" b="1" dirty="0"/>
              <a:t> Q480 </a:t>
            </a:r>
            <a:r>
              <a:rPr lang="en-US" sz="1800" b="1" dirty="0"/>
              <a:t>per original 18-AEA-16</a:t>
            </a:r>
          </a:p>
          <a:p>
            <a:r>
              <a:rPr lang="en-US" sz="2200" b="1" dirty="0"/>
              <a:t>NOTAM NA (Not Authorized for one chart cycle)</a:t>
            </a:r>
          </a:p>
          <a:p>
            <a:r>
              <a:rPr lang="en-US" sz="2200" b="1" dirty="0"/>
              <a:t>Implement on 11/5/2020</a:t>
            </a:r>
          </a:p>
          <a:p>
            <a:pPr lvl="1"/>
            <a:endParaRPr lang="en-US" sz="1800" b="1" dirty="0"/>
          </a:p>
          <a:p>
            <a:pPr lvl="1"/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9A845-894C-41FA-9A4A-EC9AC030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Q119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Q119 </a:t>
            </a:r>
            <a:r>
              <a:rPr lang="en-US" sz="2000" u="sng" dirty="0">
                <a:highlight>
                  <a:srgbClr val="DDDDDD"/>
                </a:highlight>
              </a:rPr>
              <a:t>SCOOB</a:t>
            </a:r>
            <a:r>
              <a:rPr lang="en-US" sz="2000" dirty="0">
                <a:highlight>
                  <a:srgbClr val="DDDDDD"/>
                </a:highlight>
              </a:rPr>
              <a:t>, VA TO WESTMINSTER, MD (</a:t>
            </a:r>
            <a:r>
              <a:rPr lang="en-US" sz="2000" u="sng" dirty="0">
                <a:highlight>
                  <a:srgbClr val="DDDDDD"/>
                </a:highlight>
              </a:rPr>
              <a:t>EMI</a:t>
            </a:r>
            <a:r>
              <a:rPr lang="en-US" sz="2000" dirty="0">
                <a:highlight>
                  <a:srgbClr val="DDDDDD"/>
                </a:highlight>
              </a:rPr>
              <a:t>) VORTAC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54459-5404-4B20-B113-0A625648572F}"/>
              </a:ext>
            </a:extLst>
          </p:cNvPr>
          <p:cNvSpPr txBox="1"/>
          <p:nvPr/>
        </p:nvSpPr>
        <p:spPr>
          <a:xfrm>
            <a:off x="1286275" y="3991929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E711C-B580-41FE-9120-13547AD080E5}"/>
              </a:ext>
            </a:extLst>
          </p:cNvPr>
          <p:cNvSpPr txBox="1"/>
          <p:nvPr/>
        </p:nvSpPr>
        <p:spPr>
          <a:xfrm>
            <a:off x="4426807" y="1130785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5D632-40B6-4D8F-9BA7-51CC04C69848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34755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BA037-B3AF-46F6-8C46-79457E222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Q127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1800" dirty="0">
                <a:highlight>
                  <a:srgbClr val="DDDDDD"/>
                </a:highlight>
              </a:rPr>
              <a:t>Q127 GORDONSVILLE, VA (</a:t>
            </a:r>
            <a:r>
              <a:rPr lang="en-US" sz="1800" u="sng" dirty="0">
                <a:highlight>
                  <a:srgbClr val="DDDDDD"/>
                </a:highlight>
              </a:rPr>
              <a:t>GVE</a:t>
            </a:r>
            <a:r>
              <a:rPr lang="en-US" sz="1800" dirty="0">
                <a:highlight>
                  <a:srgbClr val="DDDDDD"/>
                </a:highlight>
              </a:rPr>
              <a:t>) VORTAC TO SMYRNA, DE (</a:t>
            </a:r>
            <a:r>
              <a:rPr lang="en-US" sz="1800" u="sng" dirty="0">
                <a:highlight>
                  <a:srgbClr val="DDDDDD"/>
                </a:highlight>
              </a:rPr>
              <a:t>ENO</a:t>
            </a:r>
            <a:r>
              <a:rPr lang="en-US" sz="1800" dirty="0">
                <a:highlight>
                  <a:srgbClr val="DDDDDD"/>
                </a:highlight>
              </a:rPr>
              <a:t>) VORTAC </a:t>
            </a:r>
            <a:endParaRPr lang="en-US" sz="2000" dirty="0">
              <a:highlight>
                <a:srgbClr val="DDDDDD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D8A47-25BB-4889-91D0-B0328676EA46}"/>
              </a:ext>
            </a:extLst>
          </p:cNvPr>
          <p:cNvSpPr txBox="1"/>
          <p:nvPr/>
        </p:nvSpPr>
        <p:spPr>
          <a:xfrm>
            <a:off x="2057552" y="2914967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C4F22-F700-4F05-951B-9DB609BF1B91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40653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BAEAE-6DAB-40B1-BF29-4EBB896E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Q129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pl-PL" sz="2000" dirty="0">
                <a:highlight>
                  <a:srgbClr val="DDDDDD"/>
                </a:highlight>
              </a:rPr>
              <a:t>Q129 </a:t>
            </a:r>
            <a:r>
              <a:rPr lang="pl-PL" sz="2000" u="sng" dirty="0">
                <a:highlight>
                  <a:srgbClr val="DDDDDD"/>
                </a:highlight>
              </a:rPr>
              <a:t>GARIC</a:t>
            </a:r>
            <a:r>
              <a:rPr lang="pl-PL" sz="2000" dirty="0">
                <a:highlight>
                  <a:srgbClr val="DDDDDD"/>
                </a:highlight>
              </a:rPr>
              <a:t>, NC TO </a:t>
            </a:r>
            <a:r>
              <a:rPr lang="pl-PL" sz="2000" u="sng" dirty="0">
                <a:highlight>
                  <a:srgbClr val="DDDDDD"/>
                </a:highlight>
              </a:rPr>
              <a:t>PYTON</a:t>
            </a:r>
            <a:r>
              <a:rPr lang="pl-PL" sz="2000" dirty="0">
                <a:highlight>
                  <a:srgbClr val="DDDDDD"/>
                </a:highlight>
              </a:rPr>
              <a:t>, MD</a:t>
            </a:r>
            <a:endParaRPr lang="en-US" sz="2000" dirty="0">
              <a:highlight>
                <a:srgbClr val="DDDDDD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D54CA-CC1E-4E48-8EB9-A7858DE2F693}"/>
              </a:ext>
            </a:extLst>
          </p:cNvPr>
          <p:cNvSpPr txBox="1"/>
          <p:nvPr/>
        </p:nvSpPr>
        <p:spPr>
          <a:xfrm>
            <a:off x="4784849" y="3084244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CA7CEF-9F12-4C1F-A720-C34B76223BCC}"/>
              </a:ext>
            </a:extLst>
          </p:cNvPr>
          <p:cNvSpPr txBox="1"/>
          <p:nvPr/>
        </p:nvSpPr>
        <p:spPr>
          <a:xfrm>
            <a:off x="3195914" y="1053832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ZOB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FE9D06-7981-4FE5-B38E-7475E2904FCA}"/>
              </a:ext>
            </a:extLst>
          </p:cNvPr>
          <p:cNvSpPr txBox="1"/>
          <p:nvPr/>
        </p:nvSpPr>
        <p:spPr>
          <a:xfrm>
            <a:off x="2759917" y="5424577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5D76B-5BF6-4F02-95F5-BE2627AEAE5C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2515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What We Are Doing, Why, When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258036" cy="5136542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u="sng" dirty="0">
                <a:ea typeface="ＭＳ Ｐゴシック" pitchFamily="34" charset="-128"/>
              </a:rPr>
              <a:t>What</a:t>
            </a:r>
            <a:r>
              <a:rPr lang="en-US" dirty="0">
                <a:ea typeface="ＭＳ Ｐゴシック" pitchFamily="34" charset="-128"/>
              </a:rPr>
              <a:t>:  39 new/amended Q Routes and Y Routes will replace the north-south </a:t>
            </a:r>
            <a:r>
              <a:rPr lang="en-US" dirty="0"/>
              <a:t>high-altitude route structure along the east coast of the United States</a:t>
            </a:r>
          </a:p>
          <a:p>
            <a:pPr marL="242888">
              <a:spcBef>
                <a:spcPct val="0"/>
              </a:spcBef>
              <a:defRPr/>
            </a:pPr>
            <a:r>
              <a:rPr lang="en-US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Why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 Transition to a PBN-Centric NAS thus decreasing reliance on ground-based NAVAIDs</a:t>
            </a:r>
          </a:p>
          <a:p>
            <a:pPr marL="242888">
              <a:spcBef>
                <a:spcPct val="0"/>
              </a:spcBef>
              <a:defRPr/>
            </a:pPr>
            <a:r>
              <a:rPr lang="en-US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When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 Changes</a:t>
            </a:r>
            <a:r>
              <a:rPr lang="en-US" dirty="0"/>
              <a:t> being implemented on 13 separate chart dates 10/10/2019 through 1/27/2022</a:t>
            </a:r>
          </a:p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5FB82-58EB-4CBB-8B00-A14A175BF89F}"/>
              </a:ext>
            </a:extLst>
          </p:cNvPr>
          <p:cNvSpPr/>
          <p:nvPr/>
        </p:nvSpPr>
        <p:spPr>
          <a:xfrm>
            <a:off x="442982" y="1073662"/>
            <a:ext cx="8258036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ea typeface="ＭＳ Ｐゴシック" pitchFamily="34" charset="-128"/>
              </a:rPr>
              <a:t>NEC ACR is one of the biggest changes to the National Airspace System (NAS) in decades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95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F64E76-3681-4D30-98B8-C146F28F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Q220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Q220 </a:t>
            </a:r>
            <a:r>
              <a:rPr lang="en-US" sz="2000" u="sng" dirty="0">
                <a:highlight>
                  <a:srgbClr val="DDDDDD"/>
                </a:highlight>
              </a:rPr>
              <a:t>RIFLE</a:t>
            </a:r>
            <a:r>
              <a:rPr lang="en-US" sz="2000" dirty="0">
                <a:highlight>
                  <a:srgbClr val="DDDDDD"/>
                </a:highlight>
              </a:rPr>
              <a:t>, NY TO </a:t>
            </a:r>
            <a:r>
              <a:rPr lang="en-US" sz="2000" u="sng" dirty="0">
                <a:highlight>
                  <a:srgbClr val="DDDDDD"/>
                </a:highlight>
              </a:rPr>
              <a:t>LARIE</a:t>
            </a:r>
            <a:r>
              <a:rPr lang="en-US" sz="2000" dirty="0">
                <a:highlight>
                  <a:srgbClr val="DDDDDD"/>
                </a:highlight>
              </a:rPr>
              <a:t>, MA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44AD1-7EFB-4369-8D69-C766157FBE19}"/>
              </a:ext>
            </a:extLst>
          </p:cNvPr>
          <p:cNvSpPr txBox="1"/>
          <p:nvPr/>
        </p:nvSpPr>
        <p:spPr>
          <a:xfrm>
            <a:off x="2615468" y="1505041"/>
            <a:ext cx="668421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523CF-B389-42C6-9282-CAAA9FBE1BAA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35439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32EA4-BF1E-473C-8248-F459BB12B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Q430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Q430 </a:t>
            </a:r>
            <a:r>
              <a:rPr lang="en-US" sz="2000" u="sng" dirty="0">
                <a:highlight>
                  <a:srgbClr val="DDDDDD"/>
                </a:highlight>
              </a:rPr>
              <a:t>ZANDR</a:t>
            </a:r>
            <a:r>
              <a:rPr lang="en-US" sz="2000" dirty="0">
                <a:highlight>
                  <a:srgbClr val="DDDDDD"/>
                </a:highlight>
              </a:rPr>
              <a:t>, OH TO NANTUCKET, MA (</a:t>
            </a:r>
            <a:r>
              <a:rPr lang="en-US" sz="2000" u="sng" dirty="0">
                <a:highlight>
                  <a:srgbClr val="DDDDDD"/>
                </a:highlight>
              </a:rPr>
              <a:t>ACK</a:t>
            </a:r>
            <a:r>
              <a:rPr lang="en-US" sz="2000" dirty="0">
                <a:highlight>
                  <a:srgbClr val="DDDDDD"/>
                </a:highlight>
              </a:rPr>
              <a:t>) VOR/DME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92EAA1-20C6-4807-B8E6-251E80342ABF}"/>
              </a:ext>
            </a:extLst>
          </p:cNvPr>
          <p:cNvSpPr txBox="1"/>
          <p:nvPr/>
        </p:nvSpPr>
        <p:spPr>
          <a:xfrm>
            <a:off x="1703499" y="2557285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ZOB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86C7A0-36D8-4CC9-B020-DF756BED8DFE}"/>
              </a:ext>
            </a:extLst>
          </p:cNvPr>
          <p:cNvSpPr txBox="1"/>
          <p:nvPr/>
        </p:nvSpPr>
        <p:spPr>
          <a:xfrm>
            <a:off x="3647457" y="2388008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CB6B40-16A1-4245-9565-F386D82A7F7D}"/>
              </a:ext>
            </a:extLst>
          </p:cNvPr>
          <p:cNvSpPr txBox="1"/>
          <p:nvPr/>
        </p:nvSpPr>
        <p:spPr>
          <a:xfrm>
            <a:off x="7932615" y="1270948"/>
            <a:ext cx="702501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2DA68-7CF1-4EC8-B368-A336638116CA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42167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AFE17-C7A8-4FEF-8C78-585F4E173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Q439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pt-BR" sz="2000" dirty="0">
                <a:highlight>
                  <a:srgbClr val="DDDDDD"/>
                </a:highlight>
              </a:rPr>
              <a:t>Q439 </a:t>
            </a:r>
            <a:r>
              <a:rPr lang="pt-BR" sz="2000" u="sng" dirty="0">
                <a:highlight>
                  <a:srgbClr val="DDDDDD"/>
                </a:highlight>
              </a:rPr>
              <a:t>BRIGS</a:t>
            </a:r>
            <a:r>
              <a:rPr lang="pt-BR" sz="2000" dirty="0">
                <a:highlight>
                  <a:srgbClr val="DDDDDD"/>
                </a:highlight>
              </a:rPr>
              <a:t>, NJ TO PRESQUE ISLE, ME (</a:t>
            </a:r>
            <a:r>
              <a:rPr lang="pt-BR" sz="2000" u="sng" dirty="0">
                <a:highlight>
                  <a:srgbClr val="DDDDDD"/>
                </a:highlight>
              </a:rPr>
              <a:t>PQI</a:t>
            </a:r>
            <a:r>
              <a:rPr lang="pt-BR" sz="2000" dirty="0">
                <a:highlight>
                  <a:srgbClr val="DDDDDD"/>
                </a:highlight>
              </a:rPr>
              <a:t>) VOR/DME </a:t>
            </a:r>
            <a:endParaRPr lang="en-US" sz="2000" dirty="0">
              <a:highlight>
                <a:srgbClr val="DDDDDD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2CCF85-A269-471C-B474-304C2D837C80}"/>
              </a:ext>
            </a:extLst>
          </p:cNvPr>
          <p:cNvSpPr txBox="1"/>
          <p:nvPr/>
        </p:nvSpPr>
        <p:spPr>
          <a:xfrm>
            <a:off x="1902637" y="5453082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B71DD-E3EA-44EF-B6E1-BB040FD1E539}"/>
              </a:ext>
            </a:extLst>
          </p:cNvPr>
          <p:cNvSpPr txBox="1"/>
          <p:nvPr/>
        </p:nvSpPr>
        <p:spPr>
          <a:xfrm>
            <a:off x="3774677" y="2609066"/>
            <a:ext cx="702501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2F1ED-DF21-4422-A292-083C4F0FDD4E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11730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83983-06B2-4731-8A8A-036A3B9AA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Q450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Q450 </a:t>
            </a:r>
            <a:r>
              <a:rPr lang="en-US" sz="2000" u="sng" dirty="0">
                <a:highlight>
                  <a:srgbClr val="DDDDDD"/>
                </a:highlight>
              </a:rPr>
              <a:t>HNNAH</a:t>
            </a:r>
            <a:r>
              <a:rPr lang="en-US" sz="2000" dirty="0">
                <a:highlight>
                  <a:srgbClr val="DDDDDD"/>
                </a:highlight>
              </a:rPr>
              <a:t>, NJ TO DEER PARK, NY (</a:t>
            </a:r>
            <a:r>
              <a:rPr lang="en-US" sz="2000" u="sng" dirty="0">
                <a:highlight>
                  <a:srgbClr val="DDDDDD"/>
                </a:highlight>
              </a:rPr>
              <a:t>DPK</a:t>
            </a:r>
            <a:r>
              <a:rPr lang="en-US" sz="2000" dirty="0">
                <a:highlight>
                  <a:srgbClr val="DDDDDD"/>
                </a:highlight>
              </a:rPr>
              <a:t>) VOR/DME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FC8E4-96E5-4AE2-AF5C-19A24A8851D3}"/>
              </a:ext>
            </a:extLst>
          </p:cNvPr>
          <p:cNvSpPr txBox="1"/>
          <p:nvPr/>
        </p:nvSpPr>
        <p:spPr>
          <a:xfrm>
            <a:off x="2164107" y="3171058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0570E-172D-40AB-AD65-68BE51E8CFED}"/>
              </a:ext>
            </a:extLst>
          </p:cNvPr>
          <p:cNvSpPr txBox="1"/>
          <p:nvPr/>
        </p:nvSpPr>
        <p:spPr>
          <a:xfrm>
            <a:off x="6438364" y="2179308"/>
            <a:ext cx="702501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DD83B-6E90-4EBB-A6C7-D034EEFDA914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14083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797519-CE9E-4D37-8BF4-D3974D0FB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Q480 Amend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Q480 Add </a:t>
            </a:r>
            <a:r>
              <a:rPr lang="en-US" sz="2000" u="sng" dirty="0">
                <a:highlight>
                  <a:srgbClr val="DDDDDD"/>
                </a:highlight>
              </a:rPr>
              <a:t>KYLOH</a:t>
            </a:r>
            <a:r>
              <a:rPr lang="en-US" sz="2000" dirty="0">
                <a:highlight>
                  <a:srgbClr val="DDDDDD"/>
                </a:highlight>
              </a:rPr>
              <a:t> &amp; </a:t>
            </a:r>
            <a:r>
              <a:rPr lang="en-US" sz="2000" u="sng" dirty="0">
                <a:highlight>
                  <a:srgbClr val="DDDDDD"/>
                </a:highlight>
              </a:rPr>
              <a:t>BEEKN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480C00-AFA4-4163-A6B6-FF650E4E9A5D}"/>
              </a:ext>
            </a:extLst>
          </p:cNvPr>
          <p:cNvSpPr txBox="1"/>
          <p:nvPr/>
        </p:nvSpPr>
        <p:spPr>
          <a:xfrm>
            <a:off x="3016154" y="1762848"/>
            <a:ext cx="702501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ABA65-223F-4BB7-8C28-E9FCE614C54E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22697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3600" dirty="0"/>
              <a:t>J-Routes – Detailed Slides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1" y="1092760"/>
            <a:ext cx="8701019" cy="5136542"/>
          </a:xfrm>
        </p:spPr>
        <p:txBody>
          <a:bodyPr/>
          <a:lstStyle/>
          <a:p>
            <a:r>
              <a:rPr lang="en-US" sz="2200" dirty="0"/>
              <a:t>11/5/2020 (11) J-Route/Q-Route Deletions/Amendments</a:t>
            </a:r>
          </a:p>
          <a:p>
            <a:pPr lvl="1"/>
            <a:r>
              <a:rPr lang="en-US" sz="1800" b="1" dirty="0"/>
              <a:t>Delete J62, J109, J230, J570, Q108 per original 19-ASO-27 </a:t>
            </a:r>
          </a:p>
          <a:p>
            <a:pPr lvl="1"/>
            <a:r>
              <a:rPr lang="en-US" sz="1800" b="1" dirty="0"/>
              <a:t>Amend J2 (del TAY-DEFUN), J39 (del CEW-MGM), J61 (del EDDYS-EMI) per original 19-ASO-27 </a:t>
            </a:r>
          </a:p>
          <a:p>
            <a:pPr lvl="1"/>
            <a:r>
              <a:rPr lang="en-US" sz="1800" b="1" dirty="0"/>
              <a:t>Amend (with changes) J37 (del ALB-MSS), J55 (del CHS-TUBAS), J121 (del BRIGS-ENE)</a:t>
            </a:r>
          </a:p>
          <a:p>
            <a:pPr lvl="2"/>
            <a:r>
              <a:rPr lang="en-US" b="1" dirty="0"/>
              <a:t>The above (J37/J55/J121) is a change to 19-ASO-27 and the procedure work currently in progress at AIS/AJV-A</a:t>
            </a:r>
          </a:p>
          <a:p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382C3-5952-4E71-800B-780DC8A4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 </a:t>
            </a:r>
            <a:r>
              <a:rPr lang="en-US" sz="2000" u="sng" dirty="0">
                <a:highlight>
                  <a:srgbClr val="DDDDDD"/>
                </a:highlight>
              </a:rPr>
              <a:t>DEFUN</a:t>
            </a:r>
            <a:r>
              <a:rPr lang="en-US" sz="2000" dirty="0">
                <a:highlight>
                  <a:srgbClr val="DDDDDD"/>
                </a:highlight>
              </a:rPr>
              <a:t>, FL to Taylor (</a:t>
            </a:r>
            <a:r>
              <a:rPr lang="en-US" sz="2000" u="sng" dirty="0">
                <a:highlight>
                  <a:srgbClr val="DDDDDD"/>
                </a:highlight>
              </a:rPr>
              <a:t>TAY</a:t>
            </a:r>
            <a:r>
              <a:rPr lang="en-US" sz="2000" dirty="0">
                <a:highlight>
                  <a:srgbClr val="DDDDDD"/>
                </a:highlight>
              </a:rPr>
              <a:t>), FL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9826-16C1-452F-A815-A0CD848B0E14}"/>
              </a:ext>
            </a:extLst>
          </p:cNvPr>
          <p:cNvSpPr txBox="1"/>
          <p:nvPr/>
        </p:nvSpPr>
        <p:spPr>
          <a:xfrm>
            <a:off x="5831813" y="2796617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5971-4401-4F2F-826C-CD8E6542F51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8" name="Action Button: Go Back or Previous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C20BFB6-076A-4071-9DD1-F98CF1DDD470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AC402-9E6F-47D7-8B87-24220FFD8430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23057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1B01E-8151-4DC3-B283-491743174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J37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J37 Albany (ALB), NY; to Massena (</a:t>
            </a:r>
            <a:r>
              <a:rPr lang="en-US" sz="2000" u="sng" dirty="0">
                <a:highlight>
                  <a:srgbClr val="DDDDDD"/>
                </a:highlight>
              </a:rPr>
              <a:t>MSS</a:t>
            </a:r>
            <a:r>
              <a:rPr lang="en-US" sz="2000" dirty="0">
                <a:highlight>
                  <a:srgbClr val="DDDDDD"/>
                </a:highlight>
              </a:rPr>
              <a:t>), 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9826-16C1-452F-A815-A0CD848B0E14}"/>
              </a:ext>
            </a:extLst>
          </p:cNvPr>
          <p:cNvSpPr txBox="1"/>
          <p:nvPr/>
        </p:nvSpPr>
        <p:spPr>
          <a:xfrm>
            <a:off x="4034912" y="2565784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5971-4401-4F2F-826C-CD8E6542F51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AD556-B3E2-43C9-AEF7-78B122C3EC5D}"/>
              </a:ext>
            </a:extLst>
          </p:cNvPr>
          <p:cNvSpPr txBox="1"/>
          <p:nvPr/>
        </p:nvSpPr>
        <p:spPr>
          <a:xfrm>
            <a:off x="4235341" y="4344966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DF385-416E-4B51-AC4C-CD9EAF23967E}"/>
              </a:ext>
            </a:extLst>
          </p:cNvPr>
          <p:cNvSpPr txBox="1"/>
          <p:nvPr/>
        </p:nvSpPr>
        <p:spPr>
          <a:xfrm>
            <a:off x="6498120" y="1543758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1" name="Action Button: Go Back or Previous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96EE6EB-3B57-45B0-861B-3F72DC28E5E7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D45C8-7F0C-4470-A968-0A9D211B3945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231BB0-578F-4886-8C51-E0147DCDE8A1}"/>
              </a:ext>
            </a:extLst>
          </p:cNvPr>
          <p:cNvSpPr/>
          <p:nvPr/>
        </p:nvSpPr>
        <p:spPr bwMode="auto">
          <a:xfrm>
            <a:off x="5142574" y="1367638"/>
            <a:ext cx="1048019" cy="106489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38D200-5A0A-4110-9EE0-BE89423E2C60}"/>
              </a:ext>
            </a:extLst>
          </p:cNvPr>
          <p:cNvSpPr txBox="1"/>
          <p:nvPr/>
        </p:nvSpPr>
        <p:spPr bwMode="auto">
          <a:xfrm>
            <a:off x="4962056" y="5088505"/>
            <a:ext cx="41456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Delete ALB-MSS only 11/5/2020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Additional changes on 12/2/2021</a:t>
            </a:r>
          </a:p>
        </p:txBody>
      </p:sp>
    </p:spTree>
    <p:extLst>
      <p:ext uri="{BB962C8B-B14F-4D97-AF65-F5344CB8AC3E}">
        <p14:creationId xmlns:p14="http://schemas.microsoft.com/office/powerpoint/2010/main" val="10003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50E53-CD6F-47AB-A5B8-6159B8FC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J39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J39 Crestview (</a:t>
            </a:r>
            <a:r>
              <a:rPr lang="en-US" sz="2000" u="sng" dirty="0">
                <a:highlight>
                  <a:srgbClr val="DDDDDD"/>
                </a:highlight>
              </a:rPr>
              <a:t>CEW</a:t>
            </a:r>
            <a:r>
              <a:rPr lang="en-US" sz="2000" dirty="0">
                <a:highlight>
                  <a:srgbClr val="DDDDDD"/>
                </a:highlight>
              </a:rPr>
              <a:t>), FL to Montgomery (</a:t>
            </a:r>
            <a:r>
              <a:rPr lang="en-US" sz="2000" u="sng" dirty="0">
                <a:highlight>
                  <a:srgbClr val="DDDDDD"/>
                </a:highlight>
              </a:rPr>
              <a:t>MGM</a:t>
            </a:r>
            <a:r>
              <a:rPr lang="en-US" sz="2000" dirty="0">
                <a:highlight>
                  <a:srgbClr val="DDDDDD"/>
                </a:highlight>
              </a:rPr>
              <a:t>),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9826-16C1-452F-A815-A0CD848B0E14}"/>
              </a:ext>
            </a:extLst>
          </p:cNvPr>
          <p:cNvSpPr txBox="1"/>
          <p:nvPr/>
        </p:nvSpPr>
        <p:spPr>
          <a:xfrm>
            <a:off x="5743932" y="4543441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5971-4401-4F2F-826C-CD8E6542F51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F41F5-5D95-4E27-8324-25D8F3A374DD}"/>
              </a:ext>
            </a:extLst>
          </p:cNvPr>
          <p:cNvSpPr txBox="1"/>
          <p:nvPr/>
        </p:nvSpPr>
        <p:spPr>
          <a:xfrm>
            <a:off x="5066269" y="2176336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Action Button: Go Back or Previous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BCF1D6E-54A6-4C31-83FA-3FEB84C80621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0318E-7EE3-4674-A5E0-E06BE4B06591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7217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570B5F-44C0-4AEE-8AE8-AC9E72FD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J55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J55 Charleston (</a:t>
            </a:r>
            <a:r>
              <a:rPr lang="en-US" sz="2000" u="sng" dirty="0">
                <a:highlight>
                  <a:srgbClr val="DDDDDD"/>
                </a:highlight>
              </a:rPr>
              <a:t>CHS</a:t>
            </a:r>
            <a:r>
              <a:rPr lang="en-US" sz="2000" dirty="0">
                <a:highlight>
                  <a:srgbClr val="DDDDDD"/>
                </a:highlight>
              </a:rPr>
              <a:t>), SC to TUBAS, NC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4858049" y="1887549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50B5D-879B-40B1-830F-833564DE51D6}"/>
              </a:ext>
            </a:extLst>
          </p:cNvPr>
          <p:cNvSpPr txBox="1"/>
          <p:nvPr/>
        </p:nvSpPr>
        <p:spPr>
          <a:xfrm>
            <a:off x="3666079" y="5552038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1D6926-6715-45F6-9CC3-8B6208F7297E}"/>
              </a:ext>
            </a:extLst>
          </p:cNvPr>
          <p:cNvSpPr txBox="1"/>
          <p:nvPr/>
        </p:nvSpPr>
        <p:spPr>
          <a:xfrm>
            <a:off x="2921046" y="3540151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9" name="Action Button: Go Back or Previou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533B155-78DD-4506-8855-A00F3B493437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46575-3C45-4882-B81B-AFCA8FDF0A23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EE4F2-DB7A-431C-928B-8F42D5DE285C}"/>
              </a:ext>
            </a:extLst>
          </p:cNvPr>
          <p:cNvSpPr txBox="1"/>
          <p:nvPr/>
        </p:nvSpPr>
        <p:spPr bwMode="auto">
          <a:xfrm>
            <a:off x="4810506" y="5151928"/>
            <a:ext cx="43334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Delete CHS-TUBAS only 11/5/2020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Additional changes on 12/2/2021</a:t>
            </a:r>
          </a:p>
          <a:p>
            <a:pPr>
              <a:buFontTx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5C028C-3541-4411-85D4-AA5BD4B5C548}"/>
              </a:ext>
            </a:extLst>
          </p:cNvPr>
          <p:cNvSpPr/>
          <p:nvPr/>
        </p:nvSpPr>
        <p:spPr bwMode="auto">
          <a:xfrm>
            <a:off x="2921046" y="4750676"/>
            <a:ext cx="1409216" cy="10629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A1EE4B-DD9E-4022-8AA4-2717CE91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>
                <a:highlight>
                  <a:srgbClr val="DDDDDD"/>
                </a:highlight>
              </a:rPr>
              <a:t>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A6A0C-BB5C-4B27-AA81-4104E7EF43D4}"/>
              </a:ext>
            </a:extLst>
          </p:cNvPr>
          <p:cNvSpPr txBox="1"/>
          <p:nvPr/>
        </p:nvSpPr>
        <p:spPr>
          <a:xfrm>
            <a:off x="603545" y="2321776"/>
            <a:ext cx="1965919" cy="415498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Not all central and western U.S. Routes are depicted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2325D-AC1A-4B7F-91BC-2E179688E40D}"/>
              </a:ext>
            </a:extLst>
          </p:cNvPr>
          <p:cNvSpPr/>
          <p:nvPr/>
        </p:nvSpPr>
        <p:spPr>
          <a:xfrm>
            <a:off x="6651165" y="3182490"/>
            <a:ext cx="240139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100" b="1" dirty="0"/>
              <a:t>Q-Routes depicted in green</a:t>
            </a:r>
          </a:p>
          <a:p>
            <a:pPr>
              <a:buNone/>
            </a:pPr>
            <a:r>
              <a:rPr lang="en-US" sz="1100" b="1" dirty="0"/>
              <a:t>Y-Routes depicted in gray</a:t>
            </a:r>
          </a:p>
          <a:p>
            <a:pPr>
              <a:buNone/>
            </a:pPr>
            <a:r>
              <a:rPr lang="en-US" sz="1100" b="1" dirty="0"/>
              <a:t>J-Routes depicted in blue</a:t>
            </a:r>
          </a:p>
          <a:p>
            <a:pPr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205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D43C81-D94A-4464-8F18-C4027EDB8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J61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J61 </a:t>
            </a:r>
            <a:r>
              <a:rPr lang="en-US" sz="2000" u="sng" dirty="0">
                <a:highlight>
                  <a:srgbClr val="DDDDDD"/>
                </a:highlight>
              </a:rPr>
              <a:t>EDDYS</a:t>
            </a:r>
            <a:r>
              <a:rPr lang="en-US" sz="2000" dirty="0">
                <a:highlight>
                  <a:srgbClr val="DDDDDD"/>
                </a:highlight>
              </a:rPr>
              <a:t>, NC to Westminster (</a:t>
            </a:r>
            <a:r>
              <a:rPr lang="en-US" sz="2000" u="sng" dirty="0">
                <a:highlight>
                  <a:srgbClr val="DDDDDD"/>
                </a:highlight>
              </a:rPr>
              <a:t>EMI</a:t>
            </a:r>
            <a:r>
              <a:rPr lang="en-US" sz="2000" dirty="0">
                <a:highlight>
                  <a:srgbClr val="DDDDDD"/>
                </a:highlight>
              </a:rPr>
              <a:t>),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9826-16C1-452F-A815-A0CD848B0E14}"/>
              </a:ext>
            </a:extLst>
          </p:cNvPr>
          <p:cNvSpPr txBox="1"/>
          <p:nvPr/>
        </p:nvSpPr>
        <p:spPr>
          <a:xfrm>
            <a:off x="3365060" y="4256362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5971-4401-4F2F-826C-CD8E6542F51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70AF1-D411-47D2-B488-A4F8558A23E5}"/>
              </a:ext>
            </a:extLst>
          </p:cNvPr>
          <p:cNvSpPr txBox="1"/>
          <p:nvPr/>
        </p:nvSpPr>
        <p:spPr>
          <a:xfrm>
            <a:off x="5229302" y="1463543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0" name="Action Button: Go Back or Previous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5A7D533-36A0-4EE2-8BD6-859142195A58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7A0A4-4510-4BB2-A9DB-BE5A98E63A53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12104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C07E3-614C-4845-B57C-410D6C5DA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J62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J62 Robbinsville (</a:t>
            </a:r>
            <a:r>
              <a:rPr lang="en-US" sz="2000" u="sng" dirty="0">
                <a:highlight>
                  <a:srgbClr val="DDDDDD"/>
                </a:highlight>
              </a:rPr>
              <a:t>RBV</a:t>
            </a:r>
            <a:r>
              <a:rPr lang="en-US" sz="2000" dirty="0">
                <a:highlight>
                  <a:srgbClr val="DDDDDD"/>
                </a:highlight>
              </a:rPr>
              <a:t>), NJ; to Nantucket (</a:t>
            </a:r>
            <a:r>
              <a:rPr lang="en-US" sz="2000" u="sng" dirty="0">
                <a:highlight>
                  <a:srgbClr val="DDDDDD"/>
                </a:highlight>
              </a:rPr>
              <a:t>ACK</a:t>
            </a:r>
            <a:r>
              <a:rPr lang="en-US" sz="2000" dirty="0">
                <a:highlight>
                  <a:srgbClr val="DDDDDD"/>
                </a:highlight>
              </a:rPr>
              <a:t>), 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7023990" y="1783749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8D116-65A9-4793-84B8-F2A67BB1484A}"/>
              </a:ext>
            </a:extLst>
          </p:cNvPr>
          <p:cNvSpPr txBox="1"/>
          <p:nvPr/>
        </p:nvSpPr>
        <p:spPr>
          <a:xfrm>
            <a:off x="818271" y="3429000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9" name="Action Button: Go Back or Previou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C6193BF-19A4-4CA7-8C92-564A9FDC9862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B6DFE-C640-435A-AB8D-53304DF7BADB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7330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7AAC5-72F2-4303-BECE-B8F8CFDC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J109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J109 Wilmington (</a:t>
            </a:r>
            <a:r>
              <a:rPr lang="en-US" sz="2000" u="sng" dirty="0">
                <a:highlight>
                  <a:srgbClr val="DDDDDD"/>
                </a:highlight>
              </a:rPr>
              <a:t>ILM</a:t>
            </a:r>
            <a:r>
              <a:rPr lang="en-US" sz="2000" dirty="0">
                <a:highlight>
                  <a:srgbClr val="DDDDDD"/>
                </a:highlight>
              </a:rPr>
              <a:t>), NC to Linden (</a:t>
            </a:r>
            <a:r>
              <a:rPr lang="en-US" sz="2000" u="sng" dirty="0">
                <a:highlight>
                  <a:srgbClr val="DDDDDD"/>
                </a:highlight>
              </a:rPr>
              <a:t>LDN</a:t>
            </a:r>
            <a:r>
              <a:rPr lang="en-US" sz="2000" dirty="0">
                <a:highlight>
                  <a:srgbClr val="DDDDDD"/>
                </a:highlight>
              </a:rPr>
              <a:t>), VA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82B8B-26F5-4FC4-8F46-16A9EA8D8DD7}"/>
              </a:ext>
            </a:extLst>
          </p:cNvPr>
          <p:cNvSpPr txBox="1"/>
          <p:nvPr/>
        </p:nvSpPr>
        <p:spPr>
          <a:xfrm>
            <a:off x="5415008" y="3305075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7" name="Action Button: Go Back or Previou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7163DD6-F781-45EF-912B-15E5160B0DE9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86A16-E405-4AB0-92EA-D4B86174DEA6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5053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E27F5-EDFC-4FC8-8E05-67D135F07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J121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J121 BRIGS, NJ to Kennebunk (</a:t>
            </a:r>
            <a:r>
              <a:rPr lang="en-US" sz="2000" u="sng" dirty="0">
                <a:highlight>
                  <a:srgbClr val="DDDDDD"/>
                </a:highlight>
              </a:rPr>
              <a:t>ENE</a:t>
            </a:r>
            <a:r>
              <a:rPr lang="en-US" sz="2000" dirty="0">
                <a:highlight>
                  <a:srgbClr val="DDDDDD"/>
                </a:highlight>
              </a:rPr>
              <a:t>), 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82B8B-26F5-4FC4-8F46-16A9EA8D8DD7}"/>
              </a:ext>
            </a:extLst>
          </p:cNvPr>
          <p:cNvSpPr txBox="1"/>
          <p:nvPr/>
        </p:nvSpPr>
        <p:spPr>
          <a:xfrm>
            <a:off x="4118383" y="2949736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6696432" y="173004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1D6926-6715-45F6-9CC3-8B6208F7297E}"/>
              </a:ext>
            </a:extLst>
          </p:cNvPr>
          <p:cNvSpPr txBox="1"/>
          <p:nvPr/>
        </p:nvSpPr>
        <p:spPr>
          <a:xfrm>
            <a:off x="4093401" y="5499099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10" name="Action Button: Go Back or Previous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1661783-67F7-46AC-A6E0-713CC41B7940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A2957-34F2-4FC7-803A-A3C5FA2F8FA5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AA699-7879-4118-9B20-919207457E9F}"/>
              </a:ext>
            </a:extLst>
          </p:cNvPr>
          <p:cNvSpPr txBox="1"/>
          <p:nvPr/>
        </p:nvSpPr>
        <p:spPr bwMode="auto">
          <a:xfrm>
            <a:off x="5000634" y="5203009"/>
            <a:ext cx="42453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Delete BRIGS-ENE only 11/5/2020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Additional changes on 12/2/2021</a:t>
            </a:r>
          </a:p>
          <a:p>
            <a:pPr>
              <a:buFontTx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79491-923E-4D13-AAC6-2A30896D1C07}"/>
              </a:ext>
            </a:extLst>
          </p:cNvPr>
          <p:cNvSpPr/>
          <p:nvPr/>
        </p:nvSpPr>
        <p:spPr bwMode="auto">
          <a:xfrm>
            <a:off x="5857593" y="311608"/>
            <a:ext cx="2765262" cy="26381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0DDBF-BF75-4D27-97CE-022AF2980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J230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J230 Robbinsville (</a:t>
            </a:r>
            <a:r>
              <a:rPr lang="en-US" sz="2000" u="sng" dirty="0">
                <a:highlight>
                  <a:srgbClr val="DDDDDD"/>
                </a:highlight>
              </a:rPr>
              <a:t>RBV</a:t>
            </a:r>
            <a:r>
              <a:rPr lang="en-US" sz="2000" dirty="0">
                <a:highlight>
                  <a:srgbClr val="DDDDDD"/>
                </a:highlight>
              </a:rPr>
              <a:t>), NJ to Bellaire (</a:t>
            </a:r>
            <a:r>
              <a:rPr lang="en-US" sz="2000" u="sng" dirty="0">
                <a:highlight>
                  <a:srgbClr val="DDDDDD"/>
                </a:highlight>
              </a:rPr>
              <a:t>AIR</a:t>
            </a:r>
            <a:r>
              <a:rPr lang="en-US" sz="2000" dirty="0">
                <a:highlight>
                  <a:srgbClr val="DDDDDD"/>
                </a:highlight>
              </a:rPr>
              <a:t>), OH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502D2-1D0E-444E-A202-4D008DC9A922}"/>
              </a:ext>
            </a:extLst>
          </p:cNvPr>
          <p:cNvSpPr txBox="1"/>
          <p:nvPr/>
        </p:nvSpPr>
        <p:spPr>
          <a:xfrm>
            <a:off x="5167945" y="2796617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2044688" y="2960041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ZOB</a:t>
            </a:r>
          </a:p>
        </p:txBody>
      </p:sp>
      <p:sp>
        <p:nvSpPr>
          <p:cNvPr id="9" name="Action Button: Go Back or Previou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34987AA-03F6-498C-AB2E-7FBFB1EF4ECA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E3AF6-4E99-4E4F-9E13-89EB0DCF7961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17429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7E216-3EC9-408B-BE06-7782CE8F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J570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J570 Albany (ALB), NY to Mirabel (</a:t>
            </a:r>
            <a:r>
              <a:rPr lang="en-US" sz="2000" u="sng" dirty="0">
                <a:highlight>
                  <a:srgbClr val="DDDDDD"/>
                </a:highlight>
              </a:rPr>
              <a:t>YMX</a:t>
            </a:r>
            <a:r>
              <a:rPr lang="en-US" sz="2000" dirty="0">
                <a:highlight>
                  <a:srgbClr val="DDDDDD"/>
                </a:highlight>
              </a:rPr>
              <a:t>), PQ, Canada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4911328" y="3404905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003A7-4E81-45A7-BCF5-0540361F3997}"/>
              </a:ext>
            </a:extLst>
          </p:cNvPr>
          <p:cNvSpPr txBox="1"/>
          <p:nvPr/>
        </p:nvSpPr>
        <p:spPr>
          <a:xfrm>
            <a:off x="654016" y="1272795"/>
            <a:ext cx="1871330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/>
              </a:rPr>
              <a:t>NavCanada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E69C5-4E26-4766-853A-353885787681}"/>
              </a:ext>
            </a:extLst>
          </p:cNvPr>
          <p:cNvSpPr txBox="1"/>
          <p:nvPr/>
        </p:nvSpPr>
        <p:spPr bwMode="auto">
          <a:xfrm>
            <a:off x="3857964" y="1272795"/>
            <a:ext cx="276069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Segment(s) in Canada not depicted</a:t>
            </a:r>
          </a:p>
        </p:txBody>
      </p:sp>
      <p:sp>
        <p:nvSpPr>
          <p:cNvPr id="9" name="Action Button: Go Back or Previou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602515-6C5D-4D6F-A52B-E5F665946506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4E128-E262-4979-8953-86F13148CC48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23278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E748EF-BA87-4517-9637-B337A8FC5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Q108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Q108 </a:t>
            </a:r>
            <a:r>
              <a:rPr lang="en-US" sz="2000" u="sng" dirty="0">
                <a:highlight>
                  <a:srgbClr val="DDDDDD"/>
                </a:highlight>
              </a:rPr>
              <a:t>GADAY</a:t>
            </a:r>
            <a:r>
              <a:rPr lang="en-US" sz="2000" dirty="0">
                <a:highlight>
                  <a:srgbClr val="DDDDDD"/>
                </a:highlight>
              </a:rPr>
              <a:t>, AL to </a:t>
            </a:r>
            <a:r>
              <a:rPr lang="en-US" sz="2000" u="sng" dirty="0">
                <a:highlight>
                  <a:srgbClr val="DDDDDD"/>
                </a:highlight>
              </a:rPr>
              <a:t>HKUNA</a:t>
            </a:r>
            <a:r>
              <a:rPr lang="en-US" sz="2000" dirty="0">
                <a:highlight>
                  <a:srgbClr val="DDDDDD"/>
                </a:highlight>
              </a:rPr>
              <a:t>, FL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9826-16C1-452F-A815-A0CD848B0E14}"/>
              </a:ext>
            </a:extLst>
          </p:cNvPr>
          <p:cNvSpPr txBox="1"/>
          <p:nvPr/>
        </p:nvSpPr>
        <p:spPr>
          <a:xfrm>
            <a:off x="7054558" y="2565785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7" name="Action Button: Go Back or Previou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A6E1CE2-F879-4E85-86D0-EF0450EB50C8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04A1A-BFAC-4916-B002-2EA369FE5FC7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42433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7CE384-2989-4CDD-B231-02997114D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>
                <a:highlight>
                  <a:srgbClr val="DDDDDD"/>
                </a:highlight>
              </a:rPr>
              <a:t>FUTURE STATE 12/2/2021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A6A0C-BB5C-4B27-AA81-4104E7EF43D4}"/>
              </a:ext>
            </a:extLst>
          </p:cNvPr>
          <p:cNvSpPr txBox="1"/>
          <p:nvPr/>
        </p:nvSpPr>
        <p:spPr>
          <a:xfrm>
            <a:off x="603545" y="2321776"/>
            <a:ext cx="1965919" cy="415498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Not all central and western U.S. Routes are depicted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E2A16-A776-46EB-93CD-267A9EC97147}"/>
              </a:ext>
            </a:extLst>
          </p:cNvPr>
          <p:cNvSpPr/>
          <p:nvPr/>
        </p:nvSpPr>
        <p:spPr>
          <a:xfrm>
            <a:off x="6651165" y="3182490"/>
            <a:ext cx="240139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100" b="1" dirty="0"/>
              <a:t>Q-Routes depicted in green</a:t>
            </a:r>
          </a:p>
          <a:p>
            <a:pPr>
              <a:buNone/>
            </a:pPr>
            <a:r>
              <a:rPr lang="en-US" sz="1100" b="1" dirty="0"/>
              <a:t>Y-Routes depicted in gray</a:t>
            </a:r>
          </a:p>
          <a:p>
            <a:pPr>
              <a:buNone/>
            </a:pPr>
            <a:r>
              <a:rPr lang="en-US" sz="1100" b="1" dirty="0"/>
              <a:t>J-Routes depicted in blue</a:t>
            </a:r>
          </a:p>
          <a:p>
            <a:pPr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0080479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" y="221397"/>
            <a:ext cx="8472488" cy="609600"/>
          </a:xfrm>
        </p:spPr>
        <p:txBody>
          <a:bodyPr/>
          <a:lstStyle/>
          <a:p>
            <a:r>
              <a:rPr lang="en-US" sz="4000" dirty="0"/>
              <a:t>Implementation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0" y="1044312"/>
            <a:ext cx="8701020" cy="5136542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10/10/2019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Publish/Implement 1 New Y-Route and 8 Waypoints 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11/7/2019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Implement ZDC Low Altitude Sector Changes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12/5/2019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NOTAM NA 33 J-Routes/Q-Routes (FL Metroplex) for 56 days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1/30/2020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Delete/Amend 33 J-Routes/Q-Route (FL Metroplex), Cancel N/A NOTAM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1/30/2020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 5 CHS STARs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3/26/2020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Delete/Amend 6 SIDs (BWI/IAD/DCA/HEF/ADW)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5/21/2020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Amend 2 Q-Routes: Q75, Q475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5/21/2020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Amend 1 SID (DOV)</a:t>
            </a:r>
          </a:p>
          <a:p>
            <a:pPr marL="0" indent="0">
              <a:buNone/>
            </a:pP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7/16/2020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Delete/Amend 18 J-Routes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9/10/2020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Publish/Amend 32 Q-Routes, 4 Y-Routes, NOTAM N/A for 56 days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9/10/2020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Amend 1 SID (ATL)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10/8/2020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 ZDC Ultra High Sector 30 and 3 minor airspace changes 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11/5/2020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 32 Q-Routes, 4 Y-Routes, Cancel N/A NOTAM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11/5/2020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Publish/Delete/Amend 14 STARs (PHL/EWR/TEB/LGA/DOV/WRI)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11/5/2020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Publish/Delete/Amend 29 SIDs/STARs/SIAPs (CHS/JZI/RDU)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11/5/2020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Delete/Amend 31 J-Routes, 1 Q-Route, Cancel N/A NOTAM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12/31/2020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Delete 2 STARs (LGA/EWR)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E55275-D769-4322-8EEA-9B29C79C6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067269"/>
            <a:ext cx="297299" cy="22022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DEE442-E191-4771-A5B3-2497EAB38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376856"/>
            <a:ext cx="297299" cy="22022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00F9DF-3C68-4216-8DB8-A56D0B59A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667337"/>
            <a:ext cx="297299" cy="22022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FEF2C-A228-4E6C-BE04-878E4CAB0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1" y="1973306"/>
            <a:ext cx="297299" cy="22022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DF91AA-24FB-4A62-B3F4-8413C1248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1" y="2279275"/>
            <a:ext cx="297299" cy="22022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392584-0E43-4BE2-812D-6D56CA8B2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" y="2585244"/>
            <a:ext cx="297299" cy="220221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BF98F3-C109-434D-8433-20C8084F4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1" y="2902300"/>
            <a:ext cx="297299" cy="22022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693CE2-4D38-48D4-95D6-8EECB8051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" y="3209276"/>
            <a:ext cx="297299" cy="220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7DDD8-6338-48FE-A1B3-6A265CF4F590}"/>
              </a:ext>
            </a:extLst>
          </p:cNvPr>
          <p:cNvSpPr txBox="1"/>
          <p:nvPr/>
        </p:nvSpPr>
        <p:spPr bwMode="auto">
          <a:xfrm rot="20665583">
            <a:off x="1278829" y="4111658"/>
            <a:ext cx="57364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3200" b="1" dirty="0">
                <a:solidFill>
                  <a:srgbClr val="C00000"/>
                </a:solidFill>
              </a:rPr>
              <a:t>RE-PLANNED</a:t>
            </a:r>
          </a:p>
          <a:p>
            <a:pPr algn="ctr">
              <a:buFontTx/>
              <a:buNone/>
            </a:pPr>
            <a:r>
              <a:rPr lang="en-US" sz="3200" b="1" dirty="0">
                <a:solidFill>
                  <a:srgbClr val="C00000"/>
                </a:solidFill>
              </a:rPr>
              <a:t>DUE TO COVID-19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3E0CFF-6679-4A05-8DE9-0605C8FE0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1" y="3451318"/>
            <a:ext cx="297299" cy="2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DFE5-0555-42A3-ADB2-17C1DD8D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954088"/>
            <a:ext cx="8715376" cy="4653336"/>
          </a:xfrm>
        </p:spPr>
        <p:txBody>
          <a:bodyPr/>
          <a:lstStyle/>
          <a:p>
            <a:r>
              <a:rPr lang="en-US" sz="1800" dirty="0"/>
              <a:t>9/10/2020 (8) Q-Route Additions/Amendments</a:t>
            </a:r>
            <a:endParaRPr lang="fr-FR" sz="1200" b="1" dirty="0"/>
          </a:p>
          <a:p>
            <a:pPr lvl="1"/>
            <a:r>
              <a:rPr lang="fr-FR" sz="1200" b="1" dirty="0" err="1"/>
              <a:t>Publish</a:t>
            </a:r>
            <a:r>
              <a:rPr lang="fr-FR" sz="1200" b="1" dirty="0"/>
              <a:t> New Q119, Q127, Q129, Q220, Q430, Q439, Q450 </a:t>
            </a:r>
            <a:r>
              <a:rPr lang="en-US" sz="1200" b="1" dirty="0"/>
              <a:t>per original 18-AEA-16</a:t>
            </a:r>
            <a:endParaRPr lang="fr-FR" sz="1200" b="1" dirty="0"/>
          </a:p>
          <a:p>
            <a:pPr lvl="1"/>
            <a:r>
              <a:rPr lang="fr-FR" sz="1200" b="1" dirty="0" err="1"/>
              <a:t>Amend</a:t>
            </a:r>
            <a:r>
              <a:rPr lang="fr-FR" sz="1200" b="1" dirty="0"/>
              <a:t> Q480 </a:t>
            </a:r>
            <a:r>
              <a:rPr lang="en-US" sz="1200" b="1" dirty="0"/>
              <a:t>per original 18-AEA-16</a:t>
            </a: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IMPORTANT: All of the above routes </a:t>
            </a:r>
            <a:r>
              <a:rPr lang="en-US" sz="1200" b="1" u="sng" dirty="0">
                <a:solidFill>
                  <a:srgbClr val="FF0000"/>
                </a:solidFill>
              </a:rPr>
              <a:t>EXCEPT Q480 </a:t>
            </a:r>
            <a:r>
              <a:rPr lang="en-US" sz="1200" b="1" dirty="0">
                <a:solidFill>
                  <a:srgbClr val="FF0000"/>
                </a:solidFill>
              </a:rPr>
              <a:t>will be NOTAM’d NA on 9/10/2020 for one chart cycle.</a:t>
            </a:r>
          </a:p>
          <a:p>
            <a:r>
              <a:rPr lang="en-US" sz="1800" dirty="0"/>
              <a:t>11/5/2020 (11) J-Route/Q-Route Deletions/Amendments</a:t>
            </a:r>
          </a:p>
          <a:p>
            <a:pPr lvl="1"/>
            <a:r>
              <a:rPr lang="en-US" sz="1200" b="1" dirty="0"/>
              <a:t>Delete J62, J109, J230, J570, Q108 per original 19-ASO-27 </a:t>
            </a:r>
            <a:endParaRPr lang="en-US" sz="1200" b="1" i="1" dirty="0"/>
          </a:p>
          <a:p>
            <a:pPr lvl="1"/>
            <a:r>
              <a:rPr lang="en-US" sz="1200" b="1" dirty="0"/>
              <a:t>Amend J2 (del TAY-DEFUN), J39 (del CEW-MGM), J61 (del EDDYS-EMI) per original 19-ASO-27 </a:t>
            </a:r>
          </a:p>
          <a:p>
            <a:pPr lvl="1"/>
            <a:r>
              <a:rPr lang="en-US" sz="1200" b="1" dirty="0"/>
              <a:t>Amend (with changes) J37 (del ALB-MSS), J55 (del CHS-TUBAS), J121 (del BRIGS-ENE)</a:t>
            </a:r>
          </a:p>
          <a:p>
            <a:pPr lvl="2"/>
            <a:endParaRPr lang="en-US" sz="800" b="1" dirty="0"/>
          </a:p>
          <a:p>
            <a:pPr>
              <a:spcBef>
                <a:spcPts val="300"/>
              </a:spcBef>
            </a:pPr>
            <a:r>
              <a:rPr lang="en-US" sz="1800" dirty="0"/>
              <a:t>11/5/2020 (18) SIDs/STARs/SIAPs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TEB MAZIE3 STAR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Publish STARs: LGA (APPLE1), EWR (BRAND1), DOV (ARLFT1), WRI (WAALK1)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Delete STARs:  LGA (GATBY1), EWR (RUUTH1), DOV (SMYRNA3), WRI (SEA ISLE4)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CHS SIDs (PLMTO3, LGRHD3, JZI-KIAWAH2)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CHS STARs: (AMYLU3, OSPRI7)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CHS RNAV (GPS) Y APCHs (RWYS 03, 21, 15, 33)</a:t>
            </a:r>
          </a:p>
          <a:p>
            <a:pPr lvl="2"/>
            <a:endParaRPr lang="en-US" sz="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04F77-7616-4B78-9133-915842DB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NEC ACR Changes - 2020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2ADD3-8967-4121-A1DA-6997C75B0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Q-Route NA NOTAMs </a:t>
            </a:r>
            <a:br>
              <a:rPr lang="en-US" sz="4000" dirty="0"/>
            </a:br>
            <a:r>
              <a:rPr lang="en-US" sz="2400" dirty="0"/>
              <a:t>Effective 9/10/2020-11/5/2020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9" y="1256714"/>
            <a:ext cx="8809022" cy="513654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ZDC ZNY.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Q119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SCOOB, VA TO WESTMINSTER (EMI) VORTAC, MD NA.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ZDC.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Q127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GORDONSVILLE (GVE) VORTAC, VA TO SMYRNA (ENO) VORTAC, DE NA.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ZDC.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Q129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GARIC, NC TO PYTON, MD NA.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ZBW.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Q220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RIFLE, NY TO LARIE, MA NA.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ZNY ZBW ZOB.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Q430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ZANDR, OH TO NANTUCKET (ACK) VOR/DME, MA NA.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ZDC ZBW.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Q439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BRIGS, NJ TO PRESQUE ISLE (PQI) VOR/DME, ME NA.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ZNY.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Q450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HNNAH, NJ TO DEER PARK (DPK) VOR/DME, NY 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How Operators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563858" cy="5136542"/>
          </a:xfrm>
        </p:spPr>
        <p:txBody>
          <a:bodyPr/>
          <a:lstStyle/>
          <a:p>
            <a:r>
              <a:rPr lang="en-US" dirty="0"/>
              <a:t>Share this briefing with others</a:t>
            </a:r>
          </a:p>
          <a:p>
            <a:pPr lvl="1"/>
            <a:r>
              <a:rPr lang="en-US" dirty="0"/>
              <a:t>Share inside the organization</a:t>
            </a:r>
          </a:p>
          <a:p>
            <a:pPr lvl="1"/>
            <a:r>
              <a:rPr lang="en-US" dirty="0"/>
              <a:t>Utilize briefing(s) for route planners &amp; dispatchers</a:t>
            </a:r>
          </a:p>
          <a:p>
            <a:r>
              <a:rPr lang="en-US" dirty="0"/>
              <a:t>Provide feedback and suggestions</a:t>
            </a:r>
          </a:p>
          <a:p>
            <a:pPr lvl="1"/>
            <a:r>
              <a:rPr lang="en-US" dirty="0"/>
              <a:t>Help identify issues/mitigations not yet identified</a:t>
            </a:r>
          </a:p>
          <a:p>
            <a:pPr lvl="1"/>
            <a:r>
              <a:rPr lang="en-US" dirty="0"/>
              <a:t>Direct questions/comments to NEC ACR</a:t>
            </a:r>
          </a:p>
          <a:p>
            <a:r>
              <a:rPr lang="en-US" dirty="0"/>
              <a:t>Watch for additional information</a:t>
            </a:r>
          </a:p>
          <a:p>
            <a:pPr lvl="1"/>
            <a:r>
              <a:rPr lang="en-US" dirty="0"/>
              <a:t>Flight Planners Telcon, NCF briefings, NBAA, CNS Taskforce, etc. </a:t>
            </a:r>
          </a:p>
          <a:p>
            <a:r>
              <a:rPr lang="en-US" dirty="0"/>
              <a:t>Plan resources for route planning &amp; programming </a:t>
            </a:r>
          </a:p>
          <a:p>
            <a:pPr lvl="1"/>
            <a:r>
              <a:rPr lang="en-US" dirty="0"/>
              <a:t>Especially after the </a:t>
            </a:r>
            <a:r>
              <a:rPr lang="en-US" u="sng" dirty="0"/>
              <a:t>9/10/2020</a:t>
            </a:r>
            <a:r>
              <a:rPr lang="en-US" dirty="0"/>
              <a:t> publications</a:t>
            </a:r>
          </a:p>
          <a:p>
            <a:r>
              <a:rPr lang="en-US" dirty="0"/>
              <a:t>Be ready to utilize the new routes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Beginning on </a:t>
            </a:r>
            <a:r>
              <a:rPr lang="en-US" u="sng" dirty="0">
                <a:solidFill>
                  <a:srgbClr val="FF0000"/>
                </a:solidFill>
              </a:rPr>
              <a:t>11/5/2020</a:t>
            </a:r>
            <a:r>
              <a:rPr lang="en-US" dirty="0">
                <a:solidFill>
                  <a:srgbClr val="FF0000"/>
                </a:solidFill>
              </a:rPr>
              <a:t> flight plan the new routes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9A845-894C-41FA-9A4A-EC9AC030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Q119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Q119 </a:t>
            </a:r>
            <a:r>
              <a:rPr lang="en-US" sz="2000" u="sng" dirty="0">
                <a:highlight>
                  <a:srgbClr val="DDDDDD"/>
                </a:highlight>
              </a:rPr>
              <a:t>SCOOB</a:t>
            </a:r>
            <a:r>
              <a:rPr lang="en-US" sz="2000" dirty="0">
                <a:highlight>
                  <a:srgbClr val="DDDDDD"/>
                </a:highlight>
              </a:rPr>
              <a:t>, VA TO WESTMINSTER, MD (</a:t>
            </a:r>
            <a:r>
              <a:rPr lang="en-US" sz="2000" u="sng" dirty="0">
                <a:highlight>
                  <a:srgbClr val="DDDDDD"/>
                </a:highlight>
              </a:rPr>
              <a:t>EMI</a:t>
            </a:r>
            <a:r>
              <a:rPr lang="en-US" sz="2000" dirty="0">
                <a:highlight>
                  <a:srgbClr val="DDDDDD"/>
                </a:highlight>
              </a:rPr>
              <a:t>) VORTAC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54459-5404-4B20-B113-0A625648572F}"/>
              </a:ext>
            </a:extLst>
          </p:cNvPr>
          <p:cNvSpPr txBox="1"/>
          <p:nvPr/>
        </p:nvSpPr>
        <p:spPr>
          <a:xfrm>
            <a:off x="1286275" y="3991929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E711C-B580-41FE-9120-13547AD080E5}"/>
              </a:ext>
            </a:extLst>
          </p:cNvPr>
          <p:cNvSpPr txBox="1"/>
          <p:nvPr/>
        </p:nvSpPr>
        <p:spPr>
          <a:xfrm>
            <a:off x="4426807" y="1130785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5D632-40B6-4D8F-9BA7-51CC04C69848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54024-D916-4BE7-A30B-DDE1CDF01912}"/>
              </a:ext>
            </a:extLst>
          </p:cNvPr>
          <p:cNvSpPr txBox="1"/>
          <p:nvPr/>
        </p:nvSpPr>
        <p:spPr bwMode="auto">
          <a:xfrm>
            <a:off x="0" y="1684425"/>
            <a:ext cx="355670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SAMPLE DETAILED SLIDE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ADDITIONAL SLIDES AT THE END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354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75949F96E8C4486B705D9DD6A4C96" ma:contentTypeVersion="8" ma:contentTypeDescription="Create a new document." ma:contentTypeScope="" ma:versionID="8664f8b8b7cfedd2e68ca08160119968">
  <xsd:schema xmlns:xsd="http://www.w3.org/2001/XMLSchema" xmlns:xs="http://www.w3.org/2001/XMLSchema" xmlns:p="http://schemas.microsoft.com/office/2006/metadata/properties" xmlns:ns3="79bc7661-2305-4ab2-9d34-80e3733c7668" xmlns:ns4="4afea966-dfe2-4e9e-a81f-236e8afc97c4" targetNamespace="http://schemas.microsoft.com/office/2006/metadata/properties" ma:root="true" ma:fieldsID="27654abc9f1c29036cd558dd9fd3486a" ns3:_="" ns4:_="">
    <xsd:import namespace="79bc7661-2305-4ab2-9d34-80e3733c7668"/>
    <xsd:import namespace="4afea966-dfe2-4e9e-a81f-236e8afc97c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7661-2305-4ab2-9d34-80e3733c76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ea966-dfe2-4e9e-a81f-236e8afc9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B95AB7-20D2-484F-A8B5-DAFF102FD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7661-2305-4ab2-9d34-80e3733c7668"/>
    <ds:schemaRef ds:uri="4afea966-dfe2-4e9e-a81f-236e8afc9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D844BD-4B8C-4A61-A12B-C6B20B667A96}">
  <ds:schemaRefs>
    <ds:schemaRef ds:uri="http://purl.org/dc/elements/1.1/"/>
    <ds:schemaRef ds:uri="http://schemas.microsoft.com/office/2006/metadata/properties"/>
    <ds:schemaRef ds:uri="79bc7661-2305-4ab2-9d34-80e3733c766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afea966-dfe2-4e9e-a81f-236e8afc97c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0C608D-F3DE-49F6-BBB0-D3FC49D38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179839</TotalTime>
  <Words>2175</Words>
  <Application>Microsoft Office PowerPoint</Application>
  <PresentationFormat>On-screen Show (4:3)</PresentationFormat>
  <Paragraphs>288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Calibri</vt:lpstr>
      <vt:lpstr>Helvetica Neue Medium</vt:lpstr>
      <vt:lpstr>Times New Roman</vt:lpstr>
      <vt:lpstr>1_Custom Design</vt:lpstr>
      <vt:lpstr>2_Custom Design</vt:lpstr>
      <vt:lpstr>3_Custom Design</vt:lpstr>
      <vt:lpstr>4_Custom Design</vt:lpstr>
      <vt:lpstr>Northeast Corridor Atlantic Coast Routes (NEC ACR)  9/10/2020 Publications 11/5/2020 Implementation</vt:lpstr>
      <vt:lpstr>What We Are Doing, Why, When</vt:lpstr>
      <vt:lpstr>BEFORE</vt:lpstr>
      <vt:lpstr>FUTURE STATE 12/2/2021</vt:lpstr>
      <vt:lpstr>Implementation Milestones</vt:lpstr>
      <vt:lpstr>NEC ACR Changes - 2020</vt:lpstr>
      <vt:lpstr>Q-Route NA NOTAMs  Effective 9/10/2020-11/5/2020</vt:lpstr>
      <vt:lpstr>How Operators Can Help</vt:lpstr>
      <vt:lpstr>9/10/2020 Q119 Publish Q119 SCOOB, VA TO WESTMINSTER, MD (EMI) VORTAC </vt:lpstr>
      <vt:lpstr>Q-Route/Y-Route NOTAMs  </vt:lpstr>
      <vt:lpstr>Q-Route NA NOTAMs  Effective through 12/2/2021</vt:lpstr>
      <vt:lpstr>Y-Route NA NOTAMs  Effective through 12/2/2021</vt:lpstr>
      <vt:lpstr>NEC ACR Changes - 2021</vt:lpstr>
      <vt:lpstr>ZDC High Altitude Sector Changes</vt:lpstr>
      <vt:lpstr>FAA Points of Contact</vt:lpstr>
      <vt:lpstr>Q-Routes – Detailed Slides</vt:lpstr>
      <vt:lpstr>9/10/2020 Q119 Publish Q119 SCOOB, VA TO WESTMINSTER, MD (EMI) VORTAC </vt:lpstr>
      <vt:lpstr>9/10/2020 Q127 Publish Q127 GORDONSVILLE, VA (GVE) VORTAC TO SMYRNA, DE (ENO) VORTAC </vt:lpstr>
      <vt:lpstr>9/10/2020 Q129 Publish Q129 GARIC, NC TO PYTON, MD</vt:lpstr>
      <vt:lpstr>9/10/2020 Q220 Publish Q220 RIFLE, NY TO LARIE, MA </vt:lpstr>
      <vt:lpstr>9/10/2020 Q430 Publish Q430 ZANDR, OH TO NANTUCKET, MA (ACK) VOR/DME </vt:lpstr>
      <vt:lpstr>9/10/2020 Q439 Publish Q439 BRIGS, NJ TO PRESQUE ISLE, ME (PQI) VOR/DME </vt:lpstr>
      <vt:lpstr>9/10/2020 Q450 Publish Q450 HNNAH, NJ TO DEER PARK, NY (DPK) VOR/DME </vt:lpstr>
      <vt:lpstr>9/10/2020 Q480 Amend Q480 Add KYLOH &amp; BEEKN</vt:lpstr>
      <vt:lpstr>J-Routes – Detailed Slides</vt:lpstr>
      <vt:lpstr>11/5/2020 J2 Cancel Segment J2 DEFUN, FL to Taylor (TAY), FL </vt:lpstr>
      <vt:lpstr>11/5/2020 J37 Cancel Segment J37 Albany (ALB), NY; to Massena (MSS), NY </vt:lpstr>
      <vt:lpstr>11/5/2020 J39 Cancel Segment J39 Crestview (CEW), FL to Montgomery (MGM), AL</vt:lpstr>
      <vt:lpstr>11/5/2020 J55 Cancel Segment J55 Charleston (CHS), SC to TUBAS, NC </vt:lpstr>
      <vt:lpstr>11/5/2020 J61 Cancel Segment J61 EDDYS, NC to Westminster (EMI), MD</vt:lpstr>
      <vt:lpstr>11/5/2020 J62 Completely Deleted J62 Robbinsville (RBV), NJ; to Nantucket (ACK), MA</vt:lpstr>
      <vt:lpstr>11/5/2020 J109 Completely Deleted J109 Wilmington (ILM), NC to Linden (LDN), VA </vt:lpstr>
      <vt:lpstr>11/5/2020 J121 Cancel Segment J121 BRIGS, NJ to Kennebunk (ENE), ME </vt:lpstr>
      <vt:lpstr>11/5/2020 J230 Completely Deleted J230 Robbinsville (RBV), NJ to Bellaire (AIR), OH </vt:lpstr>
      <vt:lpstr>11/5/2020 J570 Completely Deleted J570 Albany (ALB), NY to Mirabel (YMX), PQ, Canada </vt:lpstr>
      <vt:lpstr>11/5/2020 Q108 Completely Deleted Q108 GADAY, AL to HKUNA, FL 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20190528 CLE DTW Metroplex Closeout for May 29-30 2019</dc:title>
  <dc:creator>donald.m.ossinger@faa.gov;Ronald.Wood@faa.gov</dc:creator>
  <cp:lastModifiedBy>Tinsley, Joseph B (FAA)</cp:lastModifiedBy>
  <cp:revision>1623</cp:revision>
  <dcterms:created xsi:type="dcterms:W3CDTF">2005-01-28T20:32:53Z</dcterms:created>
  <dcterms:modified xsi:type="dcterms:W3CDTF">2020-08-25T12:41:28Z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0x010100A1375949F96E8C4486B705D9DD6A4C96</vt:lpwstr>
  </property>
  <property fmtid="{D5CDD505-2E9C-101B-9397-08002B2CF9AE}" pid="3" name="Order">
    <vt:r8>5000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