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  <p:sldMasterId id="2147483702" r:id="rId3"/>
  </p:sldMasterIdLst>
  <p:notesMasterIdLst>
    <p:notesMasterId r:id="rId14"/>
  </p:notesMasterIdLst>
  <p:handoutMasterIdLst>
    <p:handoutMasterId r:id="rId15"/>
  </p:handoutMasterIdLst>
  <p:sldIdLst>
    <p:sldId id="394" r:id="rId4"/>
    <p:sldId id="566" r:id="rId5"/>
    <p:sldId id="567" r:id="rId6"/>
    <p:sldId id="694" r:id="rId7"/>
    <p:sldId id="695" r:id="rId8"/>
    <p:sldId id="696" r:id="rId9"/>
    <p:sldId id="693" r:id="rId10"/>
    <p:sldId id="698" r:id="rId11"/>
    <p:sldId id="697" r:id="rId12"/>
    <p:sldId id="52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ckberg, Hilary" initials="HGE" lastIdx="2" clrIdx="0"/>
  <p:cmAuthor id="1" name="Davis, Jeff" initials="DJ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FF00FF"/>
    <a:srgbClr val="5F5FFF"/>
    <a:srgbClr val="FF0A0A"/>
    <a:srgbClr val="CCECFF"/>
    <a:srgbClr val="2525D3"/>
    <a:srgbClr val="FF6A05"/>
    <a:srgbClr val="B2B275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20" autoAdjust="0"/>
    <p:restoredTop sz="85593" autoAdjust="0"/>
  </p:normalViewPr>
  <p:slideViewPr>
    <p:cSldViewPr>
      <p:cViewPr varScale="1">
        <p:scale>
          <a:sx n="100" d="100"/>
          <a:sy n="100" d="100"/>
        </p:scale>
        <p:origin x="2242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1852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C7F2CCE-C533-4FC2-8DAA-F5B6AC29E5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D4382-ADA2-4F4F-AC42-072B7C21AA0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520E4-CDF4-4D45-8A63-6F08D8B0AA63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705430-DF80-4929-8E04-1A15D5F2C1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B25E0A-18EB-4C98-960F-84A3CE1F05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4CE35-8F93-4D98-A922-0A05D9025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99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DBFDB-EB99-4C87-8B47-A6E92CB230B5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BF5B0-DCB6-479B-87E7-2C12316B1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4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89000" eaLnBrk="0" hangingPunct="0">
              <a:defRPr sz="14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9000" eaLnBrk="0" hangingPunct="0">
              <a:defRPr sz="14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9000" eaLnBrk="0" hangingPunct="0">
              <a:defRPr sz="14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9000" eaLnBrk="0" hangingPunct="0">
              <a:defRPr sz="14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9000" eaLnBrk="0" hangingPunct="0">
              <a:defRPr sz="14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280A38C-51DE-4010-8E32-2AE276869FB0}" type="slidenum">
              <a:rPr lang="en-US" sz="1200" b="0" i="0" smtClean="0">
                <a:solidFill>
                  <a:prstClr val="black"/>
                </a:solidFill>
              </a:rPr>
              <a:pPr eaLnBrk="1" hangingPunct="1">
                <a:defRPr/>
              </a:pPr>
              <a:t>1</a:t>
            </a:fld>
            <a:endParaRPr lang="en-US" sz="1200" b="0" i="0" dirty="0">
              <a:solidFill>
                <a:prstClr val="black"/>
              </a:solidFill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392"/>
            <a:ext cx="5029200" cy="4183781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019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BF5B0-DCB6-479B-87E7-2C12316B139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40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9BF5B0-DCB6-479B-87E7-2C12316B13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3175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9BF5B0-DCB6-479B-87E7-2C12316B13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1753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9BF5B0-DCB6-479B-87E7-2C12316B13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4110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9BF5B0-DCB6-479B-87E7-2C12316B13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9197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9BF5B0-DCB6-479B-87E7-2C12316B13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1083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9BF5B0-DCB6-479B-87E7-2C12316B13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828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9BF5B0-DCB6-479B-87E7-2C12316B13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5382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9BF5B0-DCB6-479B-87E7-2C12316B13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1770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unrise_plane_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0"/>
            <a:ext cx="355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5873750" y="269875"/>
            <a:ext cx="2895600" cy="911225"/>
            <a:chOff x="3700" y="170"/>
            <a:chExt cx="1824" cy="574"/>
          </a:xfrm>
        </p:grpSpPr>
        <p:sp>
          <p:nvSpPr>
            <p:cNvPr id="7" name="Text Box 7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>
                  <a:solidFill>
                    <a:srgbClr val="FFFFFF"/>
                  </a:solidFill>
                  <a:cs typeface="+mn-cs"/>
                </a:rPr>
                <a:t>Federal Aviation</a:t>
              </a:r>
            </a:p>
            <a:p>
              <a:pPr eaLnBrk="1" fontAlgn="auto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>
                  <a:solidFill>
                    <a:srgbClr val="FFFFFF"/>
                  </a:solidFill>
                  <a:cs typeface="+mn-cs"/>
                </a:rPr>
                <a:t>Administration</a:t>
              </a:r>
            </a:p>
          </p:txBody>
        </p:sp>
        <p:pic>
          <p:nvPicPr>
            <p:cNvPr id="8" name="Picture 8" descr="NEW FAA LOGO"/>
            <p:cNvPicPr>
              <a:picLocks noChangeAspect="1" noChangeArrowheads="1"/>
            </p:cNvPicPr>
            <p:nvPr userDrawn="1"/>
          </p:nvPicPr>
          <p:blipFill>
            <a:blip r:embed="rId3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700" y="170"/>
              <a:ext cx="573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54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>
              <a:buFontTx/>
              <a:buNone/>
              <a:defRPr sz="3200">
                <a:solidFill>
                  <a:srgbClr val="969696"/>
                </a:solidFill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9" name="Text Box 3"/>
          <p:cNvSpPr txBox="1">
            <a:spLocks noChangeArrowheads="1"/>
          </p:cNvSpPr>
          <p:nvPr userDrawn="1"/>
        </p:nvSpPr>
        <p:spPr bwMode="auto">
          <a:xfrm>
            <a:off x="228600" y="4724400"/>
            <a:ext cx="51720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316038" indent="-1316038">
              <a:buFontTx/>
              <a:buNone/>
            </a:pPr>
            <a:r>
              <a:rPr lang="en-US" sz="1400" dirty="0">
                <a:solidFill>
                  <a:srgbClr val="FFFFFF"/>
                </a:solidFill>
                <a:cs typeface="Arial" charset="0"/>
              </a:rPr>
              <a:t>Presentation on Florida Metroplex Status for Flight Plan Filers TELCON,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June</a:t>
            </a:r>
            <a:r>
              <a:rPr lang="en-US" sz="1400" baseline="0" dirty="0" smtClean="0">
                <a:solidFill>
                  <a:srgbClr val="FFFFFF"/>
                </a:solidFill>
                <a:cs typeface="Arial" charset="0"/>
              </a:rPr>
              <a:t> 2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, 2021</a:t>
            </a:r>
            <a:endParaRPr lang="en-US" sz="1400" b="1" i="1" dirty="0">
              <a:solidFill>
                <a:srgbClr val="FFFFFF"/>
              </a:solidFill>
              <a:cs typeface="Arial" charset="0"/>
            </a:endParaRPr>
          </a:p>
          <a:p>
            <a:pPr>
              <a:buNone/>
            </a:pPr>
            <a:r>
              <a:rPr lang="en-US" sz="1400" dirty="0">
                <a:solidFill>
                  <a:srgbClr val="FFFFFF"/>
                </a:solidFill>
                <a:cs typeface="Arial" charset="0"/>
              </a:rPr>
              <a:t>By:  Florida</a:t>
            </a:r>
            <a:r>
              <a:rPr lang="en-US" sz="1400" baseline="0" dirty="0">
                <a:solidFill>
                  <a:srgbClr val="FFFFFF"/>
                </a:solidFill>
                <a:cs typeface="Arial" charset="0"/>
              </a:rPr>
              <a:t> Metroplex Co-Leads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03179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213209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4813" y="373063"/>
            <a:ext cx="2117725" cy="55260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373063"/>
            <a:ext cx="6202363" cy="55260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0917160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26790B-12BA-4083-93A8-0D10364114F3}"/>
              </a:ext>
            </a:extLst>
          </p:cNvPr>
          <p:cNvSpPr txBox="1"/>
          <p:nvPr userDrawn="1"/>
        </p:nvSpPr>
        <p:spPr>
          <a:xfrm>
            <a:off x="3721396" y="6257573"/>
            <a:ext cx="1681877" cy="175192"/>
          </a:xfrm>
          <a:prstGeom prst="rect">
            <a:avLst/>
          </a:prstGeom>
          <a:solidFill>
            <a:schemeClr val="bg1"/>
          </a:solidFill>
        </p:spPr>
        <p:txBody>
          <a:bodyPr wrap="square" lIns="82058" tIns="41029" rIns="82058" bIns="41029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015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90"/>
            <a:ext cx="7772400" cy="1362075"/>
          </a:xfrm>
        </p:spPr>
        <p:txBody>
          <a:bodyPr>
            <a:normAutofit/>
          </a:bodyPr>
          <a:lstStyle>
            <a:lvl1pPr algn="l">
              <a:defRPr sz="3200" b="1" i="0" cap="all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600" b="1" i="0">
                <a:solidFill>
                  <a:schemeClr val="tx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  <a:lvl2pPr marL="4471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43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14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886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357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829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300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772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9982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84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84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2110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03751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3003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2436"/>
            <a:ext cx="8229600" cy="6131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67941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08071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a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381000" y="1242453"/>
            <a:ext cx="1604818" cy="21851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4717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Portfolio Description</a:t>
            </a:r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381000" y="4153183"/>
            <a:ext cx="3094182" cy="2157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4717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Implementation Approach</a:t>
            </a:r>
          </a:p>
        </p:txBody>
      </p:sp>
      <p:sp>
        <p:nvSpPr>
          <p:cNvPr id="13" name="TextBox 12"/>
          <p:cNvSpPr txBox="1">
            <a:spLocks noChangeArrowheads="1"/>
          </p:cNvSpPr>
          <p:nvPr userDrawn="1"/>
        </p:nvSpPr>
        <p:spPr bwMode="auto">
          <a:xfrm>
            <a:off x="4623955" y="1242452"/>
            <a:ext cx="1700068" cy="21711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4717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Planned Capabilities</a:t>
            </a: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381001" y="5255559"/>
            <a:ext cx="2819977" cy="21711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4717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Partners/Stakeholders</a:t>
            </a:r>
          </a:p>
        </p:txBody>
      </p:sp>
      <p:sp>
        <p:nvSpPr>
          <p:cNvPr id="15" name="TextBox 14"/>
          <p:cNvSpPr txBox="1">
            <a:spLocks noChangeArrowheads="1"/>
          </p:cNvSpPr>
          <p:nvPr userDrawn="1"/>
        </p:nvSpPr>
        <p:spPr bwMode="auto">
          <a:xfrm>
            <a:off x="4636944" y="4153180"/>
            <a:ext cx="2391352" cy="21711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4717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Risks and Execution Challenges</a:t>
            </a:r>
          </a:p>
        </p:txBody>
      </p:sp>
      <p:sp>
        <p:nvSpPr>
          <p:cNvPr id="16" name="TextBox 15"/>
          <p:cNvSpPr txBox="1">
            <a:spLocks noChangeArrowheads="1"/>
          </p:cNvSpPr>
          <p:nvPr userDrawn="1"/>
        </p:nvSpPr>
        <p:spPr bwMode="auto">
          <a:xfrm>
            <a:off x="381000" y="2305613"/>
            <a:ext cx="1734705" cy="2157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4717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Anticipated Benefits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85148" y="4144776"/>
            <a:ext cx="89737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4572000" y="1245255"/>
            <a:ext cx="0" cy="5374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81000" y="1433209"/>
            <a:ext cx="4191000" cy="856800"/>
          </a:xfrm>
        </p:spPr>
        <p:txBody>
          <a:bodyPr/>
          <a:lstStyle>
            <a:lvl1pPr marL="111808" indent="-111808"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381000" y="2498457"/>
            <a:ext cx="4191000" cy="1321433"/>
          </a:xfrm>
        </p:spPr>
        <p:txBody>
          <a:bodyPr/>
          <a:lstStyle>
            <a:lvl1pPr marL="111808" indent="-111808"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381000" y="4352864"/>
            <a:ext cx="4191000" cy="900686"/>
          </a:xfrm>
        </p:spPr>
        <p:txBody>
          <a:bodyPr/>
          <a:lstStyle>
            <a:lvl1pPr marL="111808" indent="-111808"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33"/>
          </p:nvPr>
        </p:nvSpPr>
        <p:spPr>
          <a:xfrm>
            <a:off x="381021" y="5449461"/>
            <a:ext cx="2133599" cy="1143000"/>
          </a:xfrm>
        </p:spPr>
        <p:txBody>
          <a:bodyPr/>
          <a:lstStyle>
            <a:lvl1pPr marL="111808" indent="-111808"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4"/>
          </p:nvPr>
        </p:nvSpPr>
        <p:spPr>
          <a:xfrm>
            <a:off x="2514600" y="5449461"/>
            <a:ext cx="2057400" cy="1143000"/>
          </a:xfrm>
        </p:spPr>
        <p:txBody>
          <a:bodyPr/>
          <a:lstStyle>
            <a:lvl1pPr marL="111808" indent="-111808"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35"/>
          </p:nvPr>
        </p:nvSpPr>
        <p:spPr>
          <a:xfrm>
            <a:off x="4649130" y="4372106"/>
            <a:ext cx="4327859" cy="1219200"/>
          </a:xfrm>
        </p:spPr>
        <p:txBody>
          <a:bodyPr/>
          <a:lstStyle>
            <a:lvl1pPr marL="111808" indent="-111808"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56882"/>
            <a:ext cx="8229600" cy="61312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00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49206716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a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381000" y="1242453"/>
            <a:ext cx="1604818" cy="21851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4717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Portfolio Description</a:t>
            </a:r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381000" y="4153183"/>
            <a:ext cx="3094182" cy="2157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4717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Implementation Approach</a:t>
            </a:r>
          </a:p>
        </p:txBody>
      </p:sp>
      <p:sp>
        <p:nvSpPr>
          <p:cNvPr id="13" name="TextBox 12"/>
          <p:cNvSpPr txBox="1">
            <a:spLocks noChangeArrowheads="1"/>
          </p:cNvSpPr>
          <p:nvPr userDrawn="1"/>
        </p:nvSpPr>
        <p:spPr bwMode="auto">
          <a:xfrm>
            <a:off x="4623955" y="1242452"/>
            <a:ext cx="1700068" cy="21711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4717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Planned Capabilities</a:t>
            </a: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381001" y="5699592"/>
            <a:ext cx="2819977" cy="21711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4717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Partners/Stakeholders</a:t>
            </a:r>
          </a:p>
        </p:txBody>
      </p:sp>
      <p:sp>
        <p:nvSpPr>
          <p:cNvPr id="15" name="TextBox 14"/>
          <p:cNvSpPr txBox="1">
            <a:spLocks noChangeArrowheads="1"/>
          </p:cNvSpPr>
          <p:nvPr userDrawn="1"/>
        </p:nvSpPr>
        <p:spPr bwMode="auto">
          <a:xfrm>
            <a:off x="4636944" y="4153180"/>
            <a:ext cx="2391352" cy="21711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4717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Risks and Execution Challenges</a:t>
            </a:r>
          </a:p>
        </p:txBody>
      </p:sp>
      <p:sp>
        <p:nvSpPr>
          <p:cNvPr id="16" name="TextBox 15"/>
          <p:cNvSpPr txBox="1">
            <a:spLocks noChangeArrowheads="1"/>
          </p:cNvSpPr>
          <p:nvPr userDrawn="1"/>
        </p:nvSpPr>
        <p:spPr bwMode="auto">
          <a:xfrm>
            <a:off x="381000" y="2305613"/>
            <a:ext cx="1734705" cy="2157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4717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Anticipated Benefits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85148" y="4144776"/>
            <a:ext cx="89737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4572000" y="1245255"/>
            <a:ext cx="0" cy="5374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81000" y="1433209"/>
            <a:ext cx="4191000" cy="856800"/>
          </a:xfrm>
        </p:spPr>
        <p:txBody>
          <a:bodyPr/>
          <a:lstStyle>
            <a:lvl1pPr marL="111808" indent="-111808"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381000" y="2498457"/>
            <a:ext cx="4191000" cy="1321433"/>
          </a:xfrm>
        </p:spPr>
        <p:txBody>
          <a:bodyPr/>
          <a:lstStyle>
            <a:lvl1pPr marL="111808" indent="-111808"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381000" y="4352864"/>
            <a:ext cx="4191000" cy="900686"/>
          </a:xfrm>
        </p:spPr>
        <p:txBody>
          <a:bodyPr/>
          <a:lstStyle>
            <a:lvl1pPr marL="111808" indent="-111808"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33"/>
          </p:nvPr>
        </p:nvSpPr>
        <p:spPr>
          <a:xfrm>
            <a:off x="381021" y="5888596"/>
            <a:ext cx="2133599" cy="703866"/>
          </a:xfrm>
        </p:spPr>
        <p:txBody>
          <a:bodyPr/>
          <a:lstStyle>
            <a:lvl1pPr marL="111808" indent="-111808"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4"/>
          </p:nvPr>
        </p:nvSpPr>
        <p:spPr>
          <a:xfrm>
            <a:off x="2514600" y="5888596"/>
            <a:ext cx="2057400" cy="703866"/>
          </a:xfrm>
        </p:spPr>
        <p:txBody>
          <a:bodyPr/>
          <a:lstStyle>
            <a:lvl1pPr marL="111808" indent="-111808"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35"/>
          </p:nvPr>
        </p:nvSpPr>
        <p:spPr>
          <a:xfrm>
            <a:off x="4649130" y="4372106"/>
            <a:ext cx="4327859" cy="1219200"/>
          </a:xfrm>
        </p:spPr>
        <p:txBody>
          <a:bodyPr/>
          <a:lstStyle>
            <a:lvl1pPr marL="111808" indent="-111808"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56882"/>
            <a:ext cx="8229600" cy="61312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111592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a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381000" y="1242453"/>
            <a:ext cx="1604818" cy="21851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4717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Portfolio Description</a:t>
            </a:r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381000" y="3941672"/>
            <a:ext cx="3094182" cy="2157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4717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Implementation Approach</a:t>
            </a:r>
          </a:p>
        </p:txBody>
      </p:sp>
      <p:sp>
        <p:nvSpPr>
          <p:cNvPr id="13" name="TextBox 12"/>
          <p:cNvSpPr txBox="1">
            <a:spLocks noChangeArrowheads="1"/>
          </p:cNvSpPr>
          <p:nvPr userDrawn="1"/>
        </p:nvSpPr>
        <p:spPr bwMode="auto">
          <a:xfrm>
            <a:off x="4623955" y="1242452"/>
            <a:ext cx="1700068" cy="21711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4717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Planned Capabilities</a:t>
            </a: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381001" y="5717804"/>
            <a:ext cx="2819977" cy="2157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4717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Project Stakeholders</a:t>
            </a:r>
          </a:p>
        </p:txBody>
      </p:sp>
      <p:sp>
        <p:nvSpPr>
          <p:cNvPr id="15" name="TextBox 14"/>
          <p:cNvSpPr txBox="1">
            <a:spLocks noChangeArrowheads="1"/>
          </p:cNvSpPr>
          <p:nvPr userDrawn="1"/>
        </p:nvSpPr>
        <p:spPr bwMode="auto">
          <a:xfrm>
            <a:off x="4636944" y="3941672"/>
            <a:ext cx="2391352" cy="21711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4717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Risks and Execution Challenges</a:t>
            </a:r>
          </a:p>
        </p:txBody>
      </p:sp>
      <p:sp>
        <p:nvSpPr>
          <p:cNvPr id="16" name="TextBox 15"/>
          <p:cNvSpPr txBox="1">
            <a:spLocks noChangeArrowheads="1"/>
          </p:cNvSpPr>
          <p:nvPr userDrawn="1"/>
        </p:nvSpPr>
        <p:spPr bwMode="auto">
          <a:xfrm>
            <a:off x="381000" y="2305613"/>
            <a:ext cx="1734705" cy="2157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4717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  <a:cs typeface="Arial" charset="0"/>
              </a:rPr>
              <a:t>Anticipated Benefits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85148" y="3931864"/>
            <a:ext cx="89737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4572000" y="1245255"/>
            <a:ext cx="0" cy="5374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81000" y="1433209"/>
            <a:ext cx="4191000" cy="856800"/>
          </a:xfrm>
        </p:spPr>
        <p:txBody>
          <a:bodyPr/>
          <a:lstStyle>
            <a:lvl1pPr marL="111808" indent="-111808"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381000" y="2498457"/>
            <a:ext cx="4191000" cy="1321433"/>
          </a:xfrm>
        </p:spPr>
        <p:txBody>
          <a:bodyPr/>
          <a:lstStyle>
            <a:lvl1pPr marL="111808" indent="-111808"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381000" y="4141183"/>
            <a:ext cx="4191000" cy="900686"/>
          </a:xfrm>
        </p:spPr>
        <p:txBody>
          <a:bodyPr/>
          <a:lstStyle>
            <a:lvl1pPr marL="111808" indent="-111808"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33"/>
          </p:nvPr>
        </p:nvSpPr>
        <p:spPr>
          <a:xfrm>
            <a:off x="381021" y="5908029"/>
            <a:ext cx="2133599" cy="694243"/>
          </a:xfrm>
        </p:spPr>
        <p:txBody>
          <a:bodyPr/>
          <a:lstStyle>
            <a:lvl1pPr marL="111808" indent="-111808"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4"/>
          </p:nvPr>
        </p:nvSpPr>
        <p:spPr>
          <a:xfrm>
            <a:off x="2514600" y="5907839"/>
            <a:ext cx="2057400" cy="702397"/>
          </a:xfrm>
        </p:spPr>
        <p:txBody>
          <a:bodyPr/>
          <a:lstStyle>
            <a:lvl1pPr marL="111808" indent="-111808"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35"/>
          </p:nvPr>
        </p:nvSpPr>
        <p:spPr>
          <a:xfrm>
            <a:off x="4649130" y="4160422"/>
            <a:ext cx="4327859" cy="1219200"/>
          </a:xfrm>
        </p:spPr>
        <p:txBody>
          <a:bodyPr/>
          <a:lstStyle>
            <a:lvl1pPr marL="111808" indent="-111808"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56882"/>
            <a:ext cx="8229600" cy="61312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8119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ad Chart (Overvie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4572000" y="762001"/>
            <a:ext cx="0" cy="5562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508000" y="3395382"/>
            <a:ext cx="406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381000" y="762000"/>
            <a:ext cx="1744807" cy="308162"/>
          </a:xfrm>
          <a:prstGeom prst="rect">
            <a:avLst/>
          </a:prstGeom>
          <a:noFill/>
          <a:ln>
            <a:noFill/>
          </a:ln>
        </p:spPr>
        <p:txBody>
          <a:bodyPr wrap="none" lIns="44728" tIns="44728" rIns="89443" bIns="44728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4717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Portfolio Description</a:t>
            </a:r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381000" y="3395382"/>
            <a:ext cx="3094182" cy="308162"/>
          </a:xfrm>
          <a:prstGeom prst="rect">
            <a:avLst/>
          </a:prstGeom>
          <a:noFill/>
          <a:ln>
            <a:noFill/>
          </a:ln>
        </p:spPr>
        <p:txBody>
          <a:bodyPr lIns="44728" tIns="44728" rIns="89443" bIns="44728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4717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Implementation Approach</a:t>
            </a:r>
          </a:p>
        </p:txBody>
      </p:sp>
      <p:sp>
        <p:nvSpPr>
          <p:cNvPr id="13" name="TextBox 12"/>
          <p:cNvSpPr txBox="1">
            <a:spLocks noChangeArrowheads="1"/>
          </p:cNvSpPr>
          <p:nvPr userDrawn="1"/>
        </p:nvSpPr>
        <p:spPr bwMode="auto">
          <a:xfrm>
            <a:off x="318946" y="5397033"/>
            <a:ext cx="2819977" cy="308162"/>
          </a:xfrm>
          <a:prstGeom prst="rect">
            <a:avLst/>
          </a:prstGeom>
          <a:noFill/>
          <a:ln>
            <a:noFill/>
          </a:ln>
        </p:spPr>
        <p:txBody>
          <a:bodyPr lIns="44728" tIns="44728" rIns="89443" bIns="44728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4717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Partners/Stakeholders</a:t>
            </a: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4652821" y="3395382"/>
            <a:ext cx="2531341" cy="308162"/>
          </a:xfrm>
          <a:prstGeom prst="rect">
            <a:avLst/>
          </a:prstGeom>
          <a:noFill/>
          <a:ln>
            <a:noFill/>
          </a:ln>
        </p:spPr>
        <p:txBody>
          <a:bodyPr wrap="none" lIns="44728" tIns="44728" rIns="89443" bIns="44728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4717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Risks and Execution Challenges</a:t>
            </a:r>
          </a:p>
        </p:txBody>
      </p:sp>
      <p:sp>
        <p:nvSpPr>
          <p:cNvPr id="15" name="TextBox 14"/>
          <p:cNvSpPr txBox="1">
            <a:spLocks noChangeArrowheads="1"/>
          </p:cNvSpPr>
          <p:nvPr userDrawn="1"/>
        </p:nvSpPr>
        <p:spPr bwMode="auto">
          <a:xfrm>
            <a:off x="381000" y="1829363"/>
            <a:ext cx="1734705" cy="306761"/>
          </a:xfrm>
          <a:prstGeom prst="rect">
            <a:avLst/>
          </a:prstGeom>
          <a:noFill/>
          <a:ln>
            <a:noFill/>
          </a:ln>
        </p:spPr>
        <p:txBody>
          <a:bodyPr lIns="44728" tIns="44728" rIns="89443" bIns="44728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4717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Anticipated Benefits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H="1">
            <a:off x="4572000" y="3395382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4623955" y="762002"/>
            <a:ext cx="1700068" cy="305773"/>
          </a:xfrm>
          <a:prstGeom prst="rect">
            <a:avLst/>
          </a:prstGeom>
          <a:noFill/>
          <a:ln>
            <a:noFill/>
          </a:ln>
        </p:spPr>
        <p:txBody>
          <a:bodyPr lIns="89443" tIns="44728" rIns="89443" bIns="44728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4717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prstClr val="black"/>
                </a:solidFill>
              </a:rPr>
              <a:t>Planned Capabilities</a:t>
            </a: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85800"/>
          </a:xfrm>
        </p:spPr>
        <p:txBody>
          <a:bodyPr/>
          <a:lstStyle>
            <a:lvl1pPr>
              <a:defRPr sz="280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81000" y="990600"/>
            <a:ext cx="4191000" cy="838200"/>
          </a:xfrm>
        </p:spPr>
        <p:txBody>
          <a:bodyPr lIns="44728" tIns="0" rIns="44728" bIns="0"/>
          <a:lstStyle>
            <a:lvl1pPr marL="111808" indent="-111808">
              <a:spcBef>
                <a:spcPts val="0"/>
              </a:spcBef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381002" y="1991155"/>
            <a:ext cx="4191000" cy="1600200"/>
          </a:xfrm>
        </p:spPr>
        <p:txBody>
          <a:bodyPr lIns="44728" tIns="0" rIns="44728" bIns="0"/>
          <a:lstStyle>
            <a:lvl1pPr marL="111808" indent="-111808">
              <a:spcBef>
                <a:spcPts val="0"/>
              </a:spcBef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359833" y="3896155"/>
            <a:ext cx="4191000" cy="1219200"/>
          </a:xfrm>
        </p:spPr>
        <p:txBody>
          <a:bodyPr lIns="44728" tIns="0" rIns="44728" bIns="0"/>
          <a:lstStyle>
            <a:lvl1pPr marL="111808" indent="-111808">
              <a:spcBef>
                <a:spcPts val="0"/>
              </a:spcBef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33"/>
          </p:nvPr>
        </p:nvSpPr>
        <p:spPr>
          <a:xfrm>
            <a:off x="381021" y="5850467"/>
            <a:ext cx="2133599" cy="626532"/>
          </a:xfrm>
        </p:spPr>
        <p:txBody>
          <a:bodyPr lIns="44728" tIns="0" rIns="44728" bIns="0"/>
          <a:lstStyle>
            <a:lvl1pPr marL="111808" indent="-111808">
              <a:spcBef>
                <a:spcPts val="0"/>
              </a:spcBef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4"/>
          </p:nvPr>
        </p:nvSpPr>
        <p:spPr>
          <a:xfrm>
            <a:off x="2514600" y="5564088"/>
            <a:ext cx="2057400" cy="912912"/>
          </a:xfrm>
        </p:spPr>
        <p:txBody>
          <a:bodyPr lIns="44728" tIns="0" rIns="44728" bIns="0"/>
          <a:lstStyle>
            <a:lvl1pPr marL="111808" indent="-111808">
              <a:spcBef>
                <a:spcPts val="0"/>
              </a:spcBef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35"/>
          </p:nvPr>
        </p:nvSpPr>
        <p:spPr>
          <a:xfrm>
            <a:off x="4744720" y="4942221"/>
            <a:ext cx="4191000" cy="1219200"/>
          </a:xfrm>
        </p:spPr>
        <p:txBody>
          <a:bodyPr lIns="44728" tIns="0" rIns="44728" bIns="0"/>
          <a:lstStyle>
            <a:lvl1pPr marL="111808" indent="-111808">
              <a:spcBef>
                <a:spcPts val="0"/>
              </a:spcBef>
              <a:buFont typeface="Wingdings" pitchFamily="2" charset="2"/>
              <a:buChar char="§"/>
              <a:defRPr sz="10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29757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FAA_NG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81000"/>
            <a:ext cx="915265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2437"/>
            <a:ext cx="7536083" cy="842621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1905242"/>
            <a:ext cx="7584188" cy="396887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8EB4E3"/>
                </a:solidFill>
                <a:latin typeface="Arial"/>
                <a:cs typeface="Arial"/>
              </a:defRPr>
            </a:lvl1pPr>
            <a:lvl2pPr marL="447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4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2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9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7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4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1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9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821921" y="3504640"/>
            <a:ext cx="1636568" cy="365592"/>
          </a:xfrm>
          <a:prstGeom prst="rect">
            <a:avLst/>
          </a:prstGeom>
        </p:spPr>
        <p:txBody>
          <a:bodyPr lIns="89494" tIns="44753" rIns="89494" bIns="44753"/>
          <a:lstStyle>
            <a:lvl1pPr algn="r" defTabSz="447436" fontAlgn="auto">
              <a:spcBef>
                <a:spcPts val="0"/>
              </a:spcBef>
              <a:spcAft>
                <a:spcPts val="0"/>
              </a:spcAft>
              <a:defRPr sz="1000" spc="0">
                <a:solidFill>
                  <a:srgbClr val="1F497D">
                    <a:lumMod val="40000"/>
                    <a:lumOff val="60000"/>
                  </a:srgb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1334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 rot="19130466">
            <a:off x="393990" y="2105306"/>
            <a:ext cx="8367568" cy="1445559"/>
          </a:xfrm>
          <a:prstGeom prst="rect">
            <a:avLst/>
          </a:prstGeom>
          <a:noFill/>
          <a:ln>
            <a:noFill/>
          </a:ln>
        </p:spPr>
        <p:txBody>
          <a:bodyPr lIns="91429" tIns="45714" rIns="91429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457146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800" dirty="0">
                <a:solidFill>
                  <a:srgbClr val="4F81BD">
                    <a:lumMod val="20000"/>
                    <a:lumOff val="80000"/>
                  </a:srgbClr>
                </a:solidFill>
              </a:rPr>
              <a:t>TEMPLATE</a:t>
            </a:r>
          </a:p>
        </p:txBody>
      </p:sp>
      <p:pic>
        <p:nvPicPr>
          <p:cNvPr id="3" name="Picture 5" descr="FAA_NG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5265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6321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64085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8E105-9BCC-445C-8A55-530FCDE88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5C1053-44ED-4A07-B044-8A44643D32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5427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3EDC-1DE6-4C3C-AD1F-7C839785A3E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E2C8-3BE3-479D-B43B-97E8879F1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219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3EDC-1DE6-4C3C-AD1F-7C839785A3E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E2C8-3BE3-479D-B43B-97E8879F1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295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3EDC-1DE6-4C3C-AD1F-7C839785A3E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E2C8-3BE3-479D-B43B-97E8879F1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5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3394012"/>
      </p:ext>
    </p:extLst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3EDC-1DE6-4C3C-AD1F-7C839785A3E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E2C8-3BE3-479D-B43B-97E8879F1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04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3EDC-1DE6-4C3C-AD1F-7C839785A3E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E2C8-3BE3-479D-B43B-97E8879F1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316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3EDC-1DE6-4C3C-AD1F-7C839785A3E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E2C8-3BE3-479D-B43B-97E8879F1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8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3EDC-1DE6-4C3C-AD1F-7C839785A3E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E2C8-3BE3-479D-B43B-97E8879F1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071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3EDC-1DE6-4C3C-AD1F-7C839785A3E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E2C8-3BE3-479D-B43B-97E8879F1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99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3EDC-1DE6-4C3C-AD1F-7C839785A3E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E2C8-3BE3-479D-B43B-97E8879F1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924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3EDC-1DE6-4C3C-AD1F-7C839785A3E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E2C8-3BE3-479D-B43B-97E8879F1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887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3EDC-1DE6-4C3C-AD1F-7C839785A3E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E2C8-3BE3-479D-B43B-97E8879F1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7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299640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027170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78422068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608985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182504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862699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6851650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386513" y="6265863"/>
            <a:ext cx="1370012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FFFFFF"/>
                </a:solidFill>
                <a:cs typeface="+mn-cs"/>
              </a:rPr>
              <a:t>Federal Aviation</a:t>
            </a:r>
          </a:p>
          <a:p>
            <a:pPr eaLnBrk="1" fontAlgn="auto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FFFFFF"/>
                </a:solidFill>
                <a:cs typeface="+mn-cs"/>
              </a:rPr>
              <a:t>Administration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00050" y="373063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Select to edit master title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Select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B63C9069-7F3E-40D2-8C2A-DA6855207CBD}" type="slidenum">
              <a:rPr lang="en-US" sz="1200" b="1">
                <a:solidFill>
                  <a:srgbClr val="FFFFFF"/>
                </a:solidFill>
              </a:rPr>
              <a:pPr algn="r"/>
              <a:t>‹#›</a:t>
            </a:fld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6037263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C0C0C0"/>
                </a:solidFill>
                <a:cs typeface="+mn-cs"/>
              </a:rPr>
              <a:t>Florida </a:t>
            </a:r>
            <a:r>
              <a:rPr lang="en-US" sz="1200" b="1" dirty="0" err="1">
                <a:solidFill>
                  <a:srgbClr val="C0C0C0"/>
                </a:solidFill>
                <a:cs typeface="+mn-cs"/>
              </a:rPr>
              <a:t>Metroplex</a:t>
            </a:r>
            <a:r>
              <a:rPr lang="en-US" sz="1200" b="1" dirty="0">
                <a:solidFill>
                  <a:srgbClr val="C0C0C0"/>
                </a:solidFill>
                <a:cs typeface="+mn-cs"/>
              </a:rPr>
              <a:t>  Project</a:t>
            </a:r>
            <a:r>
              <a:rPr lang="en-US" sz="1200" b="1" baseline="0" dirty="0">
                <a:solidFill>
                  <a:srgbClr val="C0C0C0"/>
                </a:solidFill>
                <a:cs typeface="+mn-cs"/>
              </a:rPr>
              <a:t> Update</a:t>
            </a:r>
            <a:endParaRPr lang="en-US" sz="1200" dirty="0">
              <a:solidFill>
                <a:srgbClr val="C0C0C0"/>
              </a:solidFill>
              <a:cs typeface="+mn-cs"/>
            </a:endParaRPr>
          </a:p>
        </p:txBody>
      </p:sp>
      <p:pic>
        <p:nvPicPr>
          <p:cNvPr id="1034" name="Picture 10" descr="NEW FAA LOGO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DF1F06"/>
              </a:clrFrom>
              <a:clrTo>
                <a:srgbClr val="DF1F0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33" t="3734" r="14973" b="4564"/>
          <a:stretch>
            <a:fillRect/>
          </a:stretch>
        </p:blipFill>
        <p:spPr bwMode="auto">
          <a:xfrm>
            <a:off x="5708650" y="6124575"/>
            <a:ext cx="6604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525" y="6124575"/>
            <a:ext cx="712788" cy="63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420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 spd="med">
    <p:fade/>
  </p:transition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491" y="257735"/>
            <a:ext cx="8229023" cy="612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443" tIns="44728" rIns="89443" bIns="447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491" y="1271868"/>
            <a:ext cx="8229023" cy="4525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443" tIns="44728" rIns="89443" bIns="447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C313A8-E56B-426D-A89C-9CDC29B03BA9}"/>
              </a:ext>
            </a:extLst>
          </p:cNvPr>
          <p:cNvSpPr txBox="1"/>
          <p:nvPr/>
        </p:nvSpPr>
        <p:spPr>
          <a:xfrm>
            <a:off x="3789058" y="6201284"/>
            <a:ext cx="1826866" cy="175192"/>
          </a:xfrm>
          <a:prstGeom prst="rect">
            <a:avLst/>
          </a:prstGeom>
          <a:solidFill>
            <a:schemeClr val="bg1"/>
          </a:solidFill>
        </p:spPr>
        <p:txBody>
          <a:bodyPr wrap="square" lIns="82058" tIns="41029" rIns="82058" bIns="41029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9BD295-CCBE-4F74-8861-328045C693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0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14" r:id="rId15"/>
  </p:sldLayoutIdLst>
  <p:hf sldNum="0" hdr="0" ftr="0" dt="0"/>
  <p:txStyles>
    <p:titleStyle>
      <a:lvl1pPr algn="ctr" defTabSz="435832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17375E"/>
          </a:solidFill>
          <a:latin typeface="Arial"/>
          <a:ea typeface="Arial" charset="0"/>
          <a:cs typeface="Arial"/>
        </a:defRPr>
      </a:lvl1pPr>
      <a:lvl2pPr algn="ctr" defTabSz="435832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ea typeface="Arial" charset="0"/>
          <a:cs typeface="Arial" charset="0"/>
        </a:defRPr>
      </a:lvl2pPr>
      <a:lvl3pPr algn="ctr" defTabSz="435832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ea typeface="Arial" charset="0"/>
          <a:cs typeface="Arial" charset="0"/>
        </a:defRPr>
      </a:lvl3pPr>
      <a:lvl4pPr algn="ctr" defTabSz="435832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ea typeface="Arial" charset="0"/>
          <a:cs typeface="Arial" charset="0"/>
        </a:defRPr>
      </a:lvl4pPr>
      <a:lvl5pPr algn="ctr" defTabSz="435832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ea typeface="Arial" charset="0"/>
          <a:cs typeface="Arial" charset="0"/>
        </a:defRPr>
      </a:lvl5pPr>
      <a:lvl6pPr marL="447174" algn="ctr" defTabSz="447174" rtl="0" fontAlgn="base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6pPr>
      <a:lvl7pPr marL="894340" algn="ctr" defTabSz="447174" rtl="0" fontAlgn="base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7pPr>
      <a:lvl8pPr marL="1341474" algn="ctr" defTabSz="447174" rtl="0" fontAlgn="base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8pPr>
      <a:lvl9pPr marL="1788629" algn="ctr" defTabSz="447174" rtl="0" fontAlgn="base">
        <a:spcBef>
          <a:spcPct val="0"/>
        </a:spcBef>
        <a:spcAft>
          <a:spcPct val="0"/>
        </a:spcAft>
        <a:defRPr sz="3600" b="1">
          <a:solidFill>
            <a:srgbClr val="17375E"/>
          </a:solidFill>
          <a:latin typeface="Arial" charset="0"/>
          <a:cs typeface="Arial" charset="0"/>
        </a:defRPr>
      </a:lvl9pPr>
    </p:titleStyle>
    <p:bodyStyle>
      <a:lvl1pPr marL="323314" indent="-323314" algn="l" defTabSz="435832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Font typeface="Arial" charset="0"/>
        <a:buChar char="•"/>
        <a:defRPr sz="2800" kern="1200">
          <a:solidFill>
            <a:srgbClr val="7F7F7F"/>
          </a:solidFill>
          <a:latin typeface="Arial"/>
          <a:ea typeface="Arial" charset="0"/>
          <a:cs typeface="Arial"/>
        </a:defRPr>
      </a:lvl1pPr>
      <a:lvl2pPr marL="717842" indent="-266342" algn="l" defTabSz="435832" rtl="0" eaLnBrk="0" fontAlgn="base" hangingPunct="0">
        <a:spcBef>
          <a:spcPct val="20000"/>
        </a:spcBef>
        <a:spcAft>
          <a:spcPct val="0"/>
        </a:spcAft>
        <a:buClr>
          <a:srgbClr val="CC9933"/>
        </a:buClr>
        <a:buSzPct val="50000"/>
        <a:buFont typeface="Wingdings" pitchFamily="2" charset="2"/>
        <a:buChar char=""/>
        <a:defRPr sz="2400" kern="1200">
          <a:solidFill>
            <a:srgbClr val="7F7F7F"/>
          </a:solidFill>
          <a:latin typeface="Arial"/>
          <a:ea typeface="Arial" charset="0"/>
          <a:cs typeface="Arial"/>
        </a:defRPr>
      </a:lvl2pPr>
      <a:lvl3pPr marL="1108096" indent="-210795" algn="l" defTabSz="435832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Font typeface="Arial" charset="0"/>
        <a:buChar char="•"/>
        <a:defRPr sz="2000" kern="1200">
          <a:solidFill>
            <a:srgbClr val="7F7F7F"/>
          </a:solidFill>
          <a:latin typeface="Arial"/>
          <a:ea typeface="Arial" charset="0"/>
          <a:cs typeface="Arial"/>
        </a:defRPr>
      </a:lvl3pPr>
      <a:lvl4pPr marL="1556749" indent="-210795" algn="l" defTabSz="435832" rtl="0" eaLnBrk="0" fontAlgn="base" hangingPunct="0">
        <a:spcBef>
          <a:spcPct val="20000"/>
        </a:spcBef>
        <a:spcAft>
          <a:spcPct val="0"/>
        </a:spcAft>
        <a:buClr>
          <a:srgbClr val="CC9933"/>
        </a:buClr>
        <a:buSzPct val="50000"/>
        <a:buFont typeface="Wingdings" pitchFamily="2" charset="2"/>
        <a:buChar char=""/>
        <a:defRPr kern="1200">
          <a:solidFill>
            <a:srgbClr val="7F7F7F"/>
          </a:solidFill>
          <a:latin typeface="Arial"/>
          <a:ea typeface="Arial" charset="0"/>
          <a:cs typeface="Arial"/>
        </a:defRPr>
      </a:lvl4pPr>
      <a:lvl5pPr marL="2002551" indent="-210795" algn="l" defTabSz="435832" rtl="0" eaLnBrk="0" fontAlgn="base" hangingPunct="0">
        <a:spcBef>
          <a:spcPct val="20000"/>
        </a:spcBef>
        <a:spcAft>
          <a:spcPct val="0"/>
        </a:spcAft>
        <a:buClr>
          <a:srgbClr val="558ED5"/>
        </a:buClr>
        <a:buSzPct val="80000"/>
        <a:buFont typeface="Arial" charset="0"/>
        <a:buChar char="»"/>
        <a:defRPr kern="1200">
          <a:solidFill>
            <a:srgbClr val="7F7F7F"/>
          </a:solidFill>
          <a:latin typeface="Arial"/>
          <a:ea typeface="Arial" charset="0"/>
          <a:cs typeface="Arial"/>
        </a:defRPr>
      </a:lvl5pPr>
      <a:lvl6pPr marL="2459355" indent="-223611" algn="l" defTabSz="44717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06510" indent="-223611" algn="l" defTabSz="44717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53658" indent="-223611" algn="l" defTabSz="44717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00810" indent="-223611" algn="l" defTabSz="44717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71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7174" algn="l" defTabSz="4471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4340" algn="l" defTabSz="4471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1474" algn="l" defTabSz="4471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88629" algn="l" defTabSz="4471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35774" algn="l" defTabSz="4471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2935" algn="l" defTabSz="4471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30084" algn="l" defTabSz="4471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77238" algn="l" defTabSz="4471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D3EDC-1DE6-4C3C-AD1F-7C839785A3E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DE2C8-3BE3-479D-B43B-97E8879F1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4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ian.karns@natca.ne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4" Type="http://schemas.openxmlformats.org/officeDocument/2006/relationships/hyperlink" Target="mailto:laura.zabriskie@faa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4" name="Picture 1081" descr="sunrise_plane_powerpoi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8000" y="0"/>
            <a:ext cx="355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405" name="Group 1080"/>
          <p:cNvGrpSpPr>
            <a:grpSpLocks/>
          </p:cNvGrpSpPr>
          <p:nvPr/>
        </p:nvGrpSpPr>
        <p:grpSpPr bwMode="auto">
          <a:xfrm>
            <a:off x="5873750" y="269875"/>
            <a:ext cx="2895600" cy="911225"/>
            <a:chOff x="3700" y="170"/>
            <a:chExt cx="1824" cy="574"/>
          </a:xfrm>
        </p:grpSpPr>
        <p:pic>
          <p:nvPicPr>
            <p:cNvPr id="102408" name="Picture 1079" descr="NEW FAA LOGO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</a:blip>
            <a:srcRect l="14333" t="3734" r="14973" b="4564"/>
            <a:stretch>
              <a:fillRect/>
            </a:stretch>
          </p:blipFill>
          <p:spPr bwMode="auto">
            <a:xfrm>
              <a:off x="3700" y="170"/>
              <a:ext cx="573" cy="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09" name="Text Box 1071"/>
            <p:cNvSpPr txBox="1">
              <a:spLocks noChangeArrowheads="1"/>
            </p:cNvSpPr>
            <p:nvPr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 dirty="0">
                  <a:solidFill>
                    <a:srgbClr val="FFFFFF"/>
                  </a:solidFill>
                  <a:cs typeface="Arial" charset="0"/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 dirty="0">
                  <a:solidFill>
                    <a:srgbClr val="FFFFFF"/>
                  </a:solidFill>
                  <a:cs typeface="Arial" charset="0"/>
                </a:rPr>
                <a:t>Administration</a:t>
              </a:r>
            </a:p>
          </p:txBody>
        </p:sp>
      </p:grpSp>
      <p:sp>
        <p:nvSpPr>
          <p:cNvPr id="102407" name="Text Box 11"/>
          <p:cNvSpPr txBox="1">
            <a:spLocks noChangeArrowheads="1"/>
          </p:cNvSpPr>
          <p:nvPr/>
        </p:nvSpPr>
        <p:spPr bwMode="auto">
          <a:xfrm>
            <a:off x="141133" y="2743200"/>
            <a:ext cx="543395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spcAft>
                <a:spcPts val="1200"/>
              </a:spcAft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SID/STAR/SIAP Implementations August 12, 2021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0" y="228600"/>
            <a:ext cx="5588000" cy="1420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62" tIns="45583" rIns="91162" bIns="45583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200" b="1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Florida  </a:t>
            </a:r>
            <a:r>
              <a:rPr lang="en-US" sz="6000" kern="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Metroplex</a:t>
            </a:r>
            <a:endParaRPr lang="en-US" sz="6000" kern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2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6" y="1351736"/>
            <a:ext cx="933450" cy="92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071"/>
          <p:cNvSpPr txBox="1">
            <a:spLocks noChangeArrowheads="1"/>
          </p:cNvSpPr>
          <p:nvPr/>
        </p:nvSpPr>
        <p:spPr bwMode="ltGray">
          <a:xfrm>
            <a:off x="6797372" y="1433163"/>
            <a:ext cx="2292102" cy="79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sz="1800" i="0" dirty="0">
                <a:solidFill>
                  <a:srgbClr val="FFFFFF"/>
                </a:solidFill>
              </a:rPr>
              <a:t>National Air Traffic </a:t>
            </a:r>
          </a:p>
          <a:p>
            <a:pPr eaLnBrk="1" hangingPunct="1">
              <a:lnSpc>
                <a:spcPct val="85000"/>
              </a:lnSpc>
            </a:pPr>
            <a:r>
              <a:rPr lang="en-US" sz="1800" i="0" dirty="0">
                <a:solidFill>
                  <a:srgbClr val="FFFFFF"/>
                </a:solidFill>
              </a:rPr>
              <a:t>Controllers </a:t>
            </a:r>
          </a:p>
          <a:p>
            <a:pPr eaLnBrk="1" hangingPunct="1">
              <a:lnSpc>
                <a:spcPct val="85000"/>
              </a:lnSpc>
            </a:pPr>
            <a:r>
              <a:rPr lang="en-US" sz="1800" i="0" dirty="0">
                <a:solidFill>
                  <a:srgbClr val="FFFFFF"/>
                </a:solidFill>
              </a:rPr>
              <a:t>Association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3182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637A6-D7B8-4347-8286-24555478D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570" y="1191764"/>
            <a:ext cx="7986993" cy="4523236"/>
          </a:xfrm>
        </p:spPr>
        <p:txBody>
          <a:bodyPr/>
          <a:lstStyle/>
          <a:p>
            <a:r>
              <a:rPr lang="en-US" sz="2824" dirty="0"/>
              <a:t>Christian Karns</a:t>
            </a:r>
            <a:br>
              <a:rPr lang="en-US" sz="2824" dirty="0"/>
            </a:br>
            <a:r>
              <a:rPr lang="en-US" sz="2824" dirty="0">
                <a:hlinkClick r:id="rId3"/>
              </a:rPr>
              <a:t>christian.karns@natca.net</a:t>
            </a:r>
            <a:r>
              <a:rPr lang="en-US" sz="2824" dirty="0"/>
              <a:t/>
            </a:r>
            <a:br>
              <a:rPr lang="en-US" sz="2824" dirty="0"/>
            </a:br>
            <a:r>
              <a:rPr lang="en-US" sz="2824" dirty="0"/>
              <a:t/>
            </a:r>
            <a:br>
              <a:rPr lang="en-US" sz="2824" dirty="0"/>
            </a:br>
            <a:r>
              <a:rPr lang="en-US" sz="2824" dirty="0"/>
              <a:t>Vicki Turner</a:t>
            </a:r>
            <a:br>
              <a:rPr lang="en-US" sz="2824" dirty="0"/>
            </a:br>
            <a:r>
              <a:rPr lang="en-US" sz="2824" dirty="0">
                <a:hlinkClick r:id="rId4"/>
              </a:rPr>
              <a:t>vicki.turner@faa.gov</a:t>
            </a:r>
            <a:r>
              <a:rPr lang="en-US" sz="2824" dirty="0"/>
              <a:t/>
            </a:r>
            <a:br>
              <a:rPr lang="en-US" sz="2824" dirty="0"/>
            </a:br>
            <a:r>
              <a:rPr lang="en-US" sz="2824" dirty="0"/>
              <a:t> </a:t>
            </a:r>
            <a:br>
              <a:rPr lang="en-US" sz="2824" dirty="0"/>
            </a:br>
            <a:r>
              <a:rPr lang="en-US" sz="2824" dirty="0"/>
              <a:t/>
            </a:r>
            <a:br>
              <a:rPr lang="en-US" sz="2824" dirty="0"/>
            </a:br>
            <a:r>
              <a:rPr lang="en-US" sz="2824" dirty="0"/>
              <a:t/>
            </a:r>
            <a:br>
              <a:rPr lang="en-US" sz="2824" dirty="0"/>
            </a:b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E44CEA-14CF-469C-83A4-03120B040040}"/>
              </a:ext>
            </a:extLst>
          </p:cNvPr>
          <p:cNvSpPr txBox="1"/>
          <p:nvPr/>
        </p:nvSpPr>
        <p:spPr>
          <a:xfrm>
            <a:off x="3962400" y="6397823"/>
            <a:ext cx="12954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3537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7" y="218597"/>
            <a:ext cx="8229023" cy="612122"/>
          </a:xfrm>
        </p:spPr>
        <p:txBody>
          <a:bodyPr/>
          <a:lstStyle/>
          <a:p>
            <a:r>
              <a:rPr lang="en-US" b="1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46893" y="1209040"/>
            <a:ext cx="8050213" cy="5074920"/>
          </a:xfrm>
        </p:spPr>
        <p:txBody>
          <a:bodyPr>
            <a:normAutofit/>
          </a:bodyPr>
          <a:lstStyle/>
          <a:p>
            <a:pPr marL="457200" indent="-457200" defTabSz="902536" eaLnBrk="1" hangingPunct="1">
              <a:buClrTx/>
              <a:buFont typeface="Arial" panose="020B0604020202020204" pitchFamily="34" charset="0"/>
              <a:buChar char="•"/>
            </a:pPr>
            <a:r>
              <a:rPr lang="en-US" sz="32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Status</a:t>
            </a:r>
          </a:p>
          <a:p>
            <a:pPr marL="457200" indent="-457200" defTabSz="902536" eaLnBrk="1" hangingPunct="1">
              <a:buClrTx/>
              <a:buFont typeface="Arial" panose="020B0604020202020204" pitchFamily="34" charset="0"/>
              <a:buChar char="•"/>
            </a:pPr>
            <a:r>
              <a:rPr lang="en-US" sz="32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22, 2021 Implementation</a:t>
            </a:r>
          </a:p>
          <a:p>
            <a:pPr marL="457200" indent="-457200" defTabSz="902536" eaLnBrk="1" hangingPunct="1">
              <a:buClrTx/>
              <a:buFont typeface="Arial" panose="020B0604020202020204" pitchFamily="34" charset="0"/>
              <a:buChar char="•"/>
            </a:pPr>
            <a:r>
              <a:rPr lang="en-US" sz="32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12, 2021 Implementation</a:t>
            </a:r>
          </a:p>
          <a:p>
            <a:pPr marL="457200" indent="-457200" defTabSz="902536" eaLnBrk="1" hangingPunct="1">
              <a:buClrTx/>
              <a:buFont typeface="Arial" panose="020B0604020202020204" pitchFamily="34" charset="0"/>
              <a:buChar char="•"/>
            </a:pPr>
            <a:r>
              <a:rPr lang="en-US" sz="32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Traffic Management</a:t>
            </a:r>
            <a:endParaRPr lang="en-US" sz="32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902536"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3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  <a:p>
            <a:pPr marL="457200" indent="-457200" defTabSz="902536"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3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You Can Assist</a:t>
            </a:r>
            <a:endParaRPr lang="en-US" sz="32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AF98E6-341E-41C1-8936-CDC4CF560443}"/>
              </a:ext>
            </a:extLst>
          </p:cNvPr>
          <p:cNvSpPr txBox="1"/>
          <p:nvPr/>
        </p:nvSpPr>
        <p:spPr>
          <a:xfrm>
            <a:off x="3924300" y="6428601"/>
            <a:ext cx="12954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349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1" y="206935"/>
            <a:ext cx="8229023" cy="612122"/>
          </a:xfrm>
        </p:spPr>
        <p:txBody>
          <a:bodyPr/>
          <a:lstStyle/>
          <a:p>
            <a:r>
              <a:rPr lang="en-US" dirty="0"/>
              <a:t>Florida </a:t>
            </a:r>
            <a:r>
              <a:rPr lang="en-US" dirty="0" smtClean="0"/>
              <a:t>Project Status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46893" y="1167055"/>
            <a:ext cx="8050213" cy="5081345"/>
          </a:xfrm>
        </p:spPr>
        <p:txBody>
          <a:bodyPr>
            <a:noAutofit/>
          </a:bodyPr>
          <a:lstStyle/>
          <a:p>
            <a:pPr marL="457200" indent="-457200" defTabSz="902536" eaLnBrk="1" hangingPunct="1">
              <a:buClrTx/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Successful publication and 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37procedures on April 22, 2021</a:t>
            </a:r>
          </a:p>
          <a:p>
            <a:pPr marL="851728" lvl="1" indent="-457200" defTabSz="902536"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SIDs and STARs primarily serving MCO satellite and TPA/PIE area airports</a:t>
            </a:r>
          </a:p>
          <a:p>
            <a:pPr marL="851728" lvl="1" indent="-457200" defTabSz="902536"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T-Routes serving southern Florida</a:t>
            </a:r>
          </a:p>
          <a:p>
            <a:pPr marL="851728" lvl="1" indent="-457200" defTabSz="902536"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MCO SIAPs</a:t>
            </a:r>
          </a:p>
          <a:p>
            <a:pPr marL="457200" indent="-457200" defTabSz="902536" eaLnBrk="1" hangingPunct="1">
              <a:buClrTx/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Preparing for much larger August 12, 2021 implementation</a:t>
            </a:r>
            <a:endPara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AF98E6-341E-41C1-8936-CDC4CF560443}"/>
              </a:ext>
            </a:extLst>
          </p:cNvPr>
          <p:cNvSpPr txBox="1"/>
          <p:nvPr/>
        </p:nvSpPr>
        <p:spPr>
          <a:xfrm>
            <a:off x="3924300" y="6428601"/>
            <a:ext cx="12954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309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1" y="206935"/>
            <a:ext cx="8229023" cy="612122"/>
          </a:xfrm>
        </p:spPr>
        <p:txBody>
          <a:bodyPr/>
          <a:lstStyle/>
          <a:p>
            <a:r>
              <a:rPr lang="en-US" dirty="0" smtClean="0"/>
              <a:t>April 22, 2021 Implementation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46893" y="1167055"/>
            <a:ext cx="8050213" cy="5081345"/>
          </a:xfrm>
        </p:spPr>
        <p:txBody>
          <a:bodyPr>
            <a:noAutofit/>
          </a:bodyPr>
          <a:lstStyle/>
          <a:p>
            <a:pPr marL="457200" indent="-457200" defTabSz="902536" eaLnBrk="1" hangingPunct="1">
              <a:buClrTx/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54 procedures published, 37 implementations</a:t>
            </a:r>
          </a:p>
          <a:p>
            <a:pPr marL="1241982" lvl="2" indent="-457200" defTabSz="902536" eaLnBrk="1" hangingPunct="1">
              <a:buClrTx/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procedures NOTAMd NA until August 12, 2021</a:t>
            </a:r>
          </a:p>
          <a:p>
            <a:pPr marL="1241982" lvl="2" indent="-457200" defTabSz="902536" eaLnBrk="1" hangingPunct="1">
              <a:buClrTx/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implementation review resulted in minor changes to SIDs, STARs and T-Routes to increase efficiencies</a:t>
            </a:r>
          </a:p>
          <a:p>
            <a:pPr marL="1690635" lvl="3" indent="-457200" defTabSz="902536"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 and STAR amendments planned for December 2, 2021 publication</a:t>
            </a:r>
          </a:p>
          <a:p>
            <a:pPr marL="1690635" lvl="3" indent="-457200" defTabSz="902536"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T-Route amendments planned for May, 2022 publication</a:t>
            </a:r>
          </a:p>
          <a:p>
            <a:pPr marL="851728" lvl="1" indent="-457200" defTabSz="902536" eaLnBrk="1" hangingPunct="1">
              <a:buClrTx/>
              <a:buSzPct val="100000"/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AF98E6-341E-41C1-8936-CDC4CF560443}"/>
              </a:ext>
            </a:extLst>
          </p:cNvPr>
          <p:cNvSpPr txBox="1"/>
          <p:nvPr/>
        </p:nvSpPr>
        <p:spPr>
          <a:xfrm>
            <a:off x="3924300" y="6428601"/>
            <a:ext cx="12954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083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1" y="206935"/>
            <a:ext cx="8229023" cy="612122"/>
          </a:xfrm>
        </p:spPr>
        <p:txBody>
          <a:bodyPr/>
          <a:lstStyle/>
          <a:p>
            <a:r>
              <a:rPr lang="en-US" dirty="0" smtClean="0"/>
              <a:t>August 12, 2021 Implementation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46893" y="1167055"/>
            <a:ext cx="8050213" cy="5081345"/>
          </a:xfrm>
        </p:spPr>
        <p:txBody>
          <a:bodyPr>
            <a:noAutofit/>
          </a:bodyPr>
          <a:lstStyle/>
          <a:p>
            <a:pPr marL="457200" indent="-457200" defTabSz="902536" eaLnBrk="1" hangingPunct="1">
              <a:buClrTx/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 procedures will be published and implemented</a:t>
            </a:r>
          </a:p>
          <a:p>
            <a:pPr marL="851728" lvl="1" indent="-457200" defTabSz="902536"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Additional 17 procedures NOTAMd NA in April will be implemented (94 total)</a:t>
            </a:r>
          </a:p>
          <a:p>
            <a:pPr marL="1241982" lvl="2" indent="-457200" defTabSz="902536"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SIDs, STARs, SIAPs and airspace changes included for major airports in southern Florida</a:t>
            </a:r>
          </a:p>
          <a:p>
            <a:pPr marL="1690635" lvl="3" indent="-457200" defTabSz="902536"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RNAV and Conventional procedures included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AF98E6-341E-41C1-8936-CDC4CF560443}"/>
              </a:ext>
            </a:extLst>
          </p:cNvPr>
          <p:cNvSpPr txBox="1"/>
          <p:nvPr/>
        </p:nvSpPr>
        <p:spPr>
          <a:xfrm>
            <a:off x="3924300" y="6428601"/>
            <a:ext cx="12954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65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1" y="206935"/>
            <a:ext cx="8229023" cy="612122"/>
          </a:xfrm>
        </p:spPr>
        <p:txBody>
          <a:bodyPr/>
          <a:lstStyle/>
          <a:p>
            <a:r>
              <a:rPr lang="en-US" dirty="0" smtClean="0"/>
              <a:t>August 12, 2021 Implementation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46893" y="1167055"/>
            <a:ext cx="8050213" cy="5081345"/>
          </a:xfrm>
        </p:spPr>
        <p:txBody>
          <a:bodyPr>
            <a:noAutofit/>
          </a:bodyPr>
          <a:lstStyle/>
          <a:p>
            <a:pPr marL="457200" indent="-457200" defTabSz="902536" eaLnBrk="1" hangingPunct="1">
              <a:buClrTx/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Metroplex coordinating implementation activities:</a:t>
            </a:r>
          </a:p>
          <a:p>
            <a:pPr marL="851728" lvl="1" indent="-457200" defTabSz="902536"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Flight 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Checks</a:t>
            </a:r>
          </a:p>
          <a:p>
            <a:pPr marL="851728" lvl="1" indent="-457200" defTabSz="902536"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</a:p>
          <a:p>
            <a:pPr marL="851728" lvl="1" indent="-457200" defTabSz="902536"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LOA/SOP amendments</a:t>
            </a:r>
          </a:p>
          <a:p>
            <a:pPr marL="851728" lvl="1" indent="-457200" defTabSz="902536"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Automation</a:t>
            </a:r>
          </a:p>
          <a:p>
            <a:pPr marL="851728" lvl="1" indent="-457200" defTabSz="902536"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Preferential Routings</a:t>
            </a:r>
          </a:p>
          <a:p>
            <a:pPr marL="851728" lvl="1" indent="-457200" defTabSz="902536"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 Plans</a:t>
            </a:r>
          </a:p>
          <a:p>
            <a:pPr marL="851728" lvl="1" indent="-457200" defTabSz="902536"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Go Team planning</a:t>
            </a:r>
          </a:p>
          <a:p>
            <a:pPr marL="1241982" lvl="2" indent="-457200" defTabSz="902536"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Industry participation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AF98E6-341E-41C1-8936-CDC4CF560443}"/>
              </a:ext>
            </a:extLst>
          </p:cNvPr>
          <p:cNvSpPr txBox="1"/>
          <p:nvPr/>
        </p:nvSpPr>
        <p:spPr>
          <a:xfrm>
            <a:off x="3924300" y="6428601"/>
            <a:ext cx="12954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533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46893" y="1097280"/>
            <a:ext cx="8050213" cy="4953000"/>
          </a:xfrm>
        </p:spPr>
        <p:txBody>
          <a:bodyPr>
            <a:noAutofit/>
          </a:bodyPr>
          <a:lstStyle/>
          <a:p>
            <a:pPr marL="457200" indent="-457200" defTabSz="902536" eaLnBrk="1" hangingPunct="1">
              <a:buClrTx/>
              <a:buFont typeface="Arial" panose="020B0604020202020204" pitchFamily="34" charset="0"/>
              <a:buChar char="•"/>
            </a:pPr>
            <a:r>
              <a:rPr lang="en-US" sz="3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 with Command Center</a:t>
            </a:r>
          </a:p>
          <a:p>
            <a:pPr marL="851728" lvl="1" indent="-457200" defTabSz="902536"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indicates traffic levels increasing to pre National Health Crisis levels</a:t>
            </a:r>
          </a:p>
          <a:p>
            <a:pPr marL="851728" lvl="1" indent="-457200" defTabSz="902536"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facilities reviewing arrival/departure rates and expected demand</a:t>
            </a:r>
          </a:p>
          <a:p>
            <a:pPr marL="851728" lvl="1" indent="-457200" defTabSz="902536" eaLnBrk="1" hangingPunct="1"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is to provide support for controller familiarization of procedures and new traffic flows while minimizing impact on the NAS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AF98E6-341E-41C1-8936-CDC4CF560443}"/>
              </a:ext>
            </a:extLst>
          </p:cNvPr>
          <p:cNvSpPr txBox="1"/>
          <p:nvPr/>
        </p:nvSpPr>
        <p:spPr>
          <a:xfrm>
            <a:off x="3924300" y="6428601"/>
            <a:ext cx="12954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354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46893" y="1097280"/>
            <a:ext cx="8050213" cy="4953000"/>
          </a:xfrm>
        </p:spPr>
        <p:txBody>
          <a:bodyPr>
            <a:noAutofit/>
          </a:bodyPr>
          <a:lstStyle/>
          <a:p>
            <a:pPr marL="457200" indent="-457200" defTabSz="902536" eaLnBrk="1" hangingPunct="1">
              <a:buClrTx/>
              <a:buFont typeface="Arial" panose="020B0604020202020204" pitchFamily="34" charset="0"/>
              <a:buChar char="•"/>
            </a:pPr>
            <a:r>
              <a:rPr lang="en-US" sz="3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Metroplex will present more detailed graphics of new procedures during Flight Planners July and August meetings. </a:t>
            </a:r>
          </a:p>
          <a:p>
            <a:pPr marL="457200" indent="-457200" defTabSz="902536" eaLnBrk="1" hangingPunct="1">
              <a:buClrTx/>
              <a:buFont typeface="Arial" panose="020B0604020202020204" pitchFamily="34" charset="0"/>
              <a:buChar char="•"/>
            </a:pPr>
            <a:r>
              <a:rPr lang="en-US" sz="3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Stitching Document will be included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AF98E6-341E-41C1-8936-CDC4CF560443}"/>
              </a:ext>
            </a:extLst>
          </p:cNvPr>
          <p:cNvSpPr txBox="1"/>
          <p:nvPr/>
        </p:nvSpPr>
        <p:spPr>
          <a:xfrm>
            <a:off x="3924300" y="6428601"/>
            <a:ext cx="12954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67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can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46893" y="1097280"/>
            <a:ext cx="8050213" cy="4953000"/>
          </a:xfrm>
        </p:spPr>
        <p:txBody>
          <a:bodyPr>
            <a:noAutofit/>
          </a:bodyPr>
          <a:lstStyle/>
          <a:p>
            <a:pPr marL="457200" indent="-457200" defTabSz="902536" eaLnBrk="1" hangingPunct="1">
              <a:lnSpc>
                <a:spcPct val="80000"/>
              </a:lnSpc>
              <a:buClrTx/>
              <a:buFont typeface="Arial" panose="020B0604020202020204" pitchFamily="34" charset="0"/>
              <a:buChar char="•"/>
            </a:pPr>
            <a:r>
              <a:rPr lang="en-US" sz="32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this briefing with others</a:t>
            </a:r>
          </a:p>
          <a:p>
            <a:pPr marL="851728" lvl="1" indent="-457200" defTabSz="902536" eaLnBrk="1" hangingPunct="1">
              <a:lnSpc>
                <a:spcPct val="8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6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inside your organization, with subsidiaries and Express carriers</a:t>
            </a:r>
          </a:p>
          <a:p>
            <a:pPr marL="457200" indent="-457200" defTabSz="902536" eaLnBrk="1" hangingPunct="1">
              <a:lnSpc>
                <a:spcPct val="80000"/>
              </a:lnSpc>
              <a:buClrTx/>
              <a:buFont typeface="Arial" panose="020B0604020202020204" pitchFamily="34" charset="0"/>
              <a:buChar char="•"/>
            </a:pPr>
            <a:r>
              <a:rPr lang="en-US" sz="32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feedback and instructions</a:t>
            </a:r>
          </a:p>
          <a:p>
            <a:pPr marL="851728" lvl="1" indent="-457200" defTabSz="902536" eaLnBrk="1" hangingPunct="1">
              <a:lnSpc>
                <a:spcPct val="8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6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identify issues/mitigations</a:t>
            </a:r>
          </a:p>
          <a:p>
            <a:pPr marL="457200" indent="-457200" defTabSz="902536" eaLnBrk="1" hangingPunct="1">
              <a:lnSpc>
                <a:spcPct val="80000"/>
              </a:lnSpc>
              <a:buClrTx/>
              <a:buFont typeface="Arial" panose="020B0604020202020204" pitchFamily="34" charset="0"/>
              <a:buChar char="•"/>
            </a:pPr>
            <a:r>
              <a:rPr lang="en-US" sz="32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Utilize the Virtual Go-Team on Thursday </a:t>
            </a:r>
            <a:r>
              <a:rPr lang="en-US" sz="32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8/12/2021</a:t>
            </a:r>
            <a:endParaRPr lang="en-US" sz="32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1728" lvl="1" indent="-457200" defTabSz="902536" eaLnBrk="1" hangingPunct="1">
              <a:lnSpc>
                <a:spcPct val="8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6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conference bridge staffed by subject matter experts available to address any ATC issues</a:t>
            </a:r>
          </a:p>
          <a:p>
            <a:pPr marL="851728" lvl="1" indent="-457200" defTabSz="902536" eaLnBrk="1" hangingPunct="1">
              <a:lnSpc>
                <a:spcPct val="8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6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conference bridge </a:t>
            </a:r>
            <a:r>
              <a:rPr lang="en-US" sz="26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(TBD)</a:t>
            </a:r>
            <a:endParaRPr lang="en-US" sz="26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41982" lvl="2" indent="-457200" defTabSz="902536" eaLnBrk="1" hangingPunct="1">
              <a:lnSpc>
                <a:spcPct val="80000"/>
              </a:lnSpc>
              <a:buClrTx/>
              <a:buFont typeface="Arial" panose="020B0604020202020204" pitchFamily="34" charset="0"/>
              <a:buChar char="•"/>
            </a:pPr>
            <a:r>
              <a:rPr lang="en-US" sz="1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888-924-3230 (direct 609-916-1975): passcode 817568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AF98E6-341E-41C1-8936-CDC4CF560443}"/>
              </a:ext>
            </a:extLst>
          </p:cNvPr>
          <p:cNvSpPr txBox="1"/>
          <p:nvPr/>
        </p:nvSpPr>
        <p:spPr>
          <a:xfrm>
            <a:off x="3924300" y="6428601"/>
            <a:ext cx="12954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319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38382</TotalTime>
  <Words>361</Words>
  <Application>Microsoft Office PowerPoint</Application>
  <PresentationFormat>On-screen Show (4:3)</PresentationFormat>
  <Paragraphs>69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Wingdings</vt:lpstr>
      <vt:lpstr>1_Custom Design</vt:lpstr>
      <vt:lpstr>2_Office Theme</vt:lpstr>
      <vt:lpstr>Custom Design</vt:lpstr>
      <vt:lpstr>PowerPoint Presentation</vt:lpstr>
      <vt:lpstr>Agenda</vt:lpstr>
      <vt:lpstr>Florida Project Status</vt:lpstr>
      <vt:lpstr>April 22, 2021 Implementation</vt:lpstr>
      <vt:lpstr>August 12, 2021 Implementation</vt:lpstr>
      <vt:lpstr>August 12, 2021 Implementation</vt:lpstr>
      <vt:lpstr>Traffic Management</vt:lpstr>
      <vt:lpstr>Next Steps</vt:lpstr>
      <vt:lpstr>What You can Do</vt:lpstr>
      <vt:lpstr>Christian Karns christian.karns@natca.net  Vicki Turner vicki.turner@faa.gov      </vt:lpstr>
    </vt:vector>
  </TitlesOfParts>
  <Company>The MITRE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FLA Metroplex</dc:creator>
  <cp:lastModifiedBy>Turner, Vicki (FAA)</cp:lastModifiedBy>
  <cp:revision>770</cp:revision>
  <dcterms:created xsi:type="dcterms:W3CDTF">2013-09-13T22:45:36Z</dcterms:created>
  <dcterms:modified xsi:type="dcterms:W3CDTF">2021-06-02T11:27:59Z</dcterms:modified>
</cp:coreProperties>
</file>