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  <p:sldMasterId id="2147483661" r:id="rId5"/>
    <p:sldMasterId id="2147483662" r:id="rId6"/>
    <p:sldMasterId id="2147483675" r:id="rId7"/>
  </p:sldMasterIdLst>
  <p:notesMasterIdLst>
    <p:notesMasterId r:id="rId43"/>
  </p:notesMasterIdLst>
  <p:handoutMasterIdLst>
    <p:handoutMasterId r:id="rId44"/>
  </p:handoutMasterIdLst>
  <p:sldIdLst>
    <p:sldId id="341" r:id="rId8"/>
    <p:sldId id="892" r:id="rId9"/>
    <p:sldId id="893" r:id="rId10"/>
    <p:sldId id="894" r:id="rId11"/>
    <p:sldId id="841" r:id="rId12"/>
    <p:sldId id="884" r:id="rId13"/>
    <p:sldId id="905" r:id="rId14"/>
    <p:sldId id="914" r:id="rId15"/>
    <p:sldId id="916" r:id="rId16"/>
    <p:sldId id="915" r:id="rId17"/>
    <p:sldId id="888" r:id="rId18"/>
    <p:sldId id="889" r:id="rId19"/>
    <p:sldId id="908" r:id="rId20"/>
    <p:sldId id="913" r:id="rId21"/>
    <p:sldId id="897" r:id="rId22"/>
    <p:sldId id="772" r:id="rId23"/>
    <p:sldId id="911" r:id="rId24"/>
    <p:sldId id="822" r:id="rId25"/>
    <p:sldId id="909" r:id="rId26"/>
    <p:sldId id="910" r:id="rId27"/>
    <p:sldId id="891" r:id="rId28"/>
    <p:sldId id="785" r:id="rId29"/>
    <p:sldId id="900" r:id="rId30"/>
    <p:sldId id="901" r:id="rId31"/>
    <p:sldId id="786" r:id="rId32"/>
    <p:sldId id="788" r:id="rId33"/>
    <p:sldId id="809" r:id="rId34"/>
    <p:sldId id="811" r:id="rId35"/>
    <p:sldId id="906" r:id="rId36"/>
    <p:sldId id="722" r:id="rId37"/>
    <p:sldId id="730" r:id="rId38"/>
    <p:sldId id="733" r:id="rId39"/>
    <p:sldId id="734" r:id="rId40"/>
    <p:sldId id="737" r:id="rId41"/>
    <p:sldId id="738" r:id="rId4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341"/>
            <p14:sldId id="892"/>
            <p14:sldId id="893"/>
            <p14:sldId id="894"/>
            <p14:sldId id="841"/>
            <p14:sldId id="884"/>
            <p14:sldId id="905"/>
            <p14:sldId id="914"/>
            <p14:sldId id="916"/>
            <p14:sldId id="915"/>
            <p14:sldId id="888"/>
            <p14:sldId id="889"/>
            <p14:sldId id="908"/>
            <p14:sldId id="913"/>
            <p14:sldId id="897"/>
            <p14:sldId id="772"/>
            <p14:sldId id="911"/>
            <p14:sldId id="822"/>
            <p14:sldId id="909"/>
            <p14:sldId id="910"/>
            <p14:sldId id="891"/>
            <p14:sldId id="785"/>
            <p14:sldId id="900"/>
            <p14:sldId id="901"/>
            <p14:sldId id="786"/>
            <p14:sldId id="788"/>
            <p14:sldId id="809"/>
            <p14:sldId id="811"/>
            <p14:sldId id="906"/>
            <p14:sldId id="722"/>
            <p14:sldId id="730"/>
            <p14:sldId id="733"/>
            <p14:sldId id="734"/>
            <p14:sldId id="737"/>
            <p14:sldId id="738"/>
          </p14:sldIdLst>
        </p14:section>
        <p14:section name="Default Section" id="{D064656E-B9C6-46C3-B3CD-814297A2DB6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kins, Doug" initials="PD" lastIdx="8" clrIdx="0">
    <p:extLst>
      <p:ext uri="{19B8F6BF-5375-455C-9EA6-DF929625EA0E}">
        <p15:presenceInfo xmlns:p15="http://schemas.microsoft.com/office/powerpoint/2012/main" userId="S::DMPERKINS@MITRE.ORG::d82ec70b-1587-4aa4-9386-c2d1e613b09a" providerId="AD"/>
      </p:ext>
    </p:extLst>
  </p:cmAuthor>
  <p:cmAuthor id="2" name="Withers, Paul M (FAA)" initials="WPM(" lastIdx="1" clrIdx="1">
    <p:extLst>
      <p:ext uri="{19B8F6BF-5375-455C-9EA6-DF929625EA0E}">
        <p15:presenceInfo xmlns:p15="http://schemas.microsoft.com/office/powerpoint/2012/main" userId="S-1-5-21-3215564045-1863808890-1157122868-1910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618"/>
    <a:srgbClr val="1D2F68"/>
    <a:srgbClr val="33CCCC"/>
    <a:srgbClr val="DDDDDD"/>
    <a:srgbClr val="0A88E6"/>
    <a:srgbClr val="FF0000"/>
    <a:srgbClr val="CCFFFF"/>
    <a:srgbClr val="FFFFCC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0" autoAdjust="0"/>
    <p:restoredTop sz="94717" autoAdjust="0"/>
  </p:normalViewPr>
  <p:slideViewPr>
    <p:cSldViewPr snapToGrid="0">
      <p:cViewPr varScale="1">
        <p:scale>
          <a:sx n="71" d="100"/>
          <a:sy n="71" d="100"/>
        </p:scale>
        <p:origin x="40" y="260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5"/>
    </p:cViewPr>
  </p:sorterViewPr>
  <p:notesViewPr>
    <p:cSldViewPr snapToGrid="0">
      <p:cViewPr varScale="1">
        <p:scale>
          <a:sx n="82" d="100"/>
          <a:sy n="82" d="100"/>
        </p:scale>
        <p:origin x="32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0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 photo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16" y="0"/>
            <a:ext cx="4813384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6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6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739777" y="2791334"/>
            <a:ext cx="7693025" cy="1057275"/>
            <a:chOff x="466" y="2509"/>
            <a:chExt cx="4846" cy="66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66" y="2509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66" y="3175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722313" y="2645195"/>
            <a:ext cx="7772400" cy="136207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6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4899" y="6248400"/>
            <a:ext cx="110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1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3" cy="1395412"/>
          </a:xfrm>
        </p:spPr>
        <p:txBody>
          <a:bodyPr anchor="t"/>
          <a:lstStyle>
            <a:lvl1pPr algn="l">
              <a:defRPr sz="3600"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40" y="4497389"/>
            <a:ext cx="48228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  <a:br>
              <a:rPr lang="en-US" sz="1600" dirty="0">
                <a:solidFill>
                  <a:srgbClr val="1D2F68"/>
                </a:solidFill>
              </a:rPr>
            </a:b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2" y="271464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55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6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6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2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739777" y="2791334"/>
            <a:ext cx="7693025" cy="1057275"/>
            <a:chOff x="466" y="2509"/>
            <a:chExt cx="4846" cy="66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66" y="2509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66" y="3175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722313" y="2645195"/>
            <a:ext cx="7772400" cy="136207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6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739777" y="2791334"/>
            <a:ext cx="7693025" cy="1057275"/>
            <a:chOff x="466" y="2509"/>
            <a:chExt cx="4846" cy="66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66" y="2509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66" y="3175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722313" y="2645195"/>
            <a:ext cx="7772400" cy="136207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7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1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3" cy="1395412"/>
          </a:xfrm>
        </p:spPr>
        <p:txBody>
          <a:bodyPr anchor="t"/>
          <a:lstStyle>
            <a:lvl1pPr algn="l">
              <a:defRPr sz="3600"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40" y="4497389"/>
            <a:ext cx="5204833" cy="157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750" b="1" dirty="0">
                <a:solidFill>
                  <a:srgbClr val="1D2F68"/>
                </a:solidFill>
              </a:rPr>
              <a:t>Presented to: </a:t>
            </a:r>
            <a:r>
              <a:rPr lang="en-US" sz="1750" b="1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Flight Plan Filers</a:t>
            </a:r>
            <a:endParaRPr lang="en-US" sz="1750" b="0" kern="1200" dirty="0">
              <a:solidFill>
                <a:srgbClr val="1D2F68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en-US" sz="1750" b="1" dirty="0">
                <a:solidFill>
                  <a:srgbClr val="1D2F68"/>
                </a:solidFill>
              </a:rPr>
              <a:t>By:  </a:t>
            </a:r>
            <a:r>
              <a:rPr lang="en-US" sz="1750" b="0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Paul Withers</a:t>
            </a:r>
            <a:r>
              <a:rPr lang="en-US" sz="1750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, FAA Co-Lead (Management)</a:t>
            </a:r>
          </a:p>
          <a:p>
            <a:pPr>
              <a:buNone/>
            </a:pPr>
            <a:r>
              <a:rPr lang="en-US" sz="1750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        Joey Tinsley, FAA Co-Lead (NATCA)</a:t>
            </a:r>
          </a:p>
          <a:p>
            <a:pPr>
              <a:buFontTx/>
              <a:buNone/>
            </a:pPr>
            <a:r>
              <a:rPr lang="en-US" sz="1750" b="1" dirty="0">
                <a:solidFill>
                  <a:srgbClr val="1D2F68"/>
                </a:solidFill>
              </a:rPr>
              <a:t>Date:  </a:t>
            </a:r>
            <a:r>
              <a:rPr lang="en-US" sz="1750" b="0" dirty="0">
                <a:solidFill>
                  <a:srgbClr val="1D2F68"/>
                </a:solidFill>
              </a:rPr>
              <a:t>November 3, </a:t>
            </a:r>
            <a:r>
              <a:rPr lang="en-US" sz="1750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2021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2" y="271464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9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4899" y="6248400"/>
            <a:ext cx="110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88" r:id="rId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9500" y="6248400"/>
            <a:ext cx="11266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6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6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043505" y="6126159"/>
            <a:ext cx="2095505" cy="660400"/>
            <a:chOff x="3177" y="3859"/>
            <a:chExt cx="132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7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3634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6205539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6" y="6384925"/>
            <a:ext cx="37401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96" y="6172748"/>
            <a:ext cx="627942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9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6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6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043505" y="6126159"/>
            <a:ext cx="2095505" cy="660400"/>
            <a:chOff x="3177" y="3859"/>
            <a:chExt cx="132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7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3634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6205539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6" y="6384925"/>
            <a:ext cx="37401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96" y="6172748"/>
            <a:ext cx="627942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faavideo.zoomgov.com/j/16197088093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oseph.b.tinsley@faa.gov" TargetMode="External"/><Relationship Id="rId2" Type="http://schemas.openxmlformats.org/officeDocument/2006/relationships/hyperlink" Target="mailto:paul.m.withers@faa.gov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y.faa.gov/rmt/nfdc_preferred_routes_database.jsp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46088" y="343218"/>
            <a:ext cx="4983163" cy="1790382"/>
          </a:xfrm>
        </p:spPr>
        <p:txBody>
          <a:bodyPr/>
          <a:lstStyle/>
          <a:p>
            <a:r>
              <a:rPr lang="en-US" dirty="0"/>
              <a:t>Northeast Corridor</a:t>
            </a:r>
            <a:br>
              <a:rPr lang="en-US" dirty="0"/>
            </a:br>
            <a:r>
              <a:rPr lang="en-US" dirty="0"/>
              <a:t>Atlantic Coast Routes</a:t>
            </a:r>
            <a:br>
              <a:rPr lang="en-US" dirty="0"/>
            </a:br>
            <a:r>
              <a:rPr lang="en-US" dirty="0"/>
              <a:t>(NEC ACR)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Project Status Update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8879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NOTAM: H-09, FDC 1/7568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701018" cy="513654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1/7885 for H-9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!FDC 1/7885 FDC CHART CORRECT U.S. GOVERNMENT IFR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ENROUTE HIGH ALTITUDE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CHART H-9, PANEL C, EFFECTIVE 09 SEP 2021...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EFFECTIVE 07 OCT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Y438 IS MISSING FROM BAHAA (BEARING 100) TO SNABS (BEARING 279)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A DISTANCE OF 25 AND MAA-60000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Y438 IS MISSING FROM SNABS (BEARING 099) TO OZENA (BEARING 279)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A DISTANCE OF 9 AND MAA-60000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Y438 IS MISSING FROM OZENA (BEARING 100) TO OHLAA (BEARING 280)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A DISTANCE OF 13 AND MAA-60000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Y438 IS MISSING FROM OHLAA (BEARING 100) TO CARPX  (BEARING 280)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A DISTANCE OF 18 AND MAA-60000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Y438 IS MISSING FROM CARPX (BEARING 101) TO TROUT (BEARING 282)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A DISTANCE OF 39 AND MAA-60000. 2110042056-PERM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8" y="1034750"/>
            <a:ext cx="8809022" cy="51365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Effective 10/7/2021-12/2/2021</a:t>
            </a:r>
          </a:p>
          <a:p>
            <a:r>
              <a:rPr lang="en-US" sz="1800" dirty="0"/>
              <a:t>Q22, </a:t>
            </a:r>
            <a:r>
              <a:rPr lang="en-US" sz="1800" u="sng" dirty="0"/>
              <a:t>BEARI</a:t>
            </a:r>
            <a:r>
              <a:rPr lang="en-US" sz="1800" dirty="0"/>
              <a:t>, VA TO </a:t>
            </a:r>
            <a:r>
              <a:rPr lang="en-US" sz="1800" u="sng" dirty="0"/>
              <a:t>FOXWD</a:t>
            </a:r>
            <a:r>
              <a:rPr lang="en-US" sz="1800" dirty="0"/>
              <a:t>, CT NA</a:t>
            </a:r>
          </a:p>
          <a:p>
            <a:pPr marL="285750"/>
            <a:r>
              <a:rPr lang="en-US" sz="1800" dirty="0"/>
              <a:t>Q34, </a:t>
            </a:r>
            <a:r>
              <a:rPr lang="en-US" sz="1800" u="sng" dirty="0"/>
              <a:t>SWAAP</a:t>
            </a:r>
            <a:r>
              <a:rPr lang="en-US" sz="1800" dirty="0"/>
              <a:t>, TN TO ROBBINSVILLE, NJ (</a:t>
            </a:r>
            <a:r>
              <a:rPr lang="en-US" sz="1800" u="sng" dirty="0"/>
              <a:t>RBV</a:t>
            </a:r>
            <a:r>
              <a:rPr lang="en-US" sz="1800" dirty="0"/>
              <a:t>) VORTAC NA</a:t>
            </a:r>
          </a:p>
          <a:p>
            <a:pPr marL="285750"/>
            <a:r>
              <a:rPr lang="en-US" sz="1800" dirty="0"/>
              <a:t>Q419, </a:t>
            </a:r>
            <a:r>
              <a:rPr lang="en-US" sz="1800" u="sng" dirty="0"/>
              <a:t>BROSS</a:t>
            </a:r>
            <a:r>
              <a:rPr lang="en-US" sz="1800" dirty="0"/>
              <a:t>, MD TO DEER PARK, NY (</a:t>
            </a:r>
            <a:r>
              <a:rPr lang="en-US" sz="1800" u="sng" dirty="0"/>
              <a:t>DPK</a:t>
            </a:r>
            <a:r>
              <a:rPr lang="en-US" sz="1800" dirty="0"/>
              <a:t>) VOR/DME NA</a:t>
            </a:r>
          </a:p>
          <a:p>
            <a:pPr marL="285750"/>
            <a:r>
              <a:rPr lang="en-US" sz="1800" dirty="0"/>
              <a:t>Q437, </a:t>
            </a:r>
            <a:r>
              <a:rPr lang="pl-PL" sz="1800" u="sng" dirty="0"/>
              <a:t>VILLS</a:t>
            </a:r>
            <a:r>
              <a:rPr lang="pl-PL" sz="1800" dirty="0"/>
              <a:t>, NJ TO </a:t>
            </a:r>
            <a:r>
              <a:rPr lang="en-US" sz="1800" u="sng" dirty="0"/>
              <a:t>SLANG</a:t>
            </a:r>
            <a:r>
              <a:rPr lang="pl-PL" sz="1800" dirty="0"/>
              <a:t>, VT</a:t>
            </a:r>
            <a:r>
              <a:rPr lang="en-US" sz="1800" dirty="0"/>
              <a:t> NA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Effective 10/7/2021-</a:t>
            </a:r>
            <a:r>
              <a:rPr lang="en-US" sz="1800" u="sng" dirty="0">
                <a:solidFill>
                  <a:srgbClr val="FF0000"/>
                </a:solidFill>
              </a:rPr>
              <a:t>11/3/2022</a:t>
            </a:r>
          </a:p>
          <a:p>
            <a:r>
              <a:rPr lang="en-US" sz="1800" dirty="0"/>
              <a:t>Q64, TAR RIVER, NC (</a:t>
            </a:r>
            <a:r>
              <a:rPr lang="en-US" sz="1800" u="sng" dirty="0"/>
              <a:t>TYI</a:t>
            </a:r>
            <a:r>
              <a:rPr lang="en-US" sz="1800" dirty="0"/>
              <a:t>) VORTAC TO </a:t>
            </a:r>
            <a:r>
              <a:rPr lang="en-US" sz="1800" u="sng" dirty="0"/>
              <a:t>SAWED</a:t>
            </a:r>
            <a:r>
              <a:rPr lang="en-US" sz="1800" dirty="0"/>
              <a:t>, VA NA</a:t>
            </a:r>
          </a:p>
          <a:p>
            <a:pPr lvl="1"/>
            <a:endParaRPr lang="en-US" sz="1400" dirty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endParaRPr lang="en-US" sz="18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Q-Route NA NOTAMs </a:t>
            </a:r>
            <a:br>
              <a:rPr lang="en-US" sz="4000" dirty="0"/>
            </a:br>
            <a:r>
              <a:rPr lang="en-US" sz="2400" dirty="0"/>
              <a:t>Effective 10/7/2021-12/2/2021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5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u="sng" dirty="0"/>
              <a:t>ZJX</a:t>
            </a:r>
            <a:r>
              <a:rPr lang="en-US" sz="4000" dirty="0"/>
              <a:t> Q-Route/Y-Route NOTAMs </a:t>
            </a:r>
            <a:br>
              <a:rPr lang="en-US" sz="4000" dirty="0"/>
            </a:br>
            <a:endParaRPr lang="en-US" sz="1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9" y="1256714"/>
            <a:ext cx="7923196" cy="5136542"/>
          </a:xfrm>
        </p:spPr>
        <p:txBody>
          <a:bodyPr/>
          <a:lstStyle/>
          <a:p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Y-Routes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: Existing “ATC ASSIGNED ONLY” NOTAMs for the following Florida Y-Routes will be cancelled on 10/7/2021 and </a:t>
            </a:r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reissued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 to be effective through </a:t>
            </a:r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11/3/2022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Y289, Y299</a:t>
            </a:r>
          </a:p>
          <a:p>
            <a:pPr marL="457200" lvl="1" indent="0">
              <a:buNone/>
            </a:pPr>
            <a:endParaRPr lang="en-US" sz="1800" u="sng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Q/Y-Routes: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Existing “ATC ASSIGNED ONLY” NOTAMs for the following Florida Q/Y-Routes will be cancelled on 10/7/2021 and </a:t>
            </a:r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reissued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 to be effective through </a:t>
            </a:r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9/8/2022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Q85, Q87, Q97, Q109, Q113, Q135, Q409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Y291, Y309, Y319, Y323</a:t>
            </a:r>
          </a:p>
          <a:p>
            <a:pPr marL="457200" lvl="1" indent="0">
              <a:buNone/>
            </a:pP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Q/Y-Routes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: Existing “ATC ASSIGNED ONLY” NOTAMs for the following Florida Q/Y-Routes will be cancelled on </a:t>
            </a:r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9/8/2022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 and </a:t>
            </a:r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reissued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 to be effective through </a:t>
            </a:r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11/3/2022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Q85, Q87, Q97, Q109, Q113, Q135, Q409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Y291, Y309, Y319, Y323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9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F5B0-D381-4D94-8980-2718CD87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Preferred IFR Routes Effective 10/7/2021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CAAC6-5A17-47BE-9EA1-92438107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954088"/>
            <a:ext cx="8050213" cy="3017021"/>
          </a:xfrm>
        </p:spPr>
        <p:txBody>
          <a:bodyPr/>
          <a:lstStyle/>
          <a:p>
            <a:pPr marL="0" indent="0">
              <a:buNone/>
            </a:pPr>
            <a:r>
              <a:rPr lang="en-US" sz="1800" u="sng" dirty="0"/>
              <a:t>The following changes will be implemented on 10/7/2021:</a:t>
            </a:r>
          </a:p>
          <a:p>
            <a:r>
              <a:rPr lang="en-US" sz="1600" dirty="0"/>
              <a:t>ATL PHIIL 3 RNAV SID: </a:t>
            </a:r>
            <a:r>
              <a:rPr lang="en-US" sz="1600" u="sng" dirty="0"/>
              <a:t>HRTWL</a:t>
            </a:r>
            <a:r>
              <a:rPr lang="en-US" sz="1600" dirty="0"/>
              <a:t> transition replaces GRD transition</a:t>
            </a:r>
          </a:p>
          <a:p>
            <a:r>
              <a:rPr lang="en-US" sz="1600" dirty="0"/>
              <a:t>Q54, </a:t>
            </a:r>
            <a:r>
              <a:rPr lang="en-US" sz="1600" u="sng" dirty="0"/>
              <a:t>HRTWL</a:t>
            </a:r>
            <a:r>
              <a:rPr lang="en-US" sz="1600" dirty="0"/>
              <a:t> waypoint replaces GRD VORTAC</a:t>
            </a:r>
          </a:p>
          <a:p>
            <a:pPr lvl="1"/>
            <a:r>
              <a:rPr lang="en-US" sz="1100" u="sng" dirty="0"/>
              <a:t>ASHEL</a:t>
            </a:r>
            <a:r>
              <a:rPr lang="en-US" sz="1100" dirty="0"/>
              <a:t> waypoint added between RAYNE and NUTZE</a:t>
            </a:r>
            <a:endParaRPr lang="en-US" sz="1200" dirty="0"/>
          </a:p>
          <a:p>
            <a:r>
              <a:rPr lang="en-US" sz="1600" dirty="0"/>
              <a:t>Q64, </a:t>
            </a:r>
            <a:r>
              <a:rPr lang="en-US" sz="1600" u="sng" dirty="0"/>
              <a:t>HRTWL</a:t>
            </a:r>
            <a:r>
              <a:rPr lang="en-US" sz="1600" dirty="0"/>
              <a:t> waypoint replaces GRD VORTAC</a:t>
            </a:r>
          </a:p>
          <a:p>
            <a:pPr lvl="1"/>
            <a:r>
              <a:rPr lang="en-US" sz="1100" u="sng" dirty="0"/>
              <a:t>DADDS</a:t>
            </a:r>
            <a:r>
              <a:rPr lang="en-US" sz="1100" dirty="0"/>
              <a:t> and </a:t>
            </a:r>
            <a:r>
              <a:rPr lang="en-US" sz="1100" u="sng" dirty="0"/>
              <a:t>MARCL</a:t>
            </a:r>
            <a:r>
              <a:rPr lang="en-US" sz="1100" dirty="0"/>
              <a:t> waypoints added between IDDAA and TYI</a:t>
            </a:r>
          </a:p>
          <a:p>
            <a:r>
              <a:rPr lang="en-US" sz="1600" dirty="0"/>
              <a:t>Q29, </a:t>
            </a:r>
            <a:r>
              <a:rPr lang="en-US" sz="1600" u="sng" dirty="0"/>
              <a:t>MEMFS</a:t>
            </a:r>
            <a:r>
              <a:rPr lang="en-US" sz="1600" dirty="0"/>
              <a:t> waypoint replaces MEM VORTAC</a:t>
            </a:r>
          </a:p>
          <a:p>
            <a:pPr lvl="1"/>
            <a:r>
              <a:rPr lang="en-US" sz="1100" u="sng" dirty="0"/>
              <a:t>DUNOM</a:t>
            </a:r>
            <a:r>
              <a:rPr lang="en-US" sz="1100" dirty="0"/>
              <a:t> waypoint moved 1.26 NM east to the US/Canadian border</a:t>
            </a:r>
          </a:p>
          <a:p>
            <a:r>
              <a:rPr lang="en-US" sz="1600" dirty="0"/>
              <a:t>Q34, </a:t>
            </a:r>
            <a:r>
              <a:rPr lang="en-US" sz="1600" u="sng" dirty="0"/>
              <a:t>MEMFS</a:t>
            </a:r>
            <a:r>
              <a:rPr lang="en-US" sz="1600" dirty="0"/>
              <a:t> waypoint replaces MEM VORTAC</a:t>
            </a:r>
          </a:p>
          <a:p>
            <a:pPr lvl="1"/>
            <a:r>
              <a:rPr lang="en-US" sz="1100" u="sng" dirty="0"/>
              <a:t>LOOSE</a:t>
            </a:r>
            <a:r>
              <a:rPr lang="en-US" sz="1100" dirty="0"/>
              <a:t> waypoint added between TXK and WASKO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C1137-C3EC-4313-90DD-C0BE88F40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13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F55A4E41-B47E-4F35-B63B-022E6D3C94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995283"/>
              </p:ext>
            </p:extLst>
          </p:nvPr>
        </p:nvGraphicFramePr>
        <p:xfrm>
          <a:off x="5680070" y="1672329"/>
          <a:ext cx="3009906" cy="2167520"/>
        </p:xfrm>
        <a:graphic>
          <a:graphicData uri="http://schemas.openxmlformats.org/drawingml/2006/table">
            <a:tbl>
              <a:tblPr firstRow="1" firstCol="1" bandRow="1"/>
              <a:tblGrid>
                <a:gridCol w="1385512">
                  <a:extLst>
                    <a:ext uri="{9D8B030D-6E8A-4147-A177-3AD203B41FA5}">
                      <a16:colId xmlns:a16="http://schemas.microsoft.com/office/drawing/2014/main" val="1085588489"/>
                    </a:ext>
                  </a:extLst>
                </a:gridCol>
                <a:gridCol w="1624394">
                  <a:extLst>
                    <a:ext uri="{9D8B030D-6E8A-4147-A177-3AD203B41FA5}">
                      <a16:colId xmlns:a16="http://schemas.microsoft.com/office/drawing/2014/main" val="1119970433"/>
                    </a:ext>
                  </a:extLst>
                </a:gridCol>
              </a:tblGrid>
              <a:tr h="216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Existing Route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New Route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306434"/>
                  </a:ext>
                </a:extLst>
              </a:tr>
              <a:tr h="216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PHIIL (RNAV)-DP GRD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PHIIL (RNAV)-DP HRTWL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973267"/>
                  </a:ext>
                </a:extLst>
              </a:tr>
              <a:tr h="216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Q54 GRD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Q54 HRTWL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092684"/>
                  </a:ext>
                </a:extLst>
              </a:tr>
              <a:tr h="216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GRD Q54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HRTWL Q54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740806"/>
                  </a:ext>
                </a:extLst>
              </a:tr>
              <a:tr h="216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Q64 GRD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Q64 HRTWL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28108"/>
                  </a:ext>
                </a:extLst>
              </a:tr>
              <a:tr h="216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GRD Q64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HRTWL Q64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859797"/>
                  </a:ext>
                </a:extLst>
              </a:tr>
              <a:tr h="216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Q29 MEM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Q29 MEMFS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158719"/>
                  </a:ext>
                </a:extLst>
              </a:tr>
              <a:tr h="216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MEM Q29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MEMFS Q29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875232"/>
                  </a:ext>
                </a:extLst>
              </a:tr>
              <a:tr h="216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Q34 MEM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Q34 MEMFS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308420"/>
                  </a:ext>
                </a:extLst>
              </a:tr>
              <a:tr h="216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MEM Q34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MEMFS Q34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79306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1725E4-C9E5-4F1E-A1C4-9E01F0F6E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09005"/>
              </p:ext>
            </p:extLst>
          </p:nvPr>
        </p:nvGraphicFramePr>
        <p:xfrm>
          <a:off x="428625" y="3979818"/>
          <a:ext cx="8504238" cy="1988643"/>
        </p:xfrm>
        <a:graphic>
          <a:graphicData uri="http://schemas.openxmlformats.org/drawingml/2006/table">
            <a:tbl>
              <a:tblPr/>
              <a:tblGrid>
                <a:gridCol w="628973">
                  <a:extLst>
                    <a:ext uri="{9D8B030D-6E8A-4147-A177-3AD203B41FA5}">
                      <a16:colId xmlns:a16="http://schemas.microsoft.com/office/drawing/2014/main" val="1350358752"/>
                    </a:ext>
                  </a:extLst>
                </a:gridCol>
                <a:gridCol w="745076">
                  <a:extLst>
                    <a:ext uri="{9D8B030D-6E8A-4147-A177-3AD203B41FA5}">
                      <a16:colId xmlns:a16="http://schemas.microsoft.com/office/drawing/2014/main" val="1058514481"/>
                    </a:ext>
                  </a:extLst>
                </a:gridCol>
                <a:gridCol w="512870">
                  <a:extLst>
                    <a:ext uri="{9D8B030D-6E8A-4147-A177-3AD203B41FA5}">
                      <a16:colId xmlns:a16="http://schemas.microsoft.com/office/drawing/2014/main" val="2899468766"/>
                    </a:ext>
                  </a:extLst>
                </a:gridCol>
                <a:gridCol w="628973">
                  <a:extLst>
                    <a:ext uri="{9D8B030D-6E8A-4147-A177-3AD203B41FA5}">
                      <a16:colId xmlns:a16="http://schemas.microsoft.com/office/drawing/2014/main" val="3767402959"/>
                    </a:ext>
                  </a:extLst>
                </a:gridCol>
                <a:gridCol w="5988346">
                  <a:extLst>
                    <a:ext uri="{9D8B030D-6E8A-4147-A177-3AD203B41FA5}">
                      <a16:colId xmlns:a16="http://schemas.microsoft.com/office/drawing/2014/main" val="1175465938"/>
                    </a:ext>
                  </a:extLst>
                </a:gridCol>
              </a:tblGrid>
              <a:tr h="307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Origin</a:t>
                      </a:r>
                    </a:p>
                  </a:txBody>
                  <a:tcPr marL="9303" marR="9303" marT="9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Destination</a:t>
                      </a:r>
                    </a:p>
                  </a:txBody>
                  <a:tcPr marL="9303" marR="9303" marT="9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Route </a:t>
                      </a:r>
                    </a:p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Type</a:t>
                      </a:r>
                    </a:p>
                  </a:txBody>
                  <a:tcPr marL="9303" marR="9303" marT="9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Route Number</a:t>
                      </a:r>
                    </a:p>
                  </a:txBody>
                  <a:tcPr marL="9303" marR="9303" marT="9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Revised Route String</a:t>
                      </a:r>
                    </a:p>
                  </a:txBody>
                  <a:tcPr marL="9303" marR="9303" marT="93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460270"/>
                  </a:ext>
                </a:extLst>
              </a:tr>
              <a:tr h="186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ATL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JFK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PHIIL (RNAV)-DP HRTWL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Q64 TYI ORF J121 SIE CAMRN-STAR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133045"/>
                  </a:ext>
                </a:extLst>
              </a:tr>
              <a:tr h="186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ATL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ORF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PHIIL (RNAV)-DP HRTWL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Q54 NUTZE DRONE DRONE-STAR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05203"/>
                  </a:ext>
                </a:extLst>
              </a:tr>
              <a:tr h="186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ATL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PHF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PHIIL (RNAV)-DP HRTWL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Q54 NUTZE DRONE DRONE-STAR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840950"/>
                  </a:ext>
                </a:extLst>
              </a:tr>
              <a:tr h="186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DFW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BDL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TRYTN (RNAV)-DP LOOSE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MEMFS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Q29 JHW Q82 MEMMS WILET STELA-STAR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802231"/>
                  </a:ext>
                </a:extLst>
              </a:tr>
              <a:tr h="186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DFW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JFK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FORCK (RNAV)-DP FORCK ELD SQS Q30 VUZ ATL </a:t>
                      </a: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HRTWL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Q64 TYI ORF J121 SIE CAMRN-STAR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830426"/>
                  </a:ext>
                </a:extLst>
              </a:tr>
              <a:tr h="186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HOU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ORF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ELOCO (RNAV)-DP LLA HRV SJI J37 CATLN Q64 </a:t>
                      </a: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HRTWL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Q54 NUTZE DRONE DRONE-STAR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475441"/>
                  </a:ext>
                </a:extLst>
              </a:tr>
              <a:tr h="186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IAH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ORF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GUMBY (RNAV)-DP GUSTI Q22 CATLN </a:t>
                      </a: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Q64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HRTWL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Q54 NUTZE DRONE DRONE-STAR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26685"/>
                  </a:ext>
                </a:extLst>
              </a:tr>
              <a:tr h="186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IAH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ORF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MMUGS (RNAV)-DP GUSTI Q22 CATLN Q64 </a:t>
                      </a: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HRTWL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Q54 NUTZE DRONE DRONE-STAR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632386"/>
                  </a:ext>
                </a:extLst>
              </a:tr>
              <a:tr h="186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MEM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SDF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MEMFS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Q29 SIDAE CHERI CHERI-STAR</a:t>
                      </a:r>
                    </a:p>
                  </a:txBody>
                  <a:tcPr marL="9303" marR="9303" marT="9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372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FB7F45A-3A61-4785-B436-C448D39261FD}"/>
              </a:ext>
            </a:extLst>
          </p:cNvPr>
          <p:cNvSpPr txBox="1"/>
          <p:nvPr/>
        </p:nvSpPr>
        <p:spPr bwMode="auto">
          <a:xfrm>
            <a:off x="3134" y="6153834"/>
            <a:ext cx="48736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Additional changes publishing on 10/7/2021 for Q22, Q34, Q419, and Q437 will be reflected in the 12/2/2021 Preferred IFR Route amendments, concurrent with the cancellation of NA NOTAMs.</a:t>
            </a:r>
          </a:p>
        </p:txBody>
      </p:sp>
    </p:spTree>
    <p:extLst>
      <p:ext uri="{BB962C8B-B14F-4D97-AF65-F5344CB8AC3E}">
        <p14:creationId xmlns:p14="http://schemas.microsoft.com/office/powerpoint/2010/main" val="22442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DE98-3174-4C39-AFFB-30FD179D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Preferred IFR Routes Effective 2DEC2021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31D76-A013-4014-A260-595D984F2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distribute as soon as possible</a:t>
            </a:r>
          </a:p>
          <a:p>
            <a:r>
              <a:rPr lang="en-US" dirty="0"/>
              <a:t>Provided for advance planning purposes only</a:t>
            </a:r>
          </a:p>
          <a:p>
            <a:r>
              <a:rPr lang="en-US" dirty="0"/>
              <a:t>Please do not file the new routes until 12/2/2021</a:t>
            </a:r>
          </a:p>
          <a:p>
            <a:r>
              <a:rPr lang="en-US" dirty="0"/>
              <a:t>National Playbook Routes and Coded Departure Routes are also being updated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0F324-1784-45C3-9111-5D194A871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14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How Operators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563858" cy="5136542"/>
          </a:xfrm>
        </p:spPr>
        <p:txBody>
          <a:bodyPr/>
          <a:lstStyle/>
          <a:p>
            <a:r>
              <a:rPr lang="en-US" dirty="0"/>
              <a:t>Share this briefing with others</a:t>
            </a:r>
          </a:p>
          <a:p>
            <a:pPr lvl="1"/>
            <a:r>
              <a:rPr lang="en-US" dirty="0"/>
              <a:t>Share with route planners, dispatchers, &amp; management/staff</a:t>
            </a:r>
          </a:p>
          <a:p>
            <a:r>
              <a:rPr lang="en-US" dirty="0"/>
              <a:t>Provide feedback and suggestions</a:t>
            </a:r>
          </a:p>
          <a:p>
            <a:pPr lvl="1"/>
            <a:r>
              <a:rPr lang="en-US" dirty="0"/>
              <a:t>Help identify issues/mitigations not yet identified</a:t>
            </a:r>
          </a:p>
          <a:p>
            <a:pPr lvl="1"/>
            <a:r>
              <a:rPr lang="en-US" dirty="0"/>
              <a:t>Direct questions/comments to NEC ACR</a:t>
            </a:r>
          </a:p>
          <a:p>
            <a:r>
              <a:rPr lang="en-US" dirty="0"/>
              <a:t>Watch for additional information</a:t>
            </a:r>
          </a:p>
          <a:p>
            <a:pPr lvl="1"/>
            <a:r>
              <a:rPr lang="en-US" dirty="0"/>
              <a:t>Flight Planners Telcon, NCF briefings, NBAA, </a:t>
            </a:r>
            <a:r>
              <a:rPr lang="en-US"/>
              <a:t>IATA, etc</a:t>
            </a:r>
            <a:r>
              <a:rPr lang="en-US" dirty="0"/>
              <a:t>. </a:t>
            </a:r>
          </a:p>
          <a:p>
            <a:r>
              <a:rPr lang="en-US" dirty="0"/>
              <a:t>Plan resources for route planning &amp; programming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Updated Preferred IFR Routes to be distributed ASAP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 not file the new Q-Routes before </a:t>
            </a:r>
            <a:r>
              <a:rPr lang="en-US" u="sng" dirty="0">
                <a:solidFill>
                  <a:srgbClr val="FF0000"/>
                </a:solidFill>
              </a:rPr>
              <a:t>12/2/2021</a:t>
            </a:r>
          </a:p>
          <a:p>
            <a:r>
              <a:rPr lang="en-US" dirty="0"/>
              <a:t>Be ready to utilize the new routes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File the new Q-Routes beginning on </a:t>
            </a:r>
            <a:r>
              <a:rPr lang="en-US" u="sng" dirty="0">
                <a:solidFill>
                  <a:srgbClr val="FF0000"/>
                </a:solidFill>
              </a:rPr>
              <a:t>12/2/2021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8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Implementation TMIs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972589"/>
            <a:ext cx="8636125" cy="52567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Utilized up to 2 weeks during the implementation period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provide controllers and aircrews the opportunity to become accustomed to the new routes and changes to the airspace while ensuring a safe operation</a:t>
            </a:r>
          </a:p>
          <a:p>
            <a:r>
              <a:rPr lang="en-US" dirty="0"/>
              <a:t>Intended to reduce complexity and redistribute volume across all available airspace</a:t>
            </a:r>
          </a:p>
          <a:p>
            <a:r>
              <a:rPr lang="en-US" dirty="0"/>
              <a:t>TMIs being considered to reduce the need for AFPs</a:t>
            </a:r>
          </a:p>
          <a:p>
            <a:pPr lvl="1"/>
            <a:r>
              <a:rPr lang="en-US" dirty="0"/>
              <a:t>Reroutes to the west of ZDC i.e.J6, altitude capping or tunneling</a:t>
            </a:r>
          </a:p>
          <a:p>
            <a:r>
              <a:rPr lang="en-US" dirty="0"/>
              <a:t>Voluntary actions to reduce need for TMIs</a:t>
            </a:r>
          </a:p>
          <a:p>
            <a:pPr lvl="1"/>
            <a:r>
              <a:rPr lang="en-US" dirty="0"/>
              <a:t>Use of overwater routes, filing at/above FL400, filing lower altitudes on shorter routes, filing routes west or north of ZDC</a:t>
            </a:r>
          </a:p>
          <a:p>
            <a:r>
              <a:rPr lang="en-US" dirty="0"/>
              <a:t>TMIs to be re-evaluated on a daily basis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4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NEC ACR Go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701018" cy="5136542"/>
          </a:xfrm>
        </p:spPr>
        <p:txBody>
          <a:bodyPr/>
          <a:lstStyle/>
          <a:p>
            <a:r>
              <a:rPr lang="en-US" dirty="0"/>
              <a:t>Utilize the Virtual Go-Team </a:t>
            </a:r>
            <a:r>
              <a:rPr lang="en-US" u="sng" dirty="0"/>
              <a:t>12/2-12/4/2021</a:t>
            </a:r>
          </a:p>
          <a:p>
            <a:pPr lvl="1"/>
            <a:r>
              <a:rPr lang="en-US" dirty="0"/>
              <a:t>Open conference bridge staffed by subject matter experts available to address any ATC or operator issues</a:t>
            </a:r>
          </a:p>
          <a:p>
            <a:pPr lvl="1"/>
            <a:r>
              <a:rPr lang="en-US" sz="2000" dirty="0" err="1"/>
              <a:t>ZoomGov</a:t>
            </a:r>
            <a:r>
              <a:rPr lang="en-US" sz="2000" dirty="0"/>
              <a:t> meeting; </a:t>
            </a:r>
            <a:r>
              <a:rPr lang="en-US" b="1" dirty="0"/>
              <a:t>Password for all options is 252302</a:t>
            </a:r>
          </a:p>
          <a:p>
            <a:pPr lvl="2"/>
            <a:r>
              <a:rPr lang="en-US" dirty="0"/>
              <a:t>Click to Join: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https://faavideo.zoomgov.com/j/16197088093</a:t>
            </a:r>
            <a:endParaRPr lang="en-US" dirty="0"/>
          </a:p>
          <a:p>
            <a:pPr lvl="2"/>
            <a:r>
              <a:rPr lang="en-US" dirty="0"/>
              <a:t>Call 1-888-924-3239 or 1-571-302-4908; Meeting ID: 16197088093</a:t>
            </a:r>
          </a:p>
          <a:p>
            <a:pPr lvl="2"/>
            <a:r>
              <a:rPr lang="en-US" dirty="0"/>
              <a:t>Download the ‘Zoom Cloud Meetings’ App; Select ‘Join a Meeting’ and enter Meeting ID: 16197088093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dirty="0"/>
              <a:t>Dates/Hours/Status Reports</a:t>
            </a:r>
          </a:p>
          <a:p>
            <a:pPr lvl="2"/>
            <a:r>
              <a:rPr lang="en-US" dirty="0"/>
              <a:t>Thursday, Friday, Saturday(if needed) 12/2-4, 0600-1600</a:t>
            </a:r>
          </a:p>
          <a:p>
            <a:pPr lvl="2"/>
            <a:r>
              <a:rPr lang="en-US" dirty="0"/>
              <a:t>Status Reports @ 0600, 1000, and1400 EDT</a:t>
            </a:r>
          </a:p>
          <a:p>
            <a:r>
              <a:rPr lang="en-US" dirty="0"/>
              <a:t>The NEC ACR Q-Route/Y-Route NA NOTAMs will be cancelled on 12/2/2021 at 0900 GMT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Please do not file the new Q-Routes until 12/2/2021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6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FAA Points of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512092" cy="513654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Paul Withers, FAA Management Co-Lead</a:t>
            </a: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paul.m.withers@faa.gov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904-710-5939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600" dirty="0"/>
              <a:t>Joey Tinsley, NATCA Co-Lead</a:t>
            </a: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joseph.b.tinsley@faa.gov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770-363-1718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BDFE5-0555-42A3-ADB2-17C1DD8D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71811"/>
            <a:ext cx="8472488" cy="3104395"/>
          </a:xfrm>
        </p:spPr>
        <p:txBody>
          <a:bodyPr/>
          <a:lstStyle/>
          <a:p>
            <a:r>
              <a:rPr lang="en-US" sz="2000" dirty="0"/>
              <a:t>Please refrain from using J55 in flight plans to PHL or Philadelphia satellite airports</a:t>
            </a:r>
          </a:p>
          <a:p>
            <a:r>
              <a:rPr lang="en-US" sz="2000" b="1" dirty="0"/>
              <a:t>Instead, utilize Q439 to the maximum extent possible</a:t>
            </a:r>
          </a:p>
          <a:p>
            <a:r>
              <a:rPr lang="en-US" sz="2000" dirty="0"/>
              <a:t>Preferred IFR Routes are available at:</a:t>
            </a:r>
          </a:p>
          <a:p>
            <a:pPr lvl="1"/>
            <a:r>
              <a:rPr lang="en-US" sz="1800" dirty="0">
                <a:hlinkClick r:id="rId2"/>
              </a:rPr>
              <a:t>NFDC Preferred Routes Database (faa.gov)</a:t>
            </a:r>
            <a:endParaRPr lang="en-US" b="1" dirty="0"/>
          </a:p>
          <a:p>
            <a:r>
              <a:rPr lang="en-US" sz="2000" dirty="0"/>
              <a:t>If departing an airport without a published route, please improvise and try to use one of the following arrival routes</a:t>
            </a:r>
          </a:p>
          <a:p>
            <a:pPr lvl="1"/>
            <a:r>
              <a:rPr lang="en-US" sz="1600" b="1" i="0" u="none" strike="noStrike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RIFLE Q439 BRIGS JIIMS3 PHL</a:t>
            </a:r>
          </a:p>
          <a:p>
            <a:pPr lvl="1"/>
            <a:r>
              <a:rPr lang="en-US" sz="1600" b="1" i="0" u="none" strike="noStrike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MANTA Q439 BRIGS JIIMS3 PHL</a:t>
            </a:r>
            <a:endParaRPr lang="en-US" sz="1600" b="1" dirty="0">
              <a:solidFill>
                <a:srgbClr val="3D3D3D"/>
              </a:solidFill>
              <a:latin typeface="Arial" panose="020B0604020202020204" pitchFamily="34" charset="0"/>
            </a:endParaRPr>
          </a:p>
          <a:p>
            <a:endParaRPr lang="en-US" sz="1100" b="1" dirty="0"/>
          </a:p>
          <a:p>
            <a:pPr>
              <a:spcBef>
                <a:spcPts val="300"/>
              </a:spcBef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04F77-7616-4B78-9133-915842DB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Request from Boston ARTCC</a:t>
            </a:r>
            <a:br>
              <a:rPr lang="en-US" sz="4000" dirty="0"/>
            </a:br>
            <a:r>
              <a:rPr lang="en-US" sz="4000" dirty="0"/>
              <a:t>Flight Plans to PHL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2ADD3-8967-4121-A1DA-6997C75B0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19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What We Are Doing, Why, When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258036" cy="5136542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u="sng" dirty="0">
                <a:ea typeface="ＭＳ Ｐゴシック" pitchFamily="34" charset="-128"/>
              </a:rPr>
              <a:t>What</a:t>
            </a:r>
            <a:r>
              <a:rPr lang="en-US" dirty="0">
                <a:ea typeface="ＭＳ Ｐゴシック" pitchFamily="34" charset="-128"/>
              </a:rPr>
              <a:t>:  New/amended Q Routes and Y Routes will replace the north-south </a:t>
            </a:r>
            <a:r>
              <a:rPr lang="en-US" dirty="0"/>
              <a:t>high-altitude route structure along the east coast of the United States</a:t>
            </a:r>
          </a:p>
          <a:p>
            <a:pPr marL="242888">
              <a:spcBef>
                <a:spcPct val="0"/>
              </a:spcBef>
              <a:defRPr/>
            </a:pPr>
            <a:r>
              <a:rPr lang="en-US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Why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 Transition to a PBN-Centric NAS thus decreasing reliance on ground-based NAVAIDs</a:t>
            </a:r>
          </a:p>
          <a:p>
            <a:pPr marL="242888">
              <a:spcBef>
                <a:spcPct val="0"/>
              </a:spcBef>
              <a:defRPr/>
            </a:pPr>
            <a:r>
              <a:rPr lang="en-US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When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 Changes</a:t>
            </a:r>
            <a:r>
              <a:rPr lang="en-US" dirty="0"/>
              <a:t> being implemented from 10/10/2019 through </a:t>
            </a:r>
            <a:r>
              <a:rPr lang="en-US" u="sng" dirty="0">
                <a:solidFill>
                  <a:srgbClr val="FF0000"/>
                </a:solidFill>
              </a:rPr>
              <a:t>11/3/2022</a:t>
            </a:r>
          </a:p>
          <a:p>
            <a:pPr marL="642938" lvl="1">
              <a:spcBef>
                <a:spcPct val="0"/>
              </a:spcBef>
              <a:defRPr/>
            </a:pPr>
            <a:r>
              <a:rPr lang="en-US" b="1" dirty="0"/>
              <a:t>Due to COVID-19, the implementation of the majority of the remaining routes and procedures were delayed due to inability to conduct controller training</a:t>
            </a:r>
          </a:p>
          <a:p>
            <a:pPr fontAlgn="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75FB82-58EB-4CBB-8B00-A14A175BF89F}"/>
              </a:ext>
            </a:extLst>
          </p:cNvPr>
          <p:cNvSpPr/>
          <p:nvPr/>
        </p:nvSpPr>
        <p:spPr>
          <a:xfrm>
            <a:off x="442982" y="1073662"/>
            <a:ext cx="8258036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ea typeface="ＭＳ Ｐゴシック" pitchFamily="34" charset="-128"/>
              </a:rPr>
              <a:t>NEC ACR is one of the biggest changes to the National Airspace System (NAS) in decades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737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4F77-7616-4B78-9133-915842DB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Preferred IFR Routes to PHL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2ADD3-8967-4121-A1DA-6997C75B0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20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29133E-4DA9-4458-9A26-C9BA80EFE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94114"/>
              </p:ext>
            </p:extLst>
          </p:nvPr>
        </p:nvGraphicFramePr>
        <p:xfrm>
          <a:off x="743099" y="990564"/>
          <a:ext cx="8158014" cy="4876872"/>
        </p:xfrm>
        <a:graphic>
          <a:graphicData uri="http://schemas.openxmlformats.org/drawingml/2006/table">
            <a:tbl>
              <a:tblPr/>
              <a:tblGrid>
                <a:gridCol w="697496">
                  <a:extLst>
                    <a:ext uri="{9D8B030D-6E8A-4147-A177-3AD203B41FA5}">
                      <a16:colId xmlns:a16="http://schemas.microsoft.com/office/drawing/2014/main" val="133417989"/>
                    </a:ext>
                  </a:extLst>
                </a:gridCol>
                <a:gridCol w="731522">
                  <a:extLst>
                    <a:ext uri="{9D8B030D-6E8A-4147-A177-3AD203B41FA5}">
                      <a16:colId xmlns:a16="http://schemas.microsoft.com/office/drawing/2014/main" val="3301947917"/>
                    </a:ext>
                  </a:extLst>
                </a:gridCol>
                <a:gridCol w="6728996">
                  <a:extLst>
                    <a:ext uri="{9D8B030D-6E8A-4147-A177-3AD203B41FA5}">
                      <a16:colId xmlns:a16="http://schemas.microsoft.com/office/drawing/2014/main" val="1335143826"/>
                    </a:ext>
                  </a:extLst>
                </a:gridCol>
              </a:tblGrid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Orig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Route String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082255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ACK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ACK MVY JAWZZ Q220 RIFLE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052643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ACK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ACK MVY JAWZZ Q220 RIFLE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171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BDL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BDL CSTL9 CCC MANTA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462565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BED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BED PUT CCC MANTA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086995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BGR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BGR BEEKN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986990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BOS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BOS SSOXS5 SSOXS BUZRD SEY ORCHA RIFLE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967100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MHT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MHT PPORT3 CCC MANTA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027744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PVD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PVD JUMPR RIFLE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348881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PWM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PWM NUBLE4 CCC MANTA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746843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ALLEX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ALLEX LARIE Q220 RIFLE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521110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BRADD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BRADD LARIE Q220 RIFLE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891947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DOVEY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DOVEY ACK JAWZZ Q220 RIFLE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005337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EBONY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EBONY BEEKN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73959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KANNI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KANNI LARIE Q220 RIFLE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263136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QUBIS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QUBIS PQI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119816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SAILE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SAILE ACK JAWZZ Q220 RIFLE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341588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TAFFY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TAFFY PQI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975761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TOPPS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TOPPS BEEKN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457830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TUSKY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TUSKY LARIE Q220 RIFLE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89379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VITOL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VITOL ACK JAWZZ Q220 RIFLE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981165"/>
                  </a:ext>
                </a:extLst>
              </a:tr>
              <a:tr h="199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WHALE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WHALE LARIE Q220 RIFLE Q439 BRIGS JIIMS3 PHL</a:t>
                      </a:r>
                    </a:p>
                  </a:txBody>
                  <a:tcPr marL="8316" marR="8316" marT="8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561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6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BDFE5-0555-42A3-ADB2-17C1DD8D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954088"/>
            <a:ext cx="8834646" cy="5105189"/>
          </a:xfrm>
        </p:spPr>
        <p:txBody>
          <a:bodyPr/>
          <a:lstStyle/>
          <a:p>
            <a:r>
              <a:rPr lang="en-US" sz="1800" dirty="0"/>
              <a:t>9/8/2022 (19) Q-Route Additions/Amendments</a:t>
            </a:r>
          </a:p>
          <a:p>
            <a:pPr lvl="1"/>
            <a:r>
              <a:rPr lang="en-US" sz="1100" b="1" dirty="0"/>
              <a:t>Publish (9) New Q101, Q107, Q111,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/>
              <a:t>Q117, Q131, Q133, Q167, Q445, Q481</a:t>
            </a:r>
          </a:p>
          <a:p>
            <a:pPr lvl="1"/>
            <a:r>
              <a:rPr lang="en-US" sz="1100" b="1" dirty="0"/>
              <a:t>Amend (10) Q22, Q60, Q85, Q87, Q97, Q99, Q109, Q113, Q135, Q409</a:t>
            </a:r>
          </a:p>
          <a:p>
            <a:r>
              <a:rPr lang="en-US" sz="1800" dirty="0"/>
              <a:t>9/8/2022 Amend ATL PLMMR3 SID </a:t>
            </a:r>
          </a:p>
          <a:p>
            <a:r>
              <a:rPr lang="en-US" sz="1800" dirty="0"/>
              <a:t>9/8/2022 (4) Y-Route Additions/Amendments</a:t>
            </a:r>
          </a:p>
          <a:p>
            <a:pPr lvl="1"/>
            <a:r>
              <a:rPr lang="es-ES" sz="1100" b="1" dirty="0" err="1"/>
              <a:t>Amend</a:t>
            </a:r>
            <a:r>
              <a:rPr lang="es-ES" sz="1100" b="1" dirty="0"/>
              <a:t> (4) Y291, Y309, Y319, Y323</a:t>
            </a:r>
          </a:p>
          <a:p>
            <a:r>
              <a:rPr lang="en-US" sz="1800" dirty="0"/>
              <a:t>9/8/2022 NOTAM NA the above Q-Routes/Y-Routes (except Q22)</a:t>
            </a:r>
          </a:p>
          <a:p>
            <a:r>
              <a:rPr lang="en-US" sz="1800" dirty="0"/>
              <a:t>11/3/2022 Cancel NA NOTAMs and Implement Q/Y-Routes</a:t>
            </a:r>
          </a:p>
          <a:p>
            <a:pPr lvl="1"/>
            <a:r>
              <a:rPr lang="en-US" sz="1100" b="1" dirty="0"/>
              <a:t>Includes cancellation of NA NOTAMs for </a:t>
            </a:r>
            <a:r>
              <a:rPr lang="en-US" sz="1100" dirty="0">
                <a:latin typeface="Arial" panose="020B0604020202020204" pitchFamily="34" charset="0"/>
                <a:ea typeface="Arial" panose="020B0604020202020204" pitchFamily="34" charset="0"/>
              </a:rPr>
              <a:t>Y289, Y299</a:t>
            </a:r>
            <a:endParaRPr lang="en-US" sz="1100" b="1" dirty="0"/>
          </a:p>
          <a:p>
            <a:r>
              <a:rPr lang="en-US" sz="1800" dirty="0"/>
              <a:t>11/3/2022 (19) J-Route Deletions/Amendments</a:t>
            </a:r>
          </a:p>
          <a:p>
            <a:pPr lvl="1"/>
            <a:r>
              <a:rPr lang="en-US" sz="1100" b="1" dirty="0"/>
              <a:t>Delete (15) J37, J55, J79, J121, J165, J174, J191, J207, J209, J506, J561, J563, J573, J582, J585 </a:t>
            </a:r>
          </a:p>
          <a:p>
            <a:pPr lvl="1"/>
            <a:r>
              <a:rPr lang="en-US" sz="1100" b="1" dirty="0"/>
              <a:t>Amend (4) J14, J24, J52, J68</a:t>
            </a:r>
          </a:p>
          <a:p>
            <a:r>
              <a:rPr lang="en-US" sz="1800" dirty="0"/>
              <a:t>11/3/2022 (9) AR-Route Additions/Amendments</a:t>
            </a:r>
          </a:p>
          <a:p>
            <a:pPr lvl="1"/>
            <a:r>
              <a:rPr lang="pt-BR" sz="1100" b="1" dirty="0"/>
              <a:t>Amend (9) AR15, AR16, AR17, AR18, AR19, AR21, AR22, AR23, AR24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11/3/2022 (5) STARs</a:t>
            </a:r>
          </a:p>
          <a:p>
            <a:pPr lvl="1">
              <a:spcBef>
                <a:spcPts val="300"/>
              </a:spcBef>
            </a:pPr>
            <a:r>
              <a:rPr lang="en-US" sz="1100" b="1" dirty="0"/>
              <a:t>Amend (4) STARs: PHL (JIIMS4, PAATS4), EWR (PHLBO4), TEB (JAIKE4)</a:t>
            </a:r>
          </a:p>
          <a:p>
            <a:pPr lvl="1">
              <a:spcBef>
                <a:spcPts val="300"/>
              </a:spcBef>
            </a:pPr>
            <a:r>
              <a:rPr lang="en-US" sz="1100" b="1" dirty="0"/>
              <a:t>Publish New LGA PROUD1 STAR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12/29/2022 (2) STARs</a:t>
            </a:r>
          </a:p>
          <a:p>
            <a:pPr lvl="1">
              <a:spcBef>
                <a:spcPts val="300"/>
              </a:spcBef>
            </a:pPr>
            <a:r>
              <a:rPr lang="en-US" sz="1100" b="1" dirty="0"/>
              <a:t>Delete (2) STARs: LGA (KORRY4), EWR (DYLIN4)</a:t>
            </a:r>
          </a:p>
          <a:p>
            <a:pPr lvl="1">
              <a:spcBef>
                <a:spcPts val="300"/>
              </a:spcBef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04F77-7616-4B78-9133-915842DB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NEC ACR Changes –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2ADD3-8967-4121-A1DA-6997C75B0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21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56010-1DBF-442D-8C42-85B166C8A2E7}"/>
              </a:ext>
            </a:extLst>
          </p:cNvPr>
          <p:cNvSpPr txBox="1"/>
          <p:nvPr/>
        </p:nvSpPr>
        <p:spPr bwMode="auto">
          <a:xfrm>
            <a:off x="197224" y="6248400"/>
            <a:ext cx="39805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All 2022 Dates Subject to Change Due to COVID-19</a:t>
            </a:r>
          </a:p>
        </p:txBody>
      </p:sp>
    </p:spTree>
    <p:extLst>
      <p:ext uri="{BB962C8B-B14F-4D97-AF65-F5344CB8AC3E}">
        <p14:creationId xmlns:p14="http://schemas.microsoft.com/office/powerpoint/2010/main" val="420697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1F00C8-4CAA-4D0F-9985-CF2975BE6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5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/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10/7/2021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Q22 Amend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u="sng" dirty="0">
                <a:highlight>
                  <a:srgbClr val="DDDDDD"/>
                </a:highlight>
              </a:rPr>
              <a:t>BEARI</a:t>
            </a:r>
            <a:r>
              <a:rPr lang="en-US" sz="2000" dirty="0">
                <a:highlight>
                  <a:srgbClr val="DDDDDD"/>
                </a:highlight>
              </a:rPr>
              <a:t>, VA TO </a:t>
            </a:r>
            <a:r>
              <a:rPr lang="en-US" sz="2000" u="sng" dirty="0">
                <a:highlight>
                  <a:srgbClr val="DDDDDD"/>
                </a:highlight>
              </a:rPr>
              <a:t>FOXWD</a:t>
            </a:r>
            <a:r>
              <a:rPr lang="en-US" sz="2000" dirty="0">
                <a:highlight>
                  <a:srgbClr val="DDDDDD"/>
                </a:highlight>
              </a:rPr>
              <a:t>, 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97B247-C689-481F-B13A-1967163C8F4C}"/>
              </a:ext>
            </a:extLst>
          </p:cNvPr>
          <p:cNvSpPr txBox="1"/>
          <p:nvPr/>
        </p:nvSpPr>
        <p:spPr>
          <a:xfrm>
            <a:off x="1855926" y="4006864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7A3D1C-7BC8-498D-A16E-C601713688DA}"/>
              </a:ext>
            </a:extLst>
          </p:cNvPr>
          <p:cNvSpPr txBox="1"/>
          <p:nvPr/>
        </p:nvSpPr>
        <p:spPr>
          <a:xfrm>
            <a:off x="8247984" y="1338341"/>
            <a:ext cx="705516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EC3182-7284-4F52-A443-9EBDDAD9E78D}"/>
              </a:ext>
            </a:extLst>
          </p:cNvPr>
          <p:cNvSpPr txBox="1"/>
          <p:nvPr/>
        </p:nvSpPr>
        <p:spPr>
          <a:xfrm>
            <a:off x="3733134" y="1507618"/>
            <a:ext cx="705516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A6A89B-3736-4D90-ACFF-BB4386A2C1D8}"/>
              </a:ext>
            </a:extLst>
          </p:cNvPr>
          <p:cNvSpPr txBox="1"/>
          <p:nvPr/>
        </p:nvSpPr>
        <p:spPr bwMode="auto">
          <a:xfrm>
            <a:off x="0" y="6014600"/>
            <a:ext cx="19111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12/2/2021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01D4C-AE18-46EA-961F-110988C885B9}"/>
              </a:ext>
            </a:extLst>
          </p:cNvPr>
          <p:cNvSpPr txBox="1"/>
          <p:nvPr/>
        </p:nvSpPr>
        <p:spPr bwMode="auto">
          <a:xfrm>
            <a:off x="277727" y="2337682"/>
            <a:ext cx="438912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NEW SEGMENT(S) to be NOTAM’d NA for 56 days 10/7/2021-12/2/2021</a:t>
            </a:r>
            <a:endParaRPr lang="en-US" sz="1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5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96B039-BB78-4A3E-90EB-F3CC24CCE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56"/>
            <a:ext cx="9144000" cy="6032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10/7/2021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Q29 Amend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u="sng" dirty="0">
                <a:highlight>
                  <a:srgbClr val="DDDDDD"/>
                </a:highlight>
              </a:rPr>
              <a:t>MEMFS</a:t>
            </a:r>
            <a:r>
              <a:rPr lang="en-US" sz="2000" dirty="0">
                <a:highlight>
                  <a:srgbClr val="DDDDDD"/>
                </a:highlight>
              </a:rPr>
              <a:t>, TN and </a:t>
            </a:r>
            <a:r>
              <a:rPr lang="en-US" sz="2000" u="sng" dirty="0">
                <a:highlight>
                  <a:srgbClr val="DDDDDD"/>
                </a:highlight>
              </a:rPr>
              <a:t>DUNOM</a:t>
            </a:r>
            <a:r>
              <a:rPr lang="en-US" sz="2000" dirty="0">
                <a:highlight>
                  <a:srgbClr val="DDDDDD"/>
                </a:highlight>
              </a:rPr>
              <a:t>, ME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A6A89B-3736-4D90-ACFF-BB4386A2C1D8}"/>
              </a:ext>
            </a:extLst>
          </p:cNvPr>
          <p:cNvSpPr txBox="1"/>
          <p:nvPr/>
        </p:nvSpPr>
        <p:spPr bwMode="auto">
          <a:xfrm>
            <a:off x="0" y="6014600"/>
            <a:ext cx="19111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10/7/2021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85797-E268-4841-93E3-9CA78A0241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99" t="44726" r="36495" b="31208"/>
          <a:stretch/>
        </p:blipFill>
        <p:spPr>
          <a:xfrm>
            <a:off x="6721311" y="4143751"/>
            <a:ext cx="2224726" cy="174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46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7C2E4C8-61BF-40EE-9F54-E2EF12F8E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2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/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10/7/2021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Q34 Amend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u="sng" dirty="0">
                <a:highlight>
                  <a:srgbClr val="DDDDDD"/>
                </a:highlight>
              </a:rPr>
              <a:t>SWAAP</a:t>
            </a:r>
            <a:r>
              <a:rPr lang="en-US" sz="2000" dirty="0">
                <a:highlight>
                  <a:srgbClr val="DDDDDD"/>
                </a:highlight>
              </a:rPr>
              <a:t>, TN TO ROBBINSVILLE, NJ (</a:t>
            </a:r>
            <a:r>
              <a:rPr lang="en-US" sz="2000" u="sng" dirty="0">
                <a:highlight>
                  <a:srgbClr val="DDDDDD"/>
                </a:highlight>
              </a:rPr>
              <a:t>RBV</a:t>
            </a:r>
            <a:r>
              <a:rPr lang="en-US" sz="2000" dirty="0">
                <a:highlight>
                  <a:srgbClr val="DDDDDD"/>
                </a:highlight>
              </a:rPr>
              <a:t>) VORTAC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u="sng" dirty="0">
                <a:highlight>
                  <a:srgbClr val="DDDDDD"/>
                </a:highlight>
              </a:rPr>
              <a:t>MEMFS</a:t>
            </a:r>
            <a:r>
              <a:rPr lang="en-US" sz="2000" dirty="0">
                <a:highlight>
                  <a:srgbClr val="DDDDDD"/>
                </a:highlight>
              </a:rPr>
              <a:t>, TN and </a:t>
            </a:r>
            <a:r>
              <a:rPr lang="en-US" sz="2000" u="sng" dirty="0">
                <a:highlight>
                  <a:srgbClr val="DDDDDD"/>
                </a:highlight>
              </a:rPr>
              <a:t>LOOSE</a:t>
            </a:r>
            <a:r>
              <a:rPr lang="en-US" sz="2000" dirty="0">
                <a:highlight>
                  <a:srgbClr val="DDDDDD"/>
                </a:highlight>
              </a:rPr>
              <a:t>, 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A6A89B-3736-4D90-ACFF-BB4386A2C1D8}"/>
              </a:ext>
            </a:extLst>
          </p:cNvPr>
          <p:cNvSpPr txBox="1"/>
          <p:nvPr/>
        </p:nvSpPr>
        <p:spPr bwMode="auto">
          <a:xfrm>
            <a:off x="0" y="6014600"/>
            <a:ext cx="19111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12/2/2021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B24E4EA-2574-4E73-9FED-1DEE6C042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9" t="58009" r="26186" b="16206"/>
          <a:stretch/>
        </p:blipFill>
        <p:spPr>
          <a:xfrm>
            <a:off x="84842" y="4459178"/>
            <a:ext cx="5533534" cy="1555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1741E4-F3A7-41AF-A1DF-539FC87042EC}"/>
              </a:ext>
            </a:extLst>
          </p:cNvPr>
          <p:cNvSpPr txBox="1"/>
          <p:nvPr/>
        </p:nvSpPr>
        <p:spPr bwMode="auto">
          <a:xfrm>
            <a:off x="182879" y="2429173"/>
            <a:ext cx="438912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NEW SEGMENT(S) to be NOTAM’d NA for 56 days 10/7/2021-12/2/2021</a:t>
            </a:r>
            <a:endParaRPr lang="en-US" sz="1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977BFF5-FE9E-413D-9C4B-BABE5777D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10/7/2021 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Q54 Amend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u="sng" dirty="0">
                <a:highlight>
                  <a:srgbClr val="DDDDDD"/>
                </a:highlight>
              </a:rPr>
              <a:t>HRTWL</a:t>
            </a:r>
            <a:r>
              <a:rPr lang="en-US" sz="2000" dirty="0">
                <a:highlight>
                  <a:srgbClr val="DDDDDD"/>
                </a:highlight>
              </a:rPr>
              <a:t>, SC &amp; </a:t>
            </a:r>
            <a:r>
              <a:rPr lang="en-US" sz="2000" u="sng" dirty="0">
                <a:highlight>
                  <a:srgbClr val="DDDDDD"/>
                </a:highlight>
              </a:rPr>
              <a:t>ASHEL</a:t>
            </a:r>
            <a:r>
              <a:rPr lang="en-US" sz="2000" dirty="0">
                <a:highlight>
                  <a:srgbClr val="DDDDDD"/>
                </a:highlight>
              </a:rPr>
              <a:t>, 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1F0B73-4B64-40D5-9C04-7B9409A3D824}"/>
              </a:ext>
            </a:extLst>
          </p:cNvPr>
          <p:cNvSpPr txBox="1"/>
          <p:nvPr/>
        </p:nvSpPr>
        <p:spPr>
          <a:xfrm>
            <a:off x="5522577" y="1716092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9E9488-CB1A-496A-841A-B4E8BA911688}"/>
              </a:ext>
            </a:extLst>
          </p:cNvPr>
          <p:cNvSpPr txBox="1"/>
          <p:nvPr/>
        </p:nvSpPr>
        <p:spPr>
          <a:xfrm>
            <a:off x="3896420" y="4539133"/>
            <a:ext cx="705516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2CD997-6441-44B5-81B6-DA38E42033E9}"/>
              </a:ext>
            </a:extLst>
          </p:cNvPr>
          <p:cNvSpPr txBox="1"/>
          <p:nvPr/>
        </p:nvSpPr>
        <p:spPr>
          <a:xfrm>
            <a:off x="2396575" y="2346511"/>
            <a:ext cx="586303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3D3B9-47BB-408D-A32F-F99313143546}"/>
              </a:ext>
            </a:extLst>
          </p:cNvPr>
          <p:cNvSpPr txBox="1"/>
          <p:nvPr/>
        </p:nvSpPr>
        <p:spPr bwMode="auto">
          <a:xfrm>
            <a:off x="0" y="6014600"/>
            <a:ext cx="19111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10/7/2021</a:t>
            </a:r>
          </a:p>
        </p:txBody>
      </p:sp>
    </p:spTree>
    <p:extLst>
      <p:ext uri="{BB962C8B-B14F-4D97-AF65-F5344CB8AC3E}">
        <p14:creationId xmlns:p14="http://schemas.microsoft.com/office/powerpoint/2010/main" val="3737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A307E2-3E11-4341-83F9-8D01F4855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0914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10/7/2021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Q64 Amend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TAR RIVER, NC (</a:t>
            </a:r>
            <a:r>
              <a:rPr lang="en-US" sz="2000" u="sng" dirty="0">
                <a:highlight>
                  <a:srgbClr val="DDDDDD"/>
                </a:highlight>
              </a:rPr>
              <a:t>TYI</a:t>
            </a:r>
            <a:r>
              <a:rPr lang="en-US" sz="2000" dirty="0">
                <a:highlight>
                  <a:srgbClr val="DDDDDD"/>
                </a:highlight>
              </a:rPr>
              <a:t>) VORTAC TO </a:t>
            </a:r>
            <a:r>
              <a:rPr lang="en-US" sz="2000" u="sng" dirty="0">
                <a:highlight>
                  <a:srgbClr val="DDDDDD"/>
                </a:highlight>
              </a:rPr>
              <a:t>SAWED</a:t>
            </a:r>
            <a:r>
              <a:rPr lang="en-US" sz="2000" dirty="0">
                <a:highlight>
                  <a:srgbClr val="DDDDDD"/>
                </a:highlight>
              </a:rPr>
              <a:t>, VA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u="sng" dirty="0">
                <a:highlight>
                  <a:srgbClr val="DDDDDD"/>
                </a:highlight>
              </a:rPr>
              <a:t>HRTWL</a:t>
            </a:r>
            <a:r>
              <a:rPr lang="en-US" sz="2000" dirty="0">
                <a:highlight>
                  <a:srgbClr val="DDDDDD"/>
                </a:highlight>
              </a:rPr>
              <a:t>, SC, </a:t>
            </a:r>
            <a:r>
              <a:rPr lang="en-US" sz="2000" u="sng" dirty="0">
                <a:highlight>
                  <a:srgbClr val="DDDDDD"/>
                </a:highlight>
              </a:rPr>
              <a:t>DADDS</a:t>
            </a:r>
            <a:r>
              <a:rPr lang="en-US" sz="2000" dirty="0">
                <a:highlight>
                  <a:srgbClr val="DDDDDD"/>
                </a:highlight>
              </a:rPr>
              <a:t>, NC and </a:t>
            </a:r>
            <a:r>
              <a:rPr lang="en-US" sz="2000" u="sng" dirty="0">
                <a:highlight>
                  <a:srgbClr val="DDDDDD"/>
                </a:highlight>
              </a:rPr>
              <a:t>MARCL</a:t>
            </a:r>
            <a:r>
              <a:rPr lang="en-US" sz="2000" dirty="0">
                <a:highlight>
                  <a:srgbClr val="DDDDDD"/>
                </a:highlight>
              </a:rPr>
              <a:t>, NC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0E3CEA-BF7A-4633-89AD-3FA893391D09}"/>
              </a:ext>
            </a:extLst>
          </p:cNvPr>
          <p:cNvSpPr txBox="1"/>
          <p:nvPr/>
        </p:nvSpPr>
        <p:spPr>
          <a:xfrm>
            <a:off x="4263819" y="2812932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A548E0-6D0A-4EF2-86AF-D996388EBFB8}"/>
              </a:ext>
            </a:extLst>
          </p:cNvPr>
          <p:cNvSpPr txBox="1"/>
          <p:nvPr/>
        </p:nvSpPr>
        <p:spPr>
          <a:xfrm>
            <a:off x="1965700" y="3920869"/>
            <a:ext cx="586303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0A4C3-3146-4891-B3D3-8056E2520381}"/>
              </a:ext>
            </a:extLst>
          </p:cNvPr>
          <p:cNvSpPr txBox="1"/>
          <p:nvPr/>
        </p:nvSpPr>
        <p:spPr bwMode="auto">
          <a:xfrm>
            <a:off x="78376" y="6077478"/>
            <a:ext cx="28014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TYI-SAWED on 11/3/2022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3EA466-DB66-4602-8778-5EC207C76247}"/>
              </a:ext>
            </a:extLst>
          </p:cNvPr>
          <p:cNvSpPr txBox="1"/>
          <p:nvPr/>
        </p:nvSpPr>
        <p:spPr bwMode="auto">
          <a:xfrm>
            <a:off x="182879" y="2429173"/>
            <a:ext cx="438912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NEW SEGMENT(S) to be NOTAM’d NA from 10/7/2021-11/3/</a:t>
            </a:r>
            <a:r>
              <a:rPr lang="en-US" sz="1800" b="1" u="sng" dirty="0">
                <a:solidFill>
                  <a:srgbClr val="FF0000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06363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9A36F-B57D-4EF9-BA80-BE53ECC15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506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10/7/2021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Q419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u="sng" dirty="0">
                <a:highlight>
                  <a:srgbClr val="DDDDDD"/>
                </a:highlight>
              </a:rPr>
              <a:t>BROSS</a:t>
            </a:r>
            <a:r>
              <a:rPr lang="en-US" sz="2000" dirty="0">
                <a:highlight>
                  <a:srgbClr val="DDDDDD"/>
                </a:highlight>
              </a:rPr>
              <a:t>, MD TO DEER PARK, NY (</a:t>
            </a:r>
            <a:r>
              <a:rPr lang="en-US" sz="2000" u="sng" dirty="0">
                <a:highlight>
                  <a:srgbClr val="DDDDDD"/>
                </a:highlight>
              </a:rPr>
              <a:t>DPK</a:t>
            </a:r>
            <a:r>
              <a:rPr lang="en-US" sz="2000" dirty="0">
                <a:highlight>
                  <a:srgbClr val="DDDDDD"/>
                </a:highlight>
              </a:rPr>
              <a:t>) VOR/DME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DB644C-EEC3-4CDD-B242-FD566C7350D1}"/>
              </a:ext>
            </a:extLst>
          </p:cNvPr>
          <p:cNvSpPr txBox="1"/>
          <p:nvPr/>
        </p:nvSpPr>
        <p:spPr>
          <a:xfrm>
            <a:off x="4263819" y="4494739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4CC856-BB8D-4760-A45F-6D82053A2A79}"/>
              </a:ext>
            </a:extLst>
          </p:cNvPr>
          <p:cNvSpPr txBox="1"/>
          <p:nvPr/>
        </p:nvSpPr>
        <p:spPr>
          <a:xfrm>
            <a:off x="3955638" y="1788036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65994D-FA1B-4F6F-AEAE-CD152E508EF8}"/>
              </a:ext>
            </a:extLst>
          </p:cNvPr>
          <p:cNvSpPr txBox="1"/>
          <p:nvPr/>
        </p:nvSpPr>
        <p:spPr>
          <a:xfrm>
            <a:off x="7996225" y="2218731"/>
            <a:ext cx="702501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08376-BDC9-4507-8565-7ADCF9BA1249}"/>
              </a:ext>
            </a:extLst>
          </p:cNvPr>
          <p:cNvSpPr txBox="1"/>
          <p:nvPr/>
        </p:nvSpPr>
        <p:spPr bwMode="auto">
          <a:xfrm>
            <a:off x="0" y="6014600"/>
            <a:ext cx="19111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12/2/2021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210A7-9EFA-4B12-92F7-4C23686D672E}"/>
              </a:ext>
            </a:extLst>
          </p:cNvPr>
          <p:cNvSpPr txBox="1"/>
          <p:nvPr/>
        </p:nvSpPr>
        <p:spPr bwMode="auto">
          <a:xfrm>
            <a:off x="277727" y="2337682"/>
            <a:ext cx="438912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NEW Q-Route to be NOTAM’d NA for 56 days 10/7/2021-12/2/2021</a:t>
            </a:r>
            <a:endParaRPr lang="en-US" sz="1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BC61B16-DECD-45AF-A8EF-8E0CB935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2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10/7/2021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Q437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pl-PL" sz="2000" u="sng" dirty="0">
                <a:highlight>
                  <a:srgbClr val="DDDDDD"/>
                </a:highlight>
              </a:rPr>
              <a:t>VILLS</a:t>
            </a:r>
            <a:r>
              <a:rPr lang="pl-PL" sz="2000" dirty="0">
                <a:highlight>
                  <a:srgbClr val="DDDDDD"/>
                </a:highlight>
              </a:rPr>
              <a:t>, NJ TO </a:t>
            </a:r>
            <a:r>
              <a:rPr lang="en-US" sz="2000" u="sng" dirty="0">
                <a:highlight>
                  <a:srgbClr val="DDDDDD"/>
                </a:highlight>
              </a:rPr>
              <a:t>SLANG</a:t>
            </a:r>
            <a:r>
              <a:rPr lang="pl-PL" sz="2000" dirty="0">
                <a:highlight>
                  <a:srgbClr val="DDDDDD"/>
                </a:highlight>
              </a:rPr>
              <a:t>, VT </a:t>
            </a:r>
            <a:endParaRPr lang="en-US" sz="2000" dirty="0">
              <a:highlight>
                <a:srgbClr val="DDDDDD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974242-FA2B-41FD-9E0A-312EFE59BB97}"/>
              </a:ext>
            </a:extLst>
          </p:cNvPr>
          <p:cNvSpPr txBox="1"/>
          <p:nvPr/>
        </p:nvSpPr>
        <p:spPr bwMode="auto">
          <a:xfrm>
            <a:off x="0" y="1353086"/>
            <a:ext cx="33605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>
                <a:solidFill>
                  <a:srgbClr val="C00000"/>
                </a:solidFill>
              </a:rPr>
              <a:t>Changes made per ZBW: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00000"/>
                </a:solidFill>
              </a:rPr>
              <a:t>New Docket#: 20-AEA-19</a:t>
            </a:r>
          </a:p>
          <a:p>
            <a:pPr>
              <a:buFontTx/>
              <a:buNone/>
            </a:pP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924978-900B-45FF-AD8C-6D29FF77BBC7}"/>
              </a:ext>
            </a:extLst>
          </p:cNvPr>
          <p:cNvSpPr txBox="1"/>
          <p:nvPr/>
        </p:nvSpPr>
        <p:spPr bwMode="auto">
          <a:xfrm>
            <a:off x="0" y="6014600"/>
            <a:ext cx="19111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12/2/2021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071C01-FAE2-414A-A6EC-ACD05D27A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33" t="25759" r="38418" b="70803"/>
          <a:stretch/>
        </p:blipFill>
        <p:spPr>
          <a:xfrm>
            <a:off x="2705493" y="5128182"/>
            <a:ext cx="297064" cy="2073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6A2FFB-3699-4260-BC8B-2B884AB805A0}"/>
              </a:ext>
            </a:extLst>
          </p:cNvPr>
          <p:cNvSpPr txBox="1"/>
          <p:nvPr/>
        </p:nvSpPr>
        <p:spPr bwMode="auto">
          <a:xfrm>
            <a:off x="347395" y="2338340"/>
            <a:ext cx="438912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NEW Q-Route to be NOTAM’d NA for 56 days 10/7/2021-12/2/2021</a:t>
            </a:r>
            <a:endParaRPr lang="en-US" sz="1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10/7/2021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ATL PHIIL 3 SID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REPLACE GRD with HTRWL waypoint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924978-900B-45FF-AD8C-6D29FF77BBC7}"/>
              </a:ext>
            </a:extLst>
          </p:cNvPr>
          <p:cNvSpPr txBox="1"/>
          <p:nvPr/>
        </p:nvSpPr>
        <p:spPr bwMode="auto">
          <a:xfrm>
            <a:off x="0" y="6014600"/>
            <a:ext cx="18261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10/7/021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3D02F-3E73-4134-9C08-F899B5ECB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07" y="1031124"/>
            <a:ext cx="7799560" cy="4983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645BFC-AAE8-4C12-ABEA-B9EBF0E70638}"/>
              </a:ext>
            </a:extLst>
          </p:cNvPr>
          <p:cNvSpPr/>
          <p:nvPr/>
        </p:nvSpPr>
        <p:spPr>
          <a:xfrm>
            <a:off x="7415393" y="1052232"/>
            <a:ext cx="796100" cy="381217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A1EE4B-DD9E-4022-8AA4-2717CE91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>
                <a:highlight>
                  <a:srgbClr val="DDDDDD"/>
                </a:highlight>
              </a:rPr>
              <a:t>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A6A0C-BB5C-4B27-AA81-4104E7EF43D4}"/>
              </a:ext>
            </a:extLst>
          </p:cNvPr>
          <p:cNvSpPr txBox="1"/>
          <p:nvPr/>
        </p:nvSpPr>
        <p:spPr>
          <a:xfrm>
            <a:off x="603545" y="2321776"/>
            <a:ext cx="1965919" cy="415498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Not all central and western U.S. Routes are depicted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D2325D-AC1A-4B7F-91BC-2E179688E40D}"/>
              </a:ext>
            </a:extLst>
          </p:cNvPr>
          <p:cNvSpPr/>
          <p:nvPr/>
        </p:nvSpPr>
        <p:spPr>
          <a:xfrm>
            <a:off x="6651165" y="3182490"/>
            <a:ext cx="240139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100" b="1" dirty="0"/>
              <a:t>Q-Routes depicted in green</a:t>
            </a:r>
          </a:p>
          <a:p>
            <a:pPr>
              <a:buNone/>
            </a:pPr>
            <a:r>
              <a:rPr lang="en-US" sz="1100" b="1" dirty="0"/>
              <a:t>Y-Routes depicted in gray</a:t>
            </a:r>
          </a:p>
          <a:p>
            <a:pPr>
              <a:buNone/>
            </a:pPr>
            <a:r>
              <a:rPr lang="en-US" sz="1100" b="1" dirty="0"/>
              <a:t>J-Routes depicted in blue</a:t>
            </a:r>
          </a:p>
          <a:p>
            <a:pPr>
              <a:buNone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454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A39355-227C-4A8D-8A9E-5E564CF1F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6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12/2/2021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J42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Texarkana (</a:t>
            </a:r>
            <a:r>
              <a:rPr lang="en-US" sz="2000" u="sng" dirty="0">
                <a:highlight>
                  <a:srgbClr val="DDDDDD"/>
                </a:highlight>
              </a:rPr>
              <a:t>TXK</a:t>
            </a:r>
            <a:r>
              <a:rPr lang="en-US" sz="2000" dirty="0">
                <a:highlight>
                  <a:srgbClr val="DDDDDD"/>
                </a:highlight>
              </a:rPr>
              <a:t>), AR to Boston (</a:t>
            </a:r>
            <a:r>
              <a:rPr lang="en-US" sz="2000" u="sng" dirty="0">
                <a:highlight>
                  <a:srgbClr val="DDDDDD"/>
                </a:highlight>
              </a:rPr>
              <a:t>BOS</a:t>
            </a:r>
            <a:r>
              <a:rPr lang="en-US" sz="2000" dirty="0">
                <a:highlight>
                  <a:srgbClr val="DDDDDD"/>
                </a:highlight>
              </a:rPr>
              <a:t>), MA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45971-4401-4F2F-826C-CD8E6542F51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11" name="Action Button: Go Back or Previous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320B6E4-51E9-423E-AD05-AA2A81E7106E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86F4A-CD26-4AD3-9515-97BCA5514D98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8032F3-70AA-474B-BB0F-4CB7A49CB2E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8463" y="5367726"/>
            <a:ext cx="766193" cy="696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414631-6EA7-4CEB-BD8E-6501B2869A01}"/>
              </a:ext>
            </a:extLst>
          </p:cNvPr>
          <p:cNvCxnSpPr>
            <a:cxnSpLocks/>
          </p:cNvCxnSpPr>
          <p:nvPr/>
        </p:nvCxnSpPr>
        <p:spPr bwMode="auto">
          <a:xfrm flipV="1">
            <a:off x="0" y="5444708"/>
            <a:ext cx="308463" cy="133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36A4724-E1BE-4A6B-A2CE-7523A6044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6" t="48634" r="1855" b="11923"/>
          <a:stretch/>
        </p:blipFill>
        <p:spPr>
          <a:xfrm>
            <a:off x="3742443" y="4551874"/>
            <a:ext cx="5368228" cy="1447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6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E29C9F-9F5A-49F1-8F14-195A7A683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12/2/2021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J150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Gordonsville (</a:t>
            </a:r>
            <a:r>
              <a:rPr lang="en-US" sz="2000" u="sng" dirty="0">
                <a:highlight>
                  <a:srgbClr val="DDDDDD"/>
                </a:highlight>
              </a:rPr>
              <a:t>GVE</a:t>
            </a:r>
            <a:r>
              <a:rPr lang="en-US" sz="2000" dirty="0">
                <a:highlight>
                  <a:srgbClr val="DDDDDD"/>
                </a:highlight>
              </a:rPr>
              <a:t>), VA to </a:t>
            </a:r>
            <a:r>
              <a:rPr lang="en-US" sz="2000" u="sng" dirty="0">
                <a:highlight>
                  <a:srgbClr val="DDDDDD"/>
                </a:highlight>
              </a:rPr>
              <a:t>STOOL</a:t>
            </a:r>
            <a:r>
              <a:rPr lang="en-US" sz="2000" dirty="0">
                <a:highlight>
                  <a:srgbClr val="DDDDDD"/>
                </a:highlight>
              </a:rPr>
              <a:t>, OA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82B8B-26F5-4FC4-8F46-16A9EA8D8DD7}"/>
              </a:ext>
            </a:extLst>
          </p:cNvPr>
          <p:cNvSpPr txBox="1"/>
          <p:nvPr/>
        </p:nvSpPr>
        <p:spPr>
          <a:xfrm>
            <a:off x="653759" y="5224254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6CAC4-7BD0-4707-AD9A-1369E612353D}"/>
              </a:ext>
            </a:extLst>
          </p:cNvPr>
          <p:cNvSpPr txBox="1"/>
          <p:nvPr/>
        </p:nvSpPr>
        <p:spPr>
          <a:xfrm>
            <a:off x="4760141" y="1225030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0" name="Action Button: Go Back or Previous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A745EE8-6BDC-4C1B-B2DF-DC41745C1B06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847C6-5A1E-4469-AA23-5BEF107FA9E4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333208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AE06B7-B1DF-4476-BF9A-C2A0CE7B2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9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12/2/2021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J191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Robbinsville (</a:t>
            </a:r>
            <a:r>
              <a:rPr lang="en-US" sz="2000" u="sng" dirty="0">
                <a:highlight>
                  <a:srgbClr val="DDDDDD"/>
                </a:highlight>
              </a:rPr>
              <a:t>RBV</a:t>
            </a:r>
            <a:r>
              <a:rPr lang="en-US" sz="2000" dirty="0">
                <a:highlight>
                  <a:srgbClr val="DDDDDD"/>
                </a:highlight>
              </a:rPr>
              <a:t>), NJ to Hopewell (</a:t>
            </a:r>
            <a:r>
              <a:rPr lang="en-US" sz="2000" u="sng" dirty="0">
                <a:highlight>
                  <a:srgbClr val="DDDDDD"/>
                </a:highlight>
              </a:rPr>
              <a:t>HPW</a:t>
            </a:r>
            <a:r>
              <a:rPr lang="en-US" sz="2000" dirty="0">
                <a:highlight>
                  <a:srgbClr val="DDDDDD"/>
                </a:highlight>
              </a:rPr>
              <a:t>), 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82B8B-26F5-4FC4-8F46-16A9EA8D8DD7}"/>
              </a:ext>
            </a:extLst>
          </p:cNvPr>
          <p:cNvSpPr txBox="1"/>
          <p:nvPr/>
        </p:nvSpPr>
        <p:spPr>
          <a:xfrm>
            <a:off x="2376210" y="3717214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502D2-1D0E-444E-A202-4D008DC9A922}"/>
              </a:ext>
            </a:extLst>
          </p:cNvPr>
          <p:cNvSpPr txBox="1"/>
          <p:nvPr/>
        </p:nvSpPr>
        <p:spPr>
          <a:xfrm>
            <a:off x="3857624" y="1295502"/>
            <a:ext cx="852798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1" name="Action Button: Go Back or Previous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FBFDC0C-DEB2-484E-B0C1-ECE7FA70E035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2945F4-08DB-4E6D-B35F-E3F3D419A3F7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E9B7C-7888-4437-8D5C-C90748CB7554}"/>
              </a:ext>
            </a:extLst>
          </p:cNvPr>
          <p:cNvSpPr txBox="1"/>
          <p:nvPr/>
        </p:nvSpPr>
        <p:spPr bwMode="auto">
          <a:xfrm>
            <a:off x="3759201" y="5359330"/>
            <a:ext cx="5316199" cy="55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u="sng" dirty="0">
                <a:solidFill>
                  <a:srgbClr val="FF0000"/>
                </a:solidFill>
                <a:highlight>
                  <a:srgbClr val="DDDDDD"/>
                </a:highlight>
              </a:rPr>
              <a:t>NOTE: Cancellation of Segments from </a:t>
            </a:r>
          </a:p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  <a:highlight>
                  <a:srgbClr val="DDDDDD"/>
                </a:highlight>
              </a:rPr>
              <a:t>Hopewell (</a:t>
            </a:r>
            <a:r>
              <a:rPr lang="en-US" sz="1200" b="1" u="sng" dirty="0">
                <a:solidFill>
                  <a:srgbClr val="FF0000"/>
                </a:solidFill>
                <a:highlight>
                  <a:srgbClr val="DDDDDD"/>
                </a:highlight>
              </a:rPr>
              <a:t>HPW</a:t>
            </a:r>
            <a:r>
              <a:rPr lang="en-US" sz="1200" b="1" dirty="0">
                <a:solidFill>
                  <a:srgbClr val="FF0000"/>
                </a:solidFill>
                <a:highlight>
                  <a:srgbClr val="DDDDDD"/>
                </a:highlight>
              </a:rPr>
              <a:t>), VA to Wilmington (</a:t>
            </a:r>
            <a:r>
              <a:rPr lang="en-US" sz="1200" b="1" u="sng" dirty="0">
                <a:solidFill>
                  <a:srgbClr val="FF0000"/>
                </a:solidFill>
                <a:highlight>
                  <a:srgbClr val="DDDDDD"/>
                </a:highlight>
              </a:rPr>
              <a:t>ILM</a:t>
            </a:r>
            <a:r>
              <a:rPr lang="en-US" sz="1200" b="1" dirty="0">
                <a:solidFill>
                  <a:srgbClr val="FF0000"/>
                </a:solidFill>
                <a:highlight>
                  <a:srgbClr val="DDDDDD"/>
                </a:highlight>
              </a:rPr>
              <a:t>) NC postponed until 11/3/2022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3CBFEC-E954-4FD2-BE26-167A4C927AE6}"/>
              </a:ext>
            </a:extLst>
          </p:cNvPr>
          <p:cNvCxnSpPr/>
          <p:nvPr/>
        </p:nvCxnSpPr>
        <p:spPr bwMode="auto">
          <a:xfrm>
            <a:off x="2571184" y="2995749"/>
            <a:ext cx="3846116" cy="175363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EA88FA-E433-4F6F-BC0F-C9FD59B36304}"/>
              </a:ext>
            </a:extLst>
          </p:cNvPr>
          <p:cNvCxnSpPr/>
          <p:nvPr/>
        </p:nvCxnSpPr>
        <p:spPr bwMode="auto">
          <a:xfrm>
            <a:off x="3805099" y="4374655"/>
            <a:ext cx="914400" cy="9144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B45703-4A0C-4B7D-9BFB-5887490DD710}"/>
              </a:ext>
            </a:extLst>
          </p:cNvPr>
          <p:cNvCxnSpPr/>
          <p:nvPr/>
        </p:nvCxnSpPr>
        <p:spPr bwMode="auto">
          <a:xfrm>
            <a:off x="3857624" y="4563291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7D9C2C8-B301-44A9-8F3D-D9AB4A736560}"/>
              </a:ext>
            </a:extLst>
          </p:cNvPr>
          <p:cNvSpPr/>
          <p:nvPr/>
        </p:nvSpPr>
        <p:spPr bwMode="auto">
          <a:xfrm>
            <a:off x="7689669" y="1898469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8110A-C9DE-499D-A3EB-0018BDB21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12/2/2021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J193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Wilmington (</a:t>
            </a:r>
            <a:r>
              <a:rPr lang="en-US" sz="2000" u="sng" dirty="0">
                <a:highlight>
                  <a:srgbClr val="DDDDDD"/>
                </a:highlight>
              </a:rPr>
              <a:t>ILM</a:t>
            </a:r>
            <a:r>
              <a:rPr lang="en-US" sz="2000" dirty="0">
                <a:highlight>
                  <a:srgbClr val="DDDDDD"/>
                </a:highlight>
              </a:rPr>
              <a:t>), NC to </a:t>
            </a:r>
            <a:r>
              <a:rPr lang="en-US" sz="2000" u="sng" dirty="0">
                <a:highlight>
                  <a:srgbClr val="DDDDDD"/>
                </a:highlight>
              </a:rPr>
              <a:t>HUBBS</a:t>
            </a:r>
            <a:r>
              <a:rPr lang="en-US" sz="2000" dirty="0">
                <a:highlight>
                  <a:srgbClr val="DDDDDD"/>
                </a:highlight>
              </a:rPr>
              <a:t>, 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82B8B-26F5-4FC4-8F46-16A9EA8D8DD7}"/>
              </a:ext>
            </a:extLst>
          </p:cNvPr>
          <p:cNvSpPr txBox="1"/>
          <p:nvPr/>
        </p:nvSpPr>
        <p:spPr>
          <a:xfrm>
            <a:off x="2599516" y="2661807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7" name="Action Button: Go Back or Previous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D7223C6-68D6-4498-80E6-607969E91ECE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6D3148-30E6-407B-90BA-0CF273EAD6E8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444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DD74FD-1539-488D-A257-9985A5A7A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12/2/2021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J222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Robbinsville (</a:t>
            </a:r>
            <a:r>
              <a:rPr lang="en-US" sz="2000" u="sng" dirty="0">
                <a:highlight>
                  <a:srgbClr val="DDDDDD"/>
                </a:highlight>
              </a:rPr>
              <a:t>RBV</a:t>
            </a:r>
            <a:r>
              <a:rPr lang="en-US" sz="2000" dirty="0">
                <a:highlight>
                  <a:srgbClr val="DDDDDD"/>
                </a:highlight>
              </a:rPr>
              <a:t>), NJ to Cambridge (</a:t>
            </a:r>
            <a:r>
              <a:rPr lang="en-US" sz="2000" u="sng" dirty="0">
                <a:highlight>
                  <a:srgbClr val="DDDDDD"/>
                </a:highlight>
              </a:rPr>
              <a:t>CAM</a:t>
            </a:r>
            <a:r>
              <a:rPr lang="en-US" sz="2000" dirty="0">
                <a:highlight>
                  <a:srgbClr val="DDDDDD"/>
                </a:highlight>
              </a:rPr>
              <a:t>), NY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502D2-1D0E-444E-A202-4D008DC9A922}"/>
              </a:ext>
            </a:extLst>
          </p:cNvPr>
          <p:cNvSpPr txBox="1"/>
          <p:nvPr/>
        </p:nvSpPr>
        <p:spPr>
          <a:xfrm>
            <a:off x="1744261" y="4247973"/>
            <a:ext cx="852798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6CAC4-7BD0-4707-AD9A-1369E612353D}"/>
              </a:ext>
            </a:extLst>
          </p:cNvPr>
          <p:cNvSpPr txBox="1"/>
          <p:nvPr/>
        </p:nvSpPr>
        <p:spPr>
          <a:xfrm>
            <a:off x="6293561" y="2565785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9" name="Action Button: Go Back or Previous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D3F811C-459E-41B9-BC17-71DCFDD4F2B8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D0B0B-C8CC-4E11-A11A-43D8B7A40008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36491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6AD1C8-73BD-498B-8F78-3E7F0F769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12/2/2021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J225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Cedar Lake (</a:t>
            </a:r>
            <a:r>
              <a:rPr lang="en-US" sz="2000" u="sng" dirty="0">
                <a:highlight>
                  <a:srgbClr val="DDDDDD"/>
                </a:highlight>
              </a:rPr>
              <a:t>VCN</a:t>
            </a:r>
            <a:r>
              <a:rPr lang="en-US" sz="2000" dirty="0">
                <a:highlight>
                  <a:srgbClr val="DDDDDD"/>
                </a:highlight>
              </a:rPr>
              <a:t>), NJ to Providence (</a:t>
            </a:r>
            <a:r>
              <a:rPr lang="en-US" sz="2000" u="sng" dirty="0">
                <a:highlight>
                  <a:srgbClr val="DDDDDD"/>
                </a:highlight>
              </a:rPr>
              <a:t>PVD</a:t>
            </a:r>
            <a:r>
              <a:rPr lang="en-US" sz="2000" dirty="0">
                <a:highlight>
                  <a:srgbClr val="DDDDDD"/>
                </a:highlight>
              </a:rPr>
              <a:t>), RI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502D2-1D0E-444E-A202-4D008DC9A922}"/>
              </a:ext>
            </a:extLst>
          </p:cNvPr>
          <p:cNvSpPr txBox="1"/>
          <p:nvPr/>
        </p:nvSpPr>
        <p:spPr>
          <a:xfrm>
            <a:off x="2054314" y="3110290"/>
            <a:ext cx="852798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6CAC4-7BD0-4707-AD9A-1369E612353D}"/>
              </a:ext>
            </a:extLst>
          </p:cNvPr>
          <p:cNvSpPr txBox="1"/>
          <p:nvPr/>
        </p:nvSpPr>
        <p:spPr>
          <a:xfrm>
            <a:off x="6899617" y="3027449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69826-16C1-452F-A815-A0CD848B0E14}"/>
              </a:ext>
            </a:extLst>
          </p:cNvPr>
          <p:cNvSpPr txBox="1"/>
          <p:nvPr/>
        </p:nvSpPr>
        <p:spPr>
          <a:xfrm>
            <a:off x="3396958" y="5386600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1" name="Action Button: Go Back or Previous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3E6F74D-31DF-4C34-BA59-9E6F73E863A1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552285-EC07-4C18-A7A2-4F5D300E92CF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1559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7CE384-2989-4CDD-B231-02997114D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>
                <a:highlight>
                  <a:srgbClr val="DDDDDD"/>
                </a:highlight>
              </a:rPr>
              <a:t>FUTURE STATE 11/3/2022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A6A0C-BB5C-4B27-AA81-4104E7EF43D4}"/>
              </a:ext>
            </a:extLst>
          </p:cNvPr>
          <p:cNvSpPr txBox="1"/>
          <p:nvPr/>
        </p:nvSpPr>
        <p:spPr>
          <a:xfrm>
            <a:off x="603545" y="2321776"/>
            <a:ext cx="1965919" cy="415498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Not all central and western U.S. Routes are depicted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8E2A16-A776-46EB-93CD-267A9EC97147}"/>
              </a:ext>
            </a:extLst>
          </p:cNvPr>
          <p:cNvSpPr/>
          <p:nvPr/>
        </p:nvSpPr>
        <p:spPr>
          <a:xfrm>
            <a:off x="6651165" y="3182490"/>
            <a:ext cx="240139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100" b="1" dirty="0"/>
              <a:t>Q-Routes depicted in green</a:t>
            </a:r>
          </a:p>
          <a:p>
            <a:pPr>
              <a:buNone/>
            </a:pPr>
            <a:r>
              <a:rPr lang="en-US" sz="1100" b="1" dirty="0"/>
              <a:t>Y-Routes depicted in gray</a:t>
            </a:r>
          </a:p>
          <a:p>
            <a:pPr>
              <a:buNone/>
            </a:pPr>
            <a:r>
              <a:rPr lang="en-US" sz="1100" b="1" dirty="0"/>
              <a:t>J-Routes depicted in blue</a:t>
            </a:r>
          </a:p>
          <a:p>
            <a:pPr>
              <a:buNone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3643617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6" y="221397"/>
            <a:ext cx="8472488" cy="609600"/>
          </a:xfrm>
        </p:spPr>
        <p:txBody>
          <a:bodyPr/>
          <a:lstStyle/>
          <a:p>
            <a:r>
              <a:rPr lang="en-US" sz="4000" dirty="0"/>
              <a:t>Implementation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0" y="1044312"/>
            <a:ext cx="8701020" cy="5136542"/>
          </a:xfrm>
        </p:spPr>
        <p:txBody>
          <a:bodyPr/>
          <a:lstStyle/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10/10/2019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Publish/Implement 1 New Y-Route and 8 Waypoints 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11/7/2019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Implement ZDC Low Altitude Sector Changes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1/30/2020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Delete/Amend 33 J-Routes/Q-Route (FL Metroplex)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1/30/2020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Delete 5 CHS STARs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3/26/2020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Delete/Amend 6 SIDs (BWI/IAD/DCA/HEF/ADW)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5/21/2020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Amend 2 Q-Routes: Q75, Q475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5/21/2020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Amend 1 SID (DOV)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7/16/2020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Delete/Amend 18 J-Routes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9/10/2020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Publish/Amend 8 Q-Routes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11/5/2020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Publish/Delete/Amend 9 STARs (PHL/EWR/TEB/LGA/DOV/WRI)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11/5/2020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Publish/Delete/Amend 9 SIDs/STARs/SIAPs (CHS/JZI)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11/5/2020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Delete/Amend 10 J-Routes, 1 Q-Route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2/25/2021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Publish/Delete/Amend 20 RDU SIDs/STARs/SIAPs</a:t>
            </a:r>
          </a:p>
          <a:p>
            <a:pPr marL="0" indent="0">
              <a:buNone/>
            </a:pPr>
            <a:r>
              <a:rPr lang="en-US" sz="16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10/7/2021</a:t>
            </a: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Publish/Delete/Amend 28 Q-Routes/Y-Routes/AR-Routes</a:t>
            </a:r>
          </a:p>
          <a:p>
            <a:pPr marL="0" indent="0">
              <a:buNone/>
            </a:pPr>
            <a:r>
              <a:rPr lang="en-US" sz="16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10/7/2021</a:t>
            </a: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Amended 1 SID (ATL), 1 STAR (WRI)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E55275-D769-4322-8EEA-9B29C79C6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1067269"/>
            <a:ext cx="297299" cy="22022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DEE442-E191-4771-A5B3-2497EAB38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1376856"/>
            <a:ext cx="297299" cy="22022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00F9DF-3C68-4216-8DB8-A56D0B59A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1667337"/>
            <a:ext cx="297299" cy="220221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4FEF2C-A228-4E6C-BE04-878E4CAB0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1" y="1973306"/>
            <a:ext cx="297299" cy="22022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DF91AA-24FB-4A62-B3F4-8413C1248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1" y="2279275"/>
            <a:ext cx="297299" cy="22022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392584-0E43-4BE2-812D-6D56CA8B2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0" y="2585244"/>
            <a:ext cx="297299" cy="220221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BF98F3-C109-434D-8433-20C8084F4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1" y="2902300"/>
            <a:ext cx="297299" cy="22022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693CE2-4D38-48D4-95D6-8EECB8051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0" y="3192325"/>
            <a:ext cx="297299" cy="22022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3E0CFF-6679-4A05-8DE9-0605C8FE0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1" y="3451318"/>
            <a:ext cx="297299" cy="22022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9830FC-9BF7-4E82-95E0-A617CFF54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0" y="3749082"/>
            <a:ext cx="297299" cy="22022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75C8C7-0A79-433B-AEF7-7F36DD1F0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0" y="4046847"/>
            <a:ext cx="297299" cy="220221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46D32C-A0AF-4EA7-80A3-F7DA635A1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0" y="4310164"/>
            <a:ext cx="297299" cy="220221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B3E804-6ADA-40E3-868A-6FD0A369B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0" y="4583892"/>
            <a:ext cx="297299" cy="220221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EE9BAE05-B1A3-423C-987A-CACFC4990774}"/>
              </a:ext>
            </a:extLst>
          </p:cNvPr>
          <p:cNvSpPr/>
          <p:nvPr/>
        </p:nvSpPr>
        <p:spPr bwMode="auto">
          <a:xfrm>
            <a:off x="7505324" y="3322622"/>
            <a:ext cx="398804" cy="1481491"/>
          </a:xfrm>
          <a:prstGeom prst="righ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2467D8EE-4E17-4769-B790-299EB4E9A1F3}"/>
              </a:ext>
            </a:extLst>
          </p:cNvPr>
          <p:cNvSpPr/>
          <p:nvPr/>
        </p:nvSpPr>
        <p:spPr bwMode="auto">
          <a:xfrm>
            <a:off x="7412256" y="2379784"/>
            <a:ext cx="584939" cy="3021533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9B5329-1E16-431D-B57B-1509C9188693}"/>
              </a:ext>
            </a:extLst>
          </p:cNvPr>
          <p:cNvSpPr txBox="1"/>
          <p:nvPr/>
        </p:nvSpPr>
        <p:spPr bwMode="auto">
          <a:xfrm>
            <a:off x="8008065" y="3736661"/>
            <a:ext cx="10118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FF0000"/>
                </a:solidFill>
              </a:rPr>
              <a:t>COVID-19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B78929-98F2-4F10-A0FD-F3BC03DE8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0" y="4888424"/>
            <a:ext cx="297299" cy="220221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EE3869-389D-4BA0-95B4-EE21E7F35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9" y="5181096"/>
            <a:ext cx="297299" cy="2202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5DF7FC5-F78B-43EA-8048-398603AB05D3}"/>
              </a:ext>
            </a:extLst>
          </p:cNvPr>
          <p:cNvSpPr txBox="1"/>
          <p:nvPr/>
        </p:nvSpPr>
        <p:spPr bwMode="auto">
          <a:xfrm>
            <a:off x="0" y="5600581"/>
            <a:ext cx="915487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>
                <a:solidFill>
                  <a:srgbClr val="002060"/>
                </a:solidFill>
              </a:rPr>
              <a:t>66 </a:t>
            </a:r>
            <a:r>
              <a:rPr lang="en-US" sz="2000" b="1" dirty="0">
                <a:solidFill>
                  <a:srgbClr val="002060"/>
                </a:solidFill>
              </a:rPr>
              <a:t>Routes Published, Amended, Deleted in 2020-2021 as of 10/7/2021</a:t>
            </a:r>
          </a:p>
          <a:p>
            <a:pPr algn="ctr"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ZDC High Altitude Sector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3" y="1092760"/>
            <a:ext cx="4129018" cy="5136542"/>
          </a:xfrm>
        </p:spPr>
        <p:txBody>
          <a:bodyPr/>
          <a:lstStyle/>
          <a:p>
            <a:r>
              <a:rPr lang="en-US" dirty="0"/>
              <a:t>Stratify Sectors 09 &amp; 50 to create </a:t>
            </a:r>
            <a:r>
              <a:rPr lang="en-US" u="sng" dirty="0"/>
              <a:t>new</a:t>
            </a:r>
            <a:r>
              <a:rPr lang="en-US" dirty="0"/>
              <a:t> Sector 30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Resulting 3 Sectors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09 DIW Ultra High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FL360-390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 YKT Ultra High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FL360-390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Super High</a:t>
            </a:r>
          </a:p>
          <a:p>
            <a:pPr lvl="2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FL400-ABV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help reduce sector workload/complexity and improve sector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299C7F85-9ADF-4D1F-AEA3-8F7144204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10130" r="2053" b="8665"/>
          <a:stretch/>
        </p:blipFill>
        <p:spPr>
          <a:xfrm>
            <a:off x="4451064" y="1092760"/>
            <a:ext cx="4584902" cy="4856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476E6-C9E7-4D57-ADC1-C7F121AFBCFB}"/>
              </a:ext>
            </a:extLst>
          </p:cNvPr>
          <p:cNvSpPr txBox="1"/>
          <p:nvPr/>
        </p:nvSpPr>
        <p:spPr>
          <a:xfrm>
            <a:off x="4572000" y="1294367"/>
            <a:ext cx="1965919" cy="369332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11/4/2021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C113C-8669-43CA-912A-4ACF4E668CC9}"/>
              </a:ext>
            </a:extLst>
          </p:cNvPr>
          <p:cNvSpPr txBox="1"/>
          <p:nvPr/>
        </p:nvSpPr>
        <p:spPr bwMode="auto">
          <a:xfrm>
            <a:off x="7015523" y="2643308"/>
            <a:ext cx="384201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/>
              <a:t>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59876-8EBE-41C5-B479-DE573DAEF8F5}"/>
              </a:ext>
            </a:extLst>
          </p:cNvPr>
          <p:cNvSpPr txBox="1"/>
          <p:nvPr/>
        </p:nvSpPr>
        <p:spPr bwMode="auto">
          <a:xfrm>
            <a:off x="6551414" y="3520886"/>
            <a:ext cx="384201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/>
              <a:t>09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B07274-41B2-4E85-8B4C-3891A6D9FD2E}"/>
              </a:ext>
            </a:extLst>
          </p:cNvPr>
          <p:cNvSpPr/>
          <p:nvPr/>
        </p:nvSpPr>
        <p:spPr bwMode="auto">
          <a:xfrm>
            <a:off x="4648200" y="1092761"/>
            <a:ext cx="1903214" cy="81224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BDFE5-0555-42A3-ADB2-17C1DD8D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836422"/>
            <a:ext cx="8834646" cy="5185156"/>
          </a:xfrm>
        </p:spPr>
        <p:txBody>
          <a:bodyPr/>
          <a:lstStyle/>
          <a:p>
            <a:r>
              <a:rPr lang="en-US" sz="1800" dirty="0"/>
              <a:t>10/7/2021 (7) Q-Route Additions/Amendments</a:t>
            </a:r>
          </a:p>
          <a:p>
            <a:pPr lvl="1"/>
            <a:r>
              <a:rPr lang="en-US" sz="1200" b="1" dirty="0"/>
              <a:t>Publish (2) New Q419, Q437</a:t>
            </a:r>
          </a:p>
          <a:p>
            <a:pPr lvl="1"/>
            <a:r>
              <a:rPr lang="en-US" sz="1200" b="1" dirty="0"/>
              <a:t>Amend (5) Q22, Q29*, Q34, Q54*, Q64</a:t>
            </a:r>
            <a:endParaRPr lang="en-US" sz="1800" b="1" dirty="0"/>
          </a:p>
          <a:p>
            <a:r>
              <a:rPr lang="en-US" sz="1800" b="1" dirty="0">
                <a:solidFill>
                  <a:srgbClr val="FF0000"/>
                </a:solidFill>
              </a:rPr>
              <a:t>NOTAM NA Q-Routes</a:t>
            </a:r>
          </a:p>
          <a:p>
            <a:pPr lvl="1"/>
            <a:r>
              <a:rPr lang="en-US" sz="1200" b="1" dirty="0"/>
              <a:t>10/7/2021-12/2/2021 NOTAM NA Q22, Q34, Q419, Q437</a:t>
            </a:r>
          </a:p>
          <a:p>
            <a:pPr lvl="1"/>
            <a:r>
              <a:rPr lang="en-US" sz="1200" b="1" dirty="0"/>
              <a:t>10/7/2021-</a:t>
            </a:r>
            <a:r>
              <a:rPr lang="en-US" sz="1200" b="1" u="sng" dirty="0">
                <a:solidFill>
                  <a:srgbClr val="FF0000"/>
                </a:solidFill>
              </a:rPr>
              <a:t>11/3/2022 </a:t>
            </a:r>
            <a:r>
              <a:rPr lang="en-US" sz="1200" b="1" dirty="0"/>
              <a:t>NOTAM NA Q64 TYI./.SAWED</a:t>
            </a:r>
          </a:p>
          <a:p>
            <a:r>
              <a:rPr lang="en-US" sz="1800" dirty="0"/>
              <a:t>10/7/2021 (20) Y-Route/AR-Route Deletions/Amendments</a:t>
            </a:r>
          </a:p>
          <a:p>
            <a:pPr lvl="1"/>
            <a:r>
              <a:rPr lang="es-ES" sz="1200" b="1" dirty="0" err="1"/>
              <a:t>Amend</a:t>
            </a:r>
            <a:r>
              <a:rPr lang="es-ES" sz="1200" b="1" dirty="0"/>
              <a:t> (9) Y289, </a:t>
            </a:r>
            <a:r>
              <a:rPr lang="pt-BR" sz="1200" b="1" dirty="0"/>
              <a:t>Y291 ,</a:t>
            </a:r>
            <a:r>
              <a:rPr lang="es-ES" sz="1200" b="1" dirty="0"/>
              <a:t>Y299, Y307*, </a:t>
            </a:r>
            <a:r>
              <a:rPr lang="pt-BR" sz="1200" b="1" dirty="0"/>
              <a:t>Y309, Y323, Y436*, </a:t>
            </a:r>
            <a:r>
              <a:rPr lang="es-ES" sz="1200" b="1" dirty="0"/>
              <a:t>Y438*, Y494*</a:t>
            </a:r>
            <a:endParaRPr lang="pt-BR" sz="1200" b="1" dirty="0"/>
          </a:p>
          <a:p>
            <a:pPr lvl="1"/>
            <a:r>
              <a:rPr lang="pt-BR" sz="1200" b="1" dirty="0"/>
              <a:t>Amend* (9) </a:t>
            </a:r>
            <a:r>
              <a:rPr lang="es-ES" sz="1200" b="1" dirty="0"/>
              <a:t>AR3, AR5, </a:t>
            </a:r>
            <a:r>
              <a:rPr lang="pt-BR" sz="1200" b="1" dirty="0"/>
              <a:t>AR12, AR15, AR16, AR17, AR18, AR21, AR23</a:t>
            </a:r>
          </a:p>
          <a:p>
            <a:pPr lvl="1"/>
            <a:r>
              <a:rPr lang="es-ES" sz="1200" b="1" dirty="0" err="1"/>
              <a:t>Delete</a:t>
            </a:r>
            <a:r>
              <a:rPr lang="es-ES" sz="1200" b="1" dirty="0"/>
              <a:t>* (2) AR7, AR25</a:t>
            </a:r>
            <a:endParaRPr lang="en-US" sz="1100" dirty="0"/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FF0000"/>
                </a:solidFill>
              </a:rPr>
              <a:t>NOTAM NA Y-Routes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10/7/2021-</a:t>
            </a:r>
            <a:r>
              <a:rPr lang="en-US" sz="1200" b="1" u="sng" dirty="0">
                <a:solidFill>
                  <a:srgbClr val="FF0000"/>
                </a:solidFill>
              </a:rPr>
              <a:t>9/8/2022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/>
              <a:t>NOTAM NA Y291, Y309, Y319, Y323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10/7/2021-</a:t>
            </a:r>
            <a:r>
              <a:rPr lang="en-US" sz="1200" b="1" u="sng" dirty="0">
                <a:solidFill>
                  <a:srgbClr val="FF0000"/>
                </a:solidFill>
              </a:rPr>
              <a:t>11/3/2022</a:t>
            </a:r>
            <a:r>
              <a:rPr lang="en-US" sz="1200" b="1" dirty="0"/>
              <a:t> NOTAM NA Y289, Y299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10/7/2021 (1) SID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ATL PHIIL3 SID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11/4/2021 ZDC High Altitude Sector Changes (Sector 30)</a:t>
            </a:r>
          </a:p>
          <a:p>
            <a:r>
              <a:rPr lang="en-US" sz="1800" dirty="0"/>
              <a:t>12/2/2021 Cancel Q-Route NA NOTAMs: </a:t>
            </a:r>
            <a:r>
              <a:rPr lang="en-US" sz="1800" u="sng" dirty="0"/>
              <a:t>Implement</a:t>
            </a:r>
            <a:r>
              <a:rPr lang="en-US" sz="1800" dirty="0"/>
              <a:t> Q419, Q22, Q437, Q34</a:t>
            </a:r>
            <a:endParaRPr lang="en-US" sz="1200" b="1" dirty="0"/>
          </a:p>
          <a:p>
            <a:r>
              <a:rPr lang="en-US" sz="1800" dirty="0"/>
              <a:t>12/2/2021 (6) J-Route Deletions/Amendments</a:t>
            </a:r>
          </a:p>
          <a:p>
            <a:pPr lvl="1"/>
            <a:r>
              <a:rPr lang="en-US" sz="1100" b="1" dirty="0"/>
              <a:t>Delete (4) J150, J193, J222, J225</a:t>
            </a:r>
          </a:p>
          <a:p>
            <a:pPr lvl="1"/>
            <a:r>
              <a:rPr lang="en-US" sz="1100" b="1" dirty="0"/>
              <a:t>Amend (2) J42, J191 (Delete HPW-RBV Only)</a:t>
            </a:r>
            <a:endParaRPr lang="en-US" sz="1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04F77-7616-4B78-9133-915842DB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NEC ACR Changes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2ADD3-8967-4121-A1DA-6997C75B0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7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56010-1DBF-442D-8C42-85B166C8A2E7}"/>
              </a:ext>
            </a:extLst>
          </p:cNvPr>
          <p:cNvSpPr txBox="1"/>
          <p:nvPr/>
        </p:nvSpPr>
        <p:spPr bwMode="auto">
          <a:xfrm>
            <a:off x="136264" y="6567100"/>
            <a:ext cx="38956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All 2021 Dates Subject to Change Due to COVID-19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37766-9A6D-41DC-8F91-9B0DA6E87729}"/>
              </a:ext>
            </a:extLst>
          </p:cNvPr>
          <p:cNvSpPr txBox="1"/>
          <p:nvPr/>
        </p:nvSpPr>
        <p:spPr bwMode="auto">
          <a:xfrm>
            <a:off x="143649" y="6051847"/>
            <a:ext cx="4874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>
                <a:solidFill>
                  <a:schemeClr val="bg1"/>
                </a:solidFill>
              </a:rPr>
              <a:t>*Note: All changes to Q29, Q54, </a:t>
            </a:r>
            <a:r>
              <a:rPr lang="es-ES" sz="1200" b="1" dirty="0">
                <a:solidFill>
                  <a:schemeClr val="bg1"/>
                </a:solidFill>
              </a:rPr>
              <a:t>Y307, </a:t>
            </a:r>
            <a:r>
              <a:rPr lang="pt-BR" sz="1200" b="1" dirty="0">
                <a:solidFill>
                  <a:schemeClr val="bg1"/>
                </a:solidFill>
              </a:rPr>
              <a:t>Y436, </a:t>
            </a:r>
            <a:r>
              <a:rPr lang="es-ES" sz="1200" b="1" dirty="0">
                <a:solidFill>
                  <a:schemeClr val="bg1"/>
                </a:solidFill>
              </a:rPr>
              <a:t>Y438, Y494, </a:t>
            </a:r>
            <a:r>
              <a:rPr lang="en-US" sz="1200" b="1" dirty="0">
                <a:solidFill>
                  <a:schemeClr val="bg1"/>
                </a:solidFill>
              </a:rPr>
              <a:t>and the </a:t>
            </a:r>
            <a:r>
              <a:rPr lang="en-US" sz="1200" b="1">
                <a:solidFill>
                  <a:schemeClr val="bg1"/>
                </a:solidFill>
              </a:rPr>
              <a:t>AR-Routes were implemented </a:t>
            </a:r>
            <a:r>
              <a:rPr lang="en-US" sz="1200" b="1" dirty="0">
                <a:solidFill>
                  <a:schemeClr val="bg1"/>
                </a:solidFill>
              </a:rPr>
              <a:t>when published on 10/7/2021.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9DF42D-DCB8-45E9-AA27-D2057F02D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3" y="881383"/>
            <a:ext cx="297299" cy="22022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694735-06C8-450B-8F0B-1F93EE0AF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2" y="1704343"/>
            <a:ext cx="297299" cy="220221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EB848C-0C43-4927-AD00-A7E26F8B7C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1" y="2429779"/>
            <a:ext cx="297299" cy="22022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6A71BE-6ABD-4873-9C6C-CEE42E46F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1" y="3400255"/>
            <a:ext cx="297299" cy="22022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E25B51-5EFB-465C-A162-EE12ECC2D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2" y="4150510"/>
            <a:ext cx="297299" cy="2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Safety Alerts and Charting NOTAMs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701018" cy="5136542"/>
          </a:xfrm>
        </p:spPr>
        <p:txBody>
          <a:bodyPr/>
          <a:lstStyle/>
          <a:p>
            <a:pPr lvl="1"/>
            <a:r>
              <a:rPr lang="en-US" dirty="0"/>
              <a:t>Safety Alert: NASR 21-15 SA</a:t>
            </a:r>
          </a:p>
          <a:p>
            <a:pPr lvl="2"/>
            <a:r>
              <a:rPr lang="en-US" dirty="0"/>
              <a:t>Q29 should have “GNSS REQUIRED” in the last two segments:</a:t>
            </a:r>
          </a:p>
          <a:p>
            <a:pPr lvl="3"/>
            <a:r>
              <a:rPr lang="en-US" dirty="0"/>
              <a:t>CABCI..EBONY and EBONY..DUNOM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NOTAMs (details on next 2 pages):</a:t>
            </a:r>
          </a:p>
          <a:p>
            <a:pPr lvl="2"/>
            <a:r>
              <a:rPr lang="en-US" dirty="0"/>
              <a:t>Enroute High Chart H-08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Enroute High Chart H-09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7F5B448D-CA7E-4210-BB41-52480B5DB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18" y="2240897"/>
            <a:ext cx="4791744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NOTAM: H-08, FDC 1/7555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701018" cy="513654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1/7555 for H8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!FDC 1/7555 FDC CHART CORRECT U.S. GOVERNMENT IFR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ENROUTE HIGH ALTITUDE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CHART H-8, J, EFFECTIVE 04 NOV 2021...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EFFECTIVE 07 OCT 2021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Y350 MISSING ROUTE SEGMENT BETWEEN WAYPOINT CILEX (BEARING148),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WAYPOINT KNSLY (BEARING 330 ) DISTANCE 224, MAA-60000, WHICH OFF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CHART AND SHOULD BE DEPICTED AS EDGE TYPE.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EFFECTIVE 07 OCT 2021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Y353 MISSING ROUTE SEGMENT BETWEEN WAYPOINT KNSLY (BEARING 333) TO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WAYPOINT SUMAC (BEARING 150) MAA-60000 DISTANCE 329 TO, WHICH OFF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CHART AND SHOULD BE DEPICTED AS EDGE TYPE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EFFECTIVE 07 OCT 2021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Y398 MISSING ROUTE BETWEEN WAYPOINT JAGOR (BEARING 142) TO WAYPOINT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KNSLY (BEARING 325), DISTANCE 316, MAA-60000 TO, WHICH IS OFF THIS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CHART.. 2110041451-PERM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4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75949F96E8C4486B705D9DD6A4C96" ma:contentTypeVersion="8" ma:contentTypeDescription="Create a new document." ma:contentTypeScope="" ma:versionID="8664f8b8b7cfedd2e68ca08160119968">
  <xsd:schema xmlns:xsd="http://www.w3.org/2001/XMLSchema" xmlns:xs="http://www.w3.org/2001/XMLSchema" xmlns:p="http://schemas.microsoft.com/office/2006/metadata/properties" xmlns:ns3="79bc7661-2305-4ab2-9d34-80e3733c7668" xmlns:ns4="4afea966-dfe2-4e9e-a81f-236e8afc97c4" targetNamespace="http://schemas.microsoft.com/office/2006/metadata/properties" ma:root="true" ma:fieldsID="27654abc9f1c29036cd558dd9fd3486a" ns3:_="" ns4:_="">
    <xsd:import namespace="79bc7661-2305-4ab2-9d34-80e3733c7668"/>
    <xsd:import namespace="4afea966-dfe2-4e9e-a81f-236e8afc97c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c7661-2305-4ab2-9d34-80e3733c76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ea966-dfe2-4e9e-a81f-236e8afc9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D844BD-4B8C-4A61-A12B-C6B20B667A96}">
  <ds:schemaRefs>
    <ds:schemaRef ds:uri="79bc7661-2305-4ab2-9d34-80e3733c766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afea966-dfe2-4e9e-a81f-236e8afc97c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0C608D-F3DE-49F6-BBB0-D3FC49D386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B95AB7-20D2-484F-A8B5-DAFF102FD9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c7661-2305-4ab2-9d34-80e3733c7668"/>
    <ds:schemaRef ds:uri="4afea966-dfe2-4e9e-a81f-236e8afc9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205660</TotalTime>
  <Words>2760</Words>
  <Application>Microsoft Office PowerPoint</Application>
  <PresentationFormat>On-screen Show (4:3)</PresentationFormat>
  <Paragraphs>467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ＭＳ Ｐゴシック</vt:lpstr>
      <vt:lpstr>Arial</vt:lpstr>
      <vt:lpstr>Calibri</vt:lpstr>
      <vt:lpstr>Helvetica Neue Medium</vt:lpstr>
      <vt:lpstr>Times New Roman</vt:lpstr>
      <vt:lpstr>Verdana</vt:lpstr>
      <vt:lpstr>1_Custom Design</vt:lpstr>
      <vt:lpstr>2_Custom Design</vt:lpstr>
      <vt:lpstr>3_Custom Design</vt:lpstr>
      <vt:lpstr>4_Custom Design</vt:lpstr>
      <vt:lpstr>Northeast Corridor Atlantic Coast Routes (NEC ACR)  Project Status Update</vt:lpstr>
      <vt:lpstr>What We Are Doing, Why, When</vt:lpstr>
      <vt:lpstr>BEFORE</vt:lpstr>
      <vt:lpstr>FUTURE STATE 11/3/2022</vt:lpstr>
      <vt:lpstr>Implementation Milestones</vt:lpstr>
      <vt:lpstr>ZDC High Altitude Sector Changes</vt:lpstr>
      <vt:lpstr>NEC ACR Changes - 2021</vt:lpstr>
      <vt:lpstr>Safety Alerts and Charting NOTAMs</vt:lpstr>
      <vt:lpstr>NOTAM: H-08, FDC 1/7555</vt:lpstr>
      <vt:lpstr>NOTAM: H-09, FDC 1/7568</vt:lpstr>
      <vt:lpstr>Q-Route NA NOTAMs  Effective 10/7/2021-12/2/2021</vt:lpstr>
      <vt:lpstr>ZJX Q-Route/Y-Route NOTAMs  </vt:lpstr>
      <vt:lpstr>Preferred IFR Routes Effective 10/7/2021</vt:lpstr>
      <vt:lpstr>Preferred IFR Routes Effective 2DEC2021</vt:lpstr>
      <vt:lpstr>How Operators Can Help</vt:lpstr>
      <vt:lpstr>Implementation TMIs</vt:lpstr>
      <vt:lpstr>NEC ACR Go Team</vt:lpstr>
      <vt:lpstr>FAA Points of Contact</vt:lpstr>
      <vt:lpstr>Request from Boston ARTCC Flight Plans to PHL</vt:lpstr>
      <vt:lpstr>Preferred IFR Routes to PHL</vt:lpstr>
      <vt:lpstr>NEC ACR Changes – 2022</vt:lpstr>
      <vt:lpstr> 10/7/2021 Q22 Amend BEARI, VA TO FOXWD, CT</vt:lpstr>
      <vt:lpstr>10/7/2021 Q29 Amend MEMFS, TN and DUNOM, ME  </vt:lpstr>
      <vt:lpstr> 10/7/2021 Q34 Amend SWAAP, TN TO ROBBINSVILLE, NJ (RBV) VORTAC MEMFS, TN and LOOSE, AR</vt:lpstr>
      <vt:lpstr>10/7/2021  Q54 Amend HRTWL, SC &amp; ASHEL, NC</vt:lpstr>
      <vt:lpstr>10/7/2021 Q64 Amend TAR RIVER, NC (TYI) VORTAC TO SAWED, VA HRTWL, SC, DADDS, NC and MARCL, NC </vt:lpstr>
      <vt:lpstr>10/7/2021 Q419 Publish BROSS, MD TO DEER PARK, NY (DPK) VOR/DME </vt:lpstr>
      <vt:lpstr>10/7/2021 Q437 Publish VILLS, NJ TO SLANG, VT </vt:lpstr>
      <vt:lpstr>10/7/2021 ATL PHIIL 3 SID REPLACE GRD with HTRWL waypoint</vt:lpstr>
      <vt:lpstr>12/2/2021 J42 Cancel Segment Texarkana (TXK), AR to Boston (BOS), MA </vt:lpstr>
      <vt:lpstr>12/2/2021 J150 Completely Deleted Gordonsville (GVE), VA to STOOL, OA </vt:lpstr>
      <vt:lpstr>12/2/2021 J191 Completely Deleted Robbinsville (RBV), NJ to Hopewell (HPW), VA</vt:lpstr>
      <vt:lpstr>12/2/2021 J193 Completely Deleted Wilmington (ILM), NC to HUBBS, VA</vt:lpstr>
      <vt:lpstr>12/2/2021 J222 Completely Deleted Robbinsville (RBV), NJ to Cambridge (CAM), NY </vt:lpstr>
      <vt:lpstr>12/2/2021 J225 Completely Deleted Cedar Lake (VCN), NJ to Providence (PVD), RI 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20190528 CLE DTW Metroplex Closeout for May 29-30 2019</dc:title>
  <dc:creator>donald.m.ossinger@faa.gov;Ronald.Wood@faa.gov</dc:creator>
  <cp:lastModifiedBy>Knupp, Mark CTR (FAA)</cp:lastModifiedBy>
  <cp:revision>1735</cp:revision>
  <dcterms:created xsi:type="dcterms:W3CDTF">2005-01-28T20:32:53Z</dcterms:created>
  <dcterms:modified xsi:type="dcterms:W3CDTF">2021-11-03T15:41:11Z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0x010100A1375949F96E8C4486B705D9DD6A4C96</vt:lpwstr>
  </property>
  <property fmtid="{D5CDD505-2E9C-101B-9397-08002B2CF9AE}" pid="3" name="Order">
    <vt:r8>5000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