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 id="2147483661" r:id="rId5"/>
    <p:sldMasterId id="2147483662" r:id="rId6"/>
    <p:sldMasterId id="2147483675" r:id="rId7"/>
  </p:sldMasterIdLst>
  <p:notesMasterIdLst>
    <p:notesMasterId r:id="rId38"/>
  </p:notesMasterIdLst>
  <p:handoutMasterIdLst>
    <p:handoutMasterId r:id="rId39"/>
  </p:handoutMasterIdLst>
  <p:sldIdLst>
    <p:sldId id="341" r:id="rId8"/>
    <p:sldId id="892" r:id="rId9"/>
    <p:sldId id="893" r:id="rId10"/>
    <p:sldId id="894" r:id="rId11"/>
    <p:sldId id="955" r:id="rId12"/>
    <p:sldId id="841" r:id="rId13"/>
    <p:sldId id="972" r:id="rId14"/>
    <p:sldId id="1020" r:id="rId15"/>
    <p:sldId id="975" r:id="rId16"/>
    <p:sldId id="995" r:id="rId17"/>
    <p:sldId id="1022" r:id="rId18"/>
    <p:sldId id="997" r:id="rId19"/>
    <p:sldId id="1023" r:id="rId20"/>
    <p:sldId id="1028" r:id="rId21"/>
    <p:sldId id="998" r:id="rId22"/>
    <p:sldId id="1011" r:id="rId23"/>
    <p:sldId id="1012" r:id="rId24"/>
    <p:sldId id="1016" r:id="rId25"/>
    <p:sldId id="1014" r:id="rId26"/>
    <p:sldId id="1029" r:id="rId27"/>
    <p:sldId id="1026" r:id="rId28"/>
    <p:sldId id="940" r:id="rId29"/>
    <p:sldId id="1021" r:id="rId30"/>
    <p:sldId id="1027" r:id="rId31"/>
    <p:sldId id="983" r:id="rId32"/>
    <p:sldId id="992" r:id="rId33"/>
    <p:sldId id="1017" r:id="rId34"/>
    <p:sldId id="897" r:id="rId35"/>
    <p:sldId id="1006" r:id="rId36"/>
    <p:sldId id="991" r:id="rId37"/>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341"/>
            <p14:sldId id="892"/>
            <p14:sldId id="893"/>
            <p14:sldId id="894"/>
            <p14:sldId id="955"/>
            <p14:sldId id="841"/>
            <p14:sldId id="972"/>
            <p14:sldId id="1020"/>
            <p14:sldId id="975"/>
            <p14:sldId id="995"/>
            <p14:sldId id="1022"/>
            <p14:sldId id="997"/>
            <p14:sldId id="1023"/>
            <p14:sldId id="1028"/>
            <p14:sldId id="998"/>
            <p14:sldId id="1011"/>
            <p14:sldId id="1012"/>
            <p14:sldId id="1016"/>
            <p14:sldId id="1014"/>
            <p14:sldId id="1029"/>
            <p14:sldId id="1026"/>
            <p14:sldId id="940"/>
            <p14:sldId id="1021"/>
            <p14:sldId id="1027"/>
            <p14:sldId id="983"/>
            <p14:sldId id="992"/>
            <p14:sldId id="1017"/>
            <p14:sldId id="897"/>
            <p14:sldId id="1006"/>
            <p14:sldId id="991"/>
          </p14:sldIdLst>
        </p14:section>
        <p14:section name="Default Section" id="{D064656E-B9C6-46C3-B3CD-814297A2DB60}">
          <p14:sldIdLst/>
        </p14:section>
      </p14:sectionLst>
    </p:ext>
    <p:ext uri="{EFAFB233-063F-42B5-8137-9DF3F51BA10A}">
      <p15:sldGuideLst xmlns:p15="http://schemas.microsoft.com/office/powerpoint/2012/main">
        <p15:guide id="1" orient="horz" pos="536">
          <p15:clr>
            <a:srgbClr val="A4A3A4"/>
          </p15:clr>
        </p15:guide>
        <p15:guide id="2" pos="3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kins, Doug" initials="PD" lastIdx="8" clrIdx="0">
    <p:extLst>
      <p:ext uri="{19B8F6BF-5375-455C-9EA6-DF929625EA0E}">
        <p15:presenceInfo xmlns:p15="http://schemas.microsoft.com/office/powerpoint/2012/main" userId="S::DMPERKINS@MITRE.ORG::d82ec70b-1587-4aa4-9386-c2d1e613b09a" providerId="AD"/>
      </p:ext>
    </p:extLst>
  </p:cmAuthor>
  <p:cmAuthor id="2" name="Withers, Paul M (FAA)" initials="WPM(" lastIdx="1" clrIdx="1">
    <p:extLst>
      <p:ext uri="{19B8F6BF-5375-455C-9EA6-DF929625EA0E}">
        <p15:presenceInfo xmlns:p15="http://schemas.microsoft.com/office/powerpoint/2012/main" userId="S-1-5-21-3215564045-1863808890-1157122868-1910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0A88E6"/>
    <a:srgbClr val="BAC618"/>
    <a:srgbClr val="1D2F68"/>
    <a:srgbClr val="33CCCC"/>
    <a:srgbClr val="FF0000"/>
    <a:srgbClr val="CCFFFF"/>
    <a:srgbClr val="FFFFCC"/>
    <a:srgbClr val="FF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4750" autoAdjust="0"/>
  </p:normalViewPr>
  <p:slideViewPr>
    <p:cSldViewPr snapToGrid="0">
      <p:cViewPr varScale="1">
        <p:scale>
          <a:sx n="100" d="100"/>
          <a:sy n="100" d="100"/>
        </p:scale>
        <p:origin x="629" y="62"/>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5070"/>
    </p:cViewPr>
  </p:sorterViewPr>
  <p:notesViewPr>
    <p:cSldViewPr snapToGrid="0">
      <p:cViewPr varScale="1">
        <p:scale>
          <a:sx n="85" d="100"/>
          <a:sy n="85" d="100"/>
        </p:scale>
        <p:origin x="388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31407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68406-F15C-4303-97CE-0E3EE59880C4}" type="slidenum">
              <a:rPr lang="en-US" smtClean="0"/>
              <a:pPr/>
              <a:t>18</a:t>
            </a:fld>
            <a:endParaRPr lang="en-US" dirty="0"/>
          </a:p>
        </p:txBody>
      </p:sp>
    </p:spTree>
    <p:extLst>
      <p:ext uri="{BB962C8B-B14F-4D97-AF65-F5344CB8AC3E}">
        <p14:creationId xmlns:p14="http://schemas.microsoft.com/office/powerpoint/2010/main" val="881166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68406-F15C-4303-97CE-0E3EE59880C4}" type="slidenum">
              <a:rPr lang="en-US" smtClean="0"/>
              <a:pPr/>
              <a:t>19</a:t>
            </a:fld>
            <a:endParaRPr lang="en-US" dirty="0"/>
          </a:p>
        </p:txBody>
      </p:sp>
    </p:spTree>
    <p:extLst>
      <p:ext uri="{BB962C8B-B14F-4D97-AF65-F5344CB8AC3E}">
        <p14:creationId xmlns:p14="http://schemas.microsoft.com/office/powerpoint/2010/main" val="4124692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68406-F15C-4303-97CE-0E3EE59880C4}" type="slidenum">
              <a:rPr lang="en-US" smtClean="0"/>
              <a:pPr/>
              <a:t>20</a:t>
            </a:fld>
            <a:endParaRPr lang="en-US" dirty="0"/>
          </a:p>
        </p:txBody>
      </p:sp>
    </p:spTree>
    <p:extLst>
      <p:ext uri="{BB962C8B-B14F-4D97-AF65-F5344CB8AC3E}">
        <p14:creationId xmlns:p14="http://schemas.microsoft.com/office/powerpoint/2010/main" val="2270369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68406-F15C-4303-97CE-0E3EE59880C4}" type="slidenum">
              <a:rPr lang="en-US" smtClean="0"/>
              <a:pPr/>
              <a:t>21</a:t>
            </a:fld>
            <a:endParaRPr lang="en-US" dirty="0"/>
          </a:p>
        </p:txBody>
      </p:sp>
    </p:spTree>
    <p:extLst>
      <p:ext uri="{BB962C8B-B14F-4D97-AF65-F5344CB8AC3E}">
        <p14:creationId xmlns:p14="http://schemas.microsoft.com/office/powerpoint/2010/main" val="3167578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68406-F15C-4303-97CE-0E3EE59880C4}" type="slidenum">
              <a:rPr lang="en-US" smtClean="0"/>
              <a:pPr/>
              <a:t>7</a:t>
            </a:fld>
            <a:endParaRPr lang="en-US" dirty="0"/>
          </a:p>
        </p:txBody>
      </p:sp>
    </p:spTree>
    <p:extLst>
      <p:ext uri="{BB962C8B-B14F-4D97-AF65-F5344CB8AC3E}">
        <p14:creationId xmlns:p14="http://schemas.microsoft.com/office/powerpoint/2010/main" val="3491501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400" b="0" dirty="0">
                <a:latin typeface="Calibri" panose="020F0502020204030204" pitchFamily="34" charset="0"/>
              </a:rPr>
              <a:t>CIPBA DELBE EDDIE OHOLO RABOW REAVS AJGUB CFCKR CFJVL CFMJR CFNDN CFQDV COVAN CUZWA DEKOW LAMED LEEHI SCARS STUKK </a:t>
            </a:r>
            <a:r>
              <a:rPr lang="en-US" sz="2400" b="0" i="0" u="none" strike="noStrike" dirty="0">
                <a:effectLst/>
                <a:latin typeface="Calibri" panose="020F0502020204030204" pitchFamily="34" charset="0"/>
              </a:rPr>
              <a:t>AWNUM CLAPY FRANZ HAKOK HASET HERIN JADEE JOANI JMACK KATZN</a:t>
            </a:r>
            <a:r>
              <a:rPr lang="en-US" sz="2400" dirty="0"/>
              <a:t> </a:t>
            </a:r>
            <a:r>
              <a:rPr lang="en-US" sz="2400" b="0" i="0" u="none" strike="noStrike" dirty="0">
                <a:effectLst/>
                <a:latin typeface="Calibri" panose="020F0502020204030204" pitchFamily="34" charset="0"/>
              </a:rPr>
              <a:t>MONTT OFTUR PELTO </a:t>
            </a:r>
            <a:r>
              <a:rPr lang="en-US" sz="2400" dirty="0">
                <a:latin typeface="Calibri" panose="020F0502020204030204" pitchFamily="34" charset="0"/>
              </a:rPr>
              <a:t>SEAER </a:t>
            </a:r>
            <a:r>
              <a:rPr lang="en-US" sz="2400" b="0" i="0" u="none" strike="noStrike" dirty="0">
                <a:effectLst/>
                <a:latin typeface="Calibri" panose="020F0502020204030204" pitchFamily="34" charset="0"/>
              </a:rPr>
              <a:t>TUBAS WARNN WEAVR </a:t>
            </a:r>
            <a:r>
              <a:rPr lang="en-US" sz="2400" dirty="0">
                <a:latin typeface="Calibri" panose="020F0502020204030204" pitchFamily="34" charset="0"/>
              </a:rPr>
              <a:t>ZITTO</a:t>
            </a:r>
            <a:endParaRPr lang="en-US" sz="2400" b="0" i="0" u="none" strike="noStrike" dirty="0">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3595462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362970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2873995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2364559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696902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68406-F15C-4303-97CE-0E3EE59880C4}" type="slidenum">
              <a:rPr lang="en-US" smtClean="0"/>
              <a:pPr/>
              <a:t>16</a:t>
            </a:fld>
            <a:endParaRPr lang="en-US" dirty="0"/>
          </a:p>
        </p:txBody>
      </p:sp>
    </p:spTree>
    <p:extLst>
      <p:ext uri="{BB962C8B-B14F-4D97-AF65-F5344CB8AC3E}">
        <p14:creationId xmlns:p14="http://schemas.microsoft.com/office/powerpoint/2010/main" val="2746923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68406-F15C-4303-97CE-0E3EE59880C4}" type="slidenum">
              <a:rPr lang="en-US" smtClean="0"/>
              <a:pPr/>
              <a:t>17</a:t>
            </a:fld>
            <a:endParaRPr lang="en-US" dirty="0"/>
          </a:p>
        </p:txBody>
      </p:sp>
    </p:spTree>
    <p:extLst>
      <p:ext uri="{BB962C8B-B14F-4D97-AF65-F5344CB8AC3E}">
        <p14:creationId xmlns:p14="http://schemas.microsoft.com/office/powerpoint/2010/main" val="774176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PPT template photo_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0616" y="0"/>
            <a:ext cx="4813384" cy="6858000"/>
          </a:xfrm>
          <a:prstGeom prst="rect">
            <a:avLst/>
          </a:prstGeom>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a:t>Select to edit master subtitle</a:t>
            </a:r>
          </a:p>
        </p:txBody>
      </p:sp>
      <p:sp>
        <p:nvSpPr>
          <p:cNvPr id="63515" name="Text Box 1051"/>
          <p:cNvSpPr txBox="1">
            <a:spLocks noChangeArrowheads="1"/>
          </p:cNvSpPr>
          <p:nvPr userDrawn="1"/>
        </p:nvSpPr>
        <p:spPr bwMode="auto">
          <a:xfrm>
            <a:off x="270886" y="3393862"/>
            <a:ext cx="405973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endParaRPr lang="en-US" sz="1600" dirty="0">
              <a:solidFill>
                <a:srgbClr val="1D2F68"/>
              </a:solidFill>
            </a:endParaRPr>
          </a:p>
          <a:p>
            <a:pPr>
              <a:buFontTx/>
              <a:buNone/>
            </a:pPr>
            <a:endParaRPr lang="en-US" sz="1600" dirty="0">
              <a:solidFill>
                <a:srgbClr val="1D2F68"/>
              </a:solidFill>
            </a:endParaRP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5977852" y="177768"/>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1" y="1508126"/>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4" y="1508126"/>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a:spLocks noGrp="1" noChangeArrowheads="1"/>
          </p:cNvSpPr>
          <p:nvPr>
            <p:ph type="dt" sz="half" idx="10"/>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9"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10"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554460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7"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8"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69568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6"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7"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47246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9"/>
          <p:cNvSpPr>
            <a:spLocks noGrp="1" noChangeArrowheads="1"/>
          </p:cNvSpPr>
          <p:nvPr>
            <p:ph type="dt" sz="half" idx="10"/>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9"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10"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659687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pSp>
        <p:nvGrpSpPr>
          <p:cNvPr id="7" name="Group 26"/>
          <p:cNvGrpSpPr>
            <a:grpSpLocks/>
          </p:cNvGrpSpPr>
          <p:nvPr userDrawn="1"/>
        </p:nvGrpSpPr>
        <p:grpSpPr bwMode="auto">
          <a:xfrm>
            <a:off x="739777" y="2791334"/>
            <a:ext cx="7693025" cy="1057275"/>
            <a:chOff x="466" y="2509"/>
            <a:chExt cx="4846" cy="666"/>
          </a:xfrm>
        </p:grpSpPr>
        <p:sp>
          <p:nvSpPr>
            <p:cNvPr id="8" name="Line 5"/>
            <p:cNvSpPr>
              <a:spLocks noChangeShapeType="1"/>
            </p:cNvSpPr>
            <p:nvPr/>
          </p:nvSpPr>
          <p:spPr bwMode="auto">
            <a:xfrm>
              <a:off x="466" y="2509"/>
              <a:ext cx="4846" cy="0"/>
            </a:xfrm>
            <a:prstGeom prst="line">
              <a:avLst/>
            </a:prstGeom>
            <a:noFill/>
            <a:ln w="6350">
              <a:solidFill>
                <a:srgbClr val="FDAA03"/>
              </a:solidFill>
              <a:round/>
              <a:headEnd/>
              <a:tailEnd/>
            </a:ln>
          </p:spPr>
          <p:txBody>
            <a:bodyPr/>
            <a:lstStyle/>
            <a:p>
              <a:endParaRPr lang="en-US" dirty="0">
                <a:solidFill>
                  <a:srgbClr val="000000"/>
                </a:solidFill>
              </a:endParaRPr>
            </a:p>
          </p:txBody>
        </p:sp>
        <p:sp>
          <p:nvSpPr>
            <p:cNvPr id="9" name="Line 6"/>
            <p:cNvSpPr>
              <a:spLocks noChangeShapeType="1"/>
            </p:cNvSpPr>
            <p:nvPr/>
          </p:nvSpPr>
          <p:spPr bwMode="auto">
            <a:xfrm>
              <a:off x="466" y="3175"/>
              <a:ext cx="4846" cy="0"/>
            </a:xfrm>
            <a:prstGeom prst="line">
              <a:avLst/>
            </a:prstGeom>
            <a:noFill/>
            <a:ln w="6350">
              <a:solidFill>
                <a:srgbClr val="FDAA03"/>
              </a:solidFill>
              <a:round/>
              <a:headEnd/>
              <a:tailEnd/>
            </a:ln>
          </p:spPr>
          <p:txBody>
            <a:bodyPr/>
            <a:lstStyle/>
            <a:p>
              <a:endParaRPr lang="en-US" dirty="0">
                <a:solidFill>
                  <a:srgbClr val="000000"/>
                </a:solidFill>
              </a:endParaRPr>
            </a:p>
          </p:txBody>
        </p:sp>
      </p:grpSp>
      <p:sp>
        <p:nvSpPr>
          <p:cNvPr id="10" name="Title 1"/>
          <p:cNvSpPr>
            <a:spLocks noGrp="1"/>
          </p:cNvSpPr>
          <p:nvPr userDrawn="1">
            <p:ph type="title"/>
          </p:nvPr>
        </p:nvSpPr>
        <p:spPr>
          <a:xfrm>
            <a:off x="722313" y="2645195"/>
            <a:ext cx="7772400" cy="1362075"/>
          </a:xfrm>
        </p:spPr>
        <p:txBody>
          <a:bodyPr/>
          <a:lstStyle>
            <a:lvl1pPr>
              <a:defRPr baseline="0"/>
            </a:lvl1pPr>
          </a:lstStyle>
          <a:p>
            <a:endParaRPr lang="en-US" dirty="0"/>
          </a:p>
        </p:txBody>
      </p:sp>
      <p:sp>
        <p:nvSpPr>
          <p:cNvPr id="13"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14"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15"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259562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0" y="266700"/>
            <a:ext cx="9144000" cy="876300"/>
          </a:xfrm>
          <a:prstGeom prst="rect">
            <a:avLst/>
          </a:prstGeom>
          <a:noFill/>
          <a:ln w="9525">
            <a:noFill/>
            <a:miter lim="800000"/>
            <a:headEnd/>
            <a:tailEnd/>
          </a:ln>
        </p:spPr>
        <p:txBody>
          <a:bodyPr/>
          <a:lstStyle/>
          <a:p>
            <a:pPr lvl="0"/>
            <a:r>
              <a:rPr lang="en-US"/>
              <a:t>Click to edit Master title style</a:t>
            </a:r>
          </a:p>
        </p:txBody>
      </p:sp>
      <p:sp>
        <p:nvSpPr>
          <p:cNvPr id="2" name="Date Placeholder 1"/>
          <p:cNvSpPr>
            <a:spLocks noGrp="1"/>
          </p:cNvSpPr>
          <p:nvPr>
            <p:ph type="dt" sz="half" idx="10"/>
          </p:nvPr>
        </p:nvSpPr>
        <p:spPr/>
        <p:txBody>
          <a:body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0527005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0" y="266700"/>
            <a:ext cx="9144000" cy="876300"/>
          </a:xfrm>
          <a:prstGeom prst="rect">
            <a:avLst/>
          </a:prstGeom>
          <a:noFill/>
          <a:ln w="9525">
            <a:noFill/>
            <a:miter lim="800000"/>
            <a:headEnd/>
            <a:tailEnd/>
          </a:ln>
        </p:spPr>
        <p:txBody>
          <a:bodyPr/>
          <a:lstStyle/>
          <a:p>
            <a:pPr lvl="0"/>
            <a:r>
              <a:rPr lang="en-US"/>
              <a:t>Click to edit Master title style</a:t>
            </a:r>
          </a:p>
        </p:txBody>
      </p:sp>
      <p:sp>
        <p:nvSpPr>
          <p:cNvPr id="2" name="Date Placeholder 1"/>
          <p:cNvSpPr>
            <a:spLocks noGrp="1"/>
          </p:cNvSpPr>
          <p:nvPr>
            <p:ph type="dt" sz="half" idx="10"/>
          </p:nvPr>
        </p:nvSpPr>
        <p:spPr/>
        <p:txBody>
          <a:body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442121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212879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0" y="266700"/>
            <a:ext cx="9144000" cy="876300"/>
          </a:xfrm>
          <a:prstGeom prst="rect">
            <a:avLst/>
          </a:prstGeom>
          <a:noFill/>
          <a:ln w="9525">
            <a:noFill/>
            <a:miter lim="800000"/>
            <a:headEnd/>
            <a:tailEnd/>
          </a:ln>
        </p:spPr>
        <p:txBody>
          <a:bodyPr/>
          <a:lstStyle/>
          <a:p>
            <a:pPr lvl="0"/>
            <a:r>
              <a:rPr lang="en-US"/>
              <a:t>Click to edit Master title style</a:t>
            </a:r>
          </a:p>
        </p:txBody>
      </p:sp>
      <p:sp>
        <p:nvSpPr>
          <p:cNvPr id="2" name="Date Placeholder 1"/>
          <p:cNvSpPr>
            <a:spLocks noGrp="1"/>
          </p:cNvSpPr>
          <p:nvPr>
            <p:ph type="dt" sz="half" idx="10"/>
          </p:nvPr>
        </p:nvSpPr>
        <p:spPr/>
        <p:txBody>
          <a:body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097151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0" y="266700"/>
            <a:ext cx="9144000" cy="876300"/>
          </a:xfrm>
          <a:prstGeom prst="rect">
            <a:avLst/>
          </a:prstGeom>
          <a:noFill/>
          <a:ln w="9525">
            <a:noFill/>
            <a:miter lim="800000"/>
            <a:headEnd/>
            <a:tailEnd/>
          </a:ln>
        </p:spPr>
        <p:txBody>
          <a:bodyPr/>
          <a:lstStyle/>
          <a:p>
            <a:pPr lvl="0"/>
            <a:r>
              <a:rPr lang="en-US"/>
              <a:t>Click to edit Master title style</a:t>
            </a:r>
          </a:p>
        </p:txBody>
      </p:sp>
      <p:sp>
        <p:nvSpPr>
          <p:cNvPr id="2" name="Date Placeholder 1"/>
          <p:cNvSpPr>
            <a:spLocks noGrp="1"/>
          </p:cNvSpPr>
          <p:nvPr>
            <p:ph type="dt" sz="half" idx="10"/>
          </p:nvPr>
        </p:nvSpPr>
        <p:spPr/>
        <p:txBody>
          <a:body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755754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1"/>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3" cy="1395412"/>
          </a:xfrm>
        </p:spPr>
        <p:txBody>
          <a:bodyPr anchor="t"/>
          <a:lstStyle>
            <a:lvl1pPr algn="l">
              <a:defRPr sz="3600"/>
            </a:lvl1pPr>
          </a:lstStyle>
          <a:p>
            <a:pPr lvl="0"/>
            <a:r>
              <a:rPr lang="en-US" noProof="0" dirty="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dirty="0"/>
              <a:t>Select to edit master subtitle</a:t>
            </a:r>
          </a:p>
        </p:txBody>
      </p:sp>
      <p:sp>
        <p:nvSpPr>
          <p:cNvPr id="63515" name="Text Box 1051"/>
          <p:cNvSpPr txBox="1">
            <a:spLocks noChangeArrowheads="1"/>
          </p:cNvSpPr>
          <p:nvPr userDrawn="1"/>
        </p:nvSpPr>
        <p:spPr bwMode="auto">
          <a:xfrm>
            <a:off x="427040" y="4497389"/>
            <a:ext cx="48228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br>
              <a:rPr lang="en-US" sz="1600" dirty="0">
                <a:solidFill>
                  <a:srgbClr val="1D2F68"/>
                </a:solidFill>
              </a:rPr>
            </a:br>
            <a:endParaRPr lang="en-US" sz="1600" dirty="0">
              <a:solidFill>
                <a:srgbClr val="1D2F68"/>
              </a:solidFill>
            </a:endParaRP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5873752" y="271464"/>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FFFFFF"/>
                  </a:solidFill>
                </a:rPr>
                <a:t>Federal Aviation</a:t>
              </a:r>
            </a:p>
            <a:p>
              <a:pPr>
                <a:lnSpc>
                  <a:spcPct val="85000"/>
                </a:lnSpc>
                <a:spcBef>
                  <a:spcPct val="0"/>
                </a:spcBef>
                <a:buFontTx/>
                <a:buNone/>
              </a:pPr>
              <a:r>
                <a:rPr lang="en-US" sz="1800" b="1" dirty="0">
                  <a:solidFill>
                    <a:srgbClr val="FFFFFF"/>
                  </a:solidFill>
                </a:rPr>
                <a:t>Administration</a:t>
              </a:r>
            </a:p>
          </p:txBody>
        </p:sp>
      </p:grpSp>
    </p:spTree>
    <p:extLst>
      <p:ext uri="{BB962C8B-B14F-4D97-AF65-F5344CB8AC3E}">
        <p14:creationId xmlns:p14="http://schemas.microsoft.com/office/powerpoint/2010/main" val="3315545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9"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014342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1" y="1508126"/>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4" y="1508126"/>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a:spLocks noGrp="1" noChangeArrowheads="1"/>
          </p:cNvSpPr>
          <p:nvPr>
            <p:ph type="dt" sz="half" idx="10"/>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9"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10"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000813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7"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8"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914781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6"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7"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504770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9"/>
          <p:cNvSpPr>
            <a:spLocks noGrp="1" noChangeArrowheads="1"/>
          </p:cNvSpPr>
          <p:nvPr>
            <p:ph type="dt" sz="half" idx="10"/>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9"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10"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822622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pSp>
        <p:nvGrpSpPr>
          <p:cNvPr id="7" name="Group 26"/>
          <p:cNvGrpSpPr>
            <a:grpSpLocks/>
          </p:cNvGrpSpPr>
          <p:nvPr userDrawn="1"/>
        </p:nvGrpSpPr>
        <p:grpSpPr bwMode="auto">
          <a:xfrm>
            <a:off x="739777" y="2791334"/>
            <a:ext cx="7693025" cy="1057275"/>
            <a:chOff x="466" y="2509"/>
            <a:chExt cx="4846" cy="666"/>
          </a:xfrm>
        </p:grpSpPr>
        <p:sp>
          <p:nvSpPr>
            <p:cNvPr id="8" name="Line 5"/>
            <p:cNvSpPr>
              <a:spLocks noChangeShapeType="1"/>
            </p:cNvSpPr>
            <p:nvPr/>
          </p:nvSpPr>
          <p:spPr bwMode="auto">
            <a:xfrm>
              <a:off x="466" y="2509"/>
              <a:ext cx="4846" cy="0"/>
            </a:xfrm>
            <a:prstGeom prst="line">
              <a:avLst/>
            </a:prstGeom>
            <a:noFill/>
            <a:ln w="6350">
              <a:solidFill>
                <a:srgbClr val="FDAA03"/>
              </a:solidFill>
              <a:round/>
              <a:headEnd/>
              <a:tailEnd/>
            </a:ln>
          </p:spPr>
          <p:txBody>
            <a:bodyPr/>
            <a:lstStyle/>
            <a:p>
              <a:endParaRPr lang="en-US" dirty="0">
                <a:solidFill>
                  <a:srgbClr val="000000"/>
                </a:solidFill>
              </a:endParaRPr>
            </a:p>
          </p:txBody>
        </p:sp>
        <p:sp>
          <p:nvSpPr>
            <p:cNvPr id="9" name="Line 6"/>
            <p:cNvSpPr>
              <a:spLocks noChangeShapeType="1"/>
            </p:cNvSpPr>
            <p:nvPr/>
          </p:nvSpPr>
          <p:spPr bwMode="auto">
            <a:xfrm>
              <a:off x="466" y="3175"/>
              <a:ext cx="4846" cy="0"/>
            </a:xfrm>
            <a:prstGeom prst="line">
              <a:avLst/>
            </a:prstGeom>
            <a:noFill/>
            <a:ln w="6350">
              <a:solidFill>
                <a:srgbClr val="FDAA03"/>
              </a:solidFill>
              <a:round/>
              <a:headEnd/>
              <a:tailEnd/>
            </a:ln>
          </p:spPr>
          <p:txBody>
            <a:bodyPr/>
            <a:lstStyle/>
            <a:p>
              <a:endParaRPr lang="en-US" dirty="0">
                <a:solidFill>
                  <a:srgbClr val="000000"/>
                </a:solidFill>
              </a:endParaRPr>
            </a:p>
          </p:txBody>
        </p:sp>
      </p:grpSp>
      <p:sp>
        <p:nvSpPr>
          <p:cNvPr id="10" name="Title 1"/>
          <p:cNvSpPr>
            <a:spLocks noGrp="1"/>
          </p:cNvSpPr>
          <p:nvPr userDrawn="1">
            <p:ph type="title"/>
          </p:nvPr>
        </p:nvSpPr>
        <p:spPr>
          <a:xfrm>
            <a:off x="722313" y="2645195"/>
            <a:ext cx="7772400" cy="1362075"/>
          </a:xfrm>
        </p:spPr>
        <p:txBody>
          <a:bodyPr/>
          <a:lstStyle>
            <a:lvl1pPr>
              <a:defRPr baseline="0"/>
            </a:lvl1pPr>
          </a:lstStyle>
          <a:p>
            <a:endParaRPr lang="en-US" dirty="0"/>
          </a:p>
        </p:txBody>
      </p:sp>
      <p:sp>
        <p:nvSpPr>
          <p:cNvPr id="13"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14"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15"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261094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0" y="266700"/>
            <a:ext cx="9144000" cy="876300"/>
          </a:xfrm>
          <a:prstGeom prst="rect">
            <a:avLst/>
          </a:prstGeom>
          <a:noFill/>
          <a:ln w="9525">
            <a:noFill/>
            <a:miter lim="800000"/>
            <a:headEnd/>
            <a:tailEnd/>
          </a:ln>
        </p:spPr>
        <p:txBody>
          <a:bodyPr/>
          <a:lstStyle/>
          <a:p>
            <a:pPr lvl="0"/>
            <a:r>
              <a:rPr lang="en-US"/>
              <a:t>Click to edit Master title style</a:t>
            </a:r>
          </a:p>
        </p:txBody>
      </p:sp>
      <p:sp>
        <p:nvSpPr>
          <p:cNvPr id="2" name="Date Placeholder 1"/>
          <p:cNvSpPr>
            <a:spLocks noGrp="1"/>
          </p:cNvSpPr>
          <p:nvPr>
            <p:ph type="dt" sz="half" idx="10"/>
          </p:nvPr>
        </p:nvSpPr>
        <p:spPr/>
        <p:txBody>
          <a:body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782862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0" y="266700"/>
            <a:ext cx="9144000" cy="876300"/>
          </a:xfrm>
          <a:prstGeom prst="rect">
            <a:avLst/>
          </a:prstGeom>
          <a:noFill/>
          <a:ln w="9525">
            <a:noFill/>
            <a:miter lim="800000"/>
            <a:headEnd/>
            <a:tailEnd/>
          </a:ln>
        </p:spPr>
        <p:txBody>
          <a:bodyPr/>
          <a:lstStyle/>
          <a:p>
            <a:pPr lvl="0"/>
            <a:r>
              <a:rPr lang="en-US"/>
              <a:t>Click to edit Master title style</a:t>
            </a:r>
          </a:p>
        </p:txBody>
      </p:sp>
      <p:sp>
        <p:nvSpPr>
          <p:cNvPr id="2" name="Date Placeholder 1"/>
          <p:cNvSpPr>
            <a:spLocks noGrp="1"/>
          </p:cNvSpPr>
          <p:nvPr>
            <p:ph type="dt" sz="half" idx="10"/>
          </p:nvPr>
        </p:nvSpPr>
        <p:spPr/>
        <p:txBody>
          <a:body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525543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048317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0" y="266700"/>
            <a:ext cx="9144000" cy="876300"/>
          </a:xfrm>
          <a:prstGeom prst="rect">
            <a:avLst/>
          </a:prstGeom>
          <a:noFill/>
          <a:ln w="9525">
            <a:noFill/>
            <a:miter lim="800000"/>
            <a:headEnd/>
            <a:tailEnd/>
          </a:ln>
        </p:spPr>
        <p:txBody>
          <a:bodyPr/>
          <a:lstStyle/>
          <a:p>
            <a:pPr lvl="0"/>
            <a:r>
              <a:rPr lang="en-US"/>
              <a:t>Click to edit Master title style</a:t>
            </a:r>
          </a:p>
        </p:txBody>
      </p:sp>
      <p:sp>
        <p:nvSpPr>
          <p:cNvPr id="2" name="Date Placeholder 1"/>
          <p:cNvSpPr>
            <a:spLocks noGrp="1"/>
          </p:cNvSpPr>
          <p:nvPr>
            <p:ph type="dt" sz="half" idx="10"/>
          </p:nvPr>
        </p:nvSpPr>
        <p:spPr/>
        <p:txBody>
          <a:body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015186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0" y="266700"/>
            <a:ext cx="9144000" cy="876300"/>
          </a:xfrm>
          <a:prstGeom prst="rect">
            <a:avLst/>
          </a:prstGeom>
          <a:noFill/>
          <a:ln w="9525">
            <a:noFill/>
            <a:miter lim="800000"/>
            <a:headEnd/>
            <a:tailEnd/>
          </a:ln>
        </p:spPr>
        <p:txBody>
          <a:bodyPr/>
          <a:lstStyle/>
          <a:p>
            <a:pPr lvl="0"/>
            <a:r>
              <a:rPr lang="en-US"/>
              <a:t>Click to edit Master title style</a:t>
            </a:r>
          </a:p>
        </p:txBody>
      </p:sp>
      <p:sp>
        <p:nvSpPr>
          <p:cNvPr id="2" name="Date Placeholder 1"/>
          <p:cNvSpPr>
            <a:spLocks noGrp="1"/>
          </p:cNvSpPr>
          <p:nvPr>
            <p:ph type="dt" sz="half" idx="10"/>
          </p:nvPr>
        </p:nvSpPr>
        <p:spPr/>
        <p:txBody>
          <a:body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876704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grpSp>
        <p:nvGrpSpPr>
          <p:cNvPr id="7" name="Group 26"/>
          <p:cNvGrpSpPr>
            <a:grpSpLocks/>
          </p:cNvGrpSpPr>
          <p:nvPr userDrawn="1"/>
        </p:nvGrpSpPr>
        <p:grpSpPr bwMode="auto">
          <a:xfrm>
            <a:off x="739777" y="2791334"/>
            <a:ext cx="7693025" cy="1057275"/>
            <a:chOff x="466" y="2509"/>
            <a:chExt cx="4846" cy="666"/>
          </a:xfrm>
        </p:grpSpPr>
        <p:sp>
          <p:nvSpPr>
            <p:cNvPr id="8" name="Line 5"/>
            <p:cNvSpPr>
              <a:spLocks noChangeShapeType="1"/>
            </p:cNvSpPr>
            <p:nvPr/>
          </p:nvSpPr>
          <p:spPr bwMode="auto">
            <a:xfrm>
              <a:off x="466" y="2509"/>
              <a:ext cx="4846" cy="0"/>
            </a:xfrm>
            <a:prstGeom prst="line">
              <a:avLst/>
            </a:prstGeom>
            <a:noFill/>
            <a:ln w="6350">
              <a:solidFill>
                <a:srgbClr val="FDAA03"/>
              </a:solidFill>
              <a:round/>
              <a:headEnd/>
              <a:tailEnd/>
            </a:ln>
          </p:spPr>
          <p:txBody>
            <a:bodyPr/>
            <a:lstStyle/>
            <a:p>
              <a:endParaRPr lang="en-US" dirty="0">
                <a:solidFill>
                  <a:srgbClr val="000000"/>
                </a:solidFill>
              </a:endParaRPr>
            </a:p>
          </p:txBody>
        </p:sp>
        <p:sp>
          <p:nvSpPr>
            <p:cNvPr id="9" name="Line 6"/>
            <p:cNvSpPr>
              <a:spLocks noChangeShapeType="1"/>
            </p:cNvSpPr>
            <p:nvPr/>
          </p:nvSpPr>
          <p:spPr bwMode="auto">
            <a:xfrm>
              <a:off x="466" y="3175"/>
              <a:ext cx="4846" cy="0"/>
            </a:xfrm>
            <a:prstGeom prst="line">
              <a:avLst/>
            </a:prstGeom>
            <a:noFill/>
            <a:ln w="6350">
              <a:solidFill>
                <a:srgbClr val="FDAA03"/>
              </a:solidFill>
              <a:round/>
              <a:headEnd/>
              <a:tailEnd/>
            </a:ln>
          </p:spPr>
          <p:txBody>
            <a:bodyPr/>
            <a:lstStyle/>
            <a:p>
              <a:endParaRPr lang="en-US" dirty="0">
                <a:solidFill>
                  <a:srgbClr val="000000"/>
                </a:solidFill>
              </a:endParaRPr>
            </a:p>
          </p:txBody>
        </p:sp>
      </p:grpSp>
      <p:sp>
        <p:nvSpPr>
          <p:cNvPr id="10" name="Title 1"/>
          <p:cNvSpPr>
            <a:spLocks noGrp="1"/>
          </p:cNvSpPr>
          <p:nvPr userDrawn="1">
            <p:ph type="title"/>
          </p:nvPr>
        </p:nvSpPr>
        <p:spPr>
          <a:xfrm>
            <a:off x="722313" y="2645195"/>
            <a:ext cx="7772400" cy="1362075"/>
          </a:xfrm>
        </p:spPr>
        <p:txBody>
          <a:bodyPr/>
          <a:lstStyle>
            <a:lvl1pPr>
              <a:defRPr baseline="0"/>
            </a:lvl1pPr>
          </a:lstStyle>
          <a:p>
            <a:endParaRPr lang="en-US" dirty="0"/>
          </a:p>
        </p:txBody>
      </p:sp>
      <p:sp>
        <p:nvSpPr>
          <p:cNvPr id="13"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14"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15"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406679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1"/>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3" cy="1395412"/>
          </a:xfrm>
        </p:spPr>
        <p:txBody>
          <a:bodyPr anchor="t"/>
          <a:lstStyle>
            <a:lvl1pPr algn="l">
              <a:defRPr sz="3600"/>
            </a:lvl1pPr>
          </a:lstStyle>
          <a:p>
            <a:pPr lvl="0"/>
            <a:r>
              <a:rPr lang="en-US" noProof="0" dirty="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dirty="0"/>
              <a:t>Select to edit master subtitle</a:t>
            </a:r>
          </a:p>
        </p:txBody>
      </p:sp>
      <p:grpSp>
        <p:nvGrpSpPr>
          <p:cNvPr id="63544" name="Group 1080"/>
          <p:cNvGrpSpPr>
            <a:grpSpLocks/>
          </p:cNvGrpSpPr>
          <p:nvPr userDrawn="1"/>
        </p:nvGrpSpPr>
        <p:grpSpPr bwMode="auto">
          <a:xfrm>
            <a:off x="5873752" y="271464"/>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FFFFFF"/>
                  </a:solidFill>
                </a:rPr>
                <a:t>Federal Aviation</a:t>
              </a:r>
            </a:p>
            <a:p>
              <a:pPr>
                <a:lnSpc>
                  <a:spcPct val="85000"/>
                </a:lnSpc>
                <a:spcBef>
                  <a:spcPct val="0"/>
                </a:spcBef>
                <a:buFontTx/>
                <a:buNone/>
              </a:pPr>
              <a:r>
                <a:rPr lang="en-US" sz="1800" b="1" dirty="0">
                  <a:solidFill>
                    <a:srgbClr val="FFFFFF"/>
                  </a:solidFill>
                </a:rPr>
                <a:t>Administration</a:t>
              </a:r>
            </a:p>
          </p:txBody>
        </p:sp>
      </p:grpSp>
    </p:spTree>
    <p:extLst>
      <p:ext uri="{BB962C8B-B14F-4D97-AF65-F5344CB8AC3E}">
        <p14:creationId xmlns:p14="http://schemas.microsoft.com/office/powerpoint/2010/main" val="221986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9"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202763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3.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3.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Select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 id="2147483688" r:id="rId7"/>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29500" y="6248400"/>
            <a:ext cx="1126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Select to edit master title</a:t>
            </a:r>
          </a:p>
        </p:txBody>
      </p:sp>
      <p:sp>
        <p:nvSpPr>
          <p:cNvPr id="56328" name="Rectangle 8"/>
          <p:cNvSpPr>
            <a:spLocks noGrp="1" noChangeArrowheads="1"/>
          </p:cNvSpPr>
          <p:nvPr>
            <p:ph type="body" idx="1"/>
          </p:nvPr>
        </p:nvSpPr>
        <p:spPr bwMode="auto">
          <a:xfrm>
            <a:off x="495300" y="1508126"/>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043505" y="6126159"/>
            <a:ext cx="2095505" cy="660400"/>
            <a:chOff x="3177" y="3859"/>
            <a:chExt cx="1320" cy="416"/>
          </a:xfrm>
        </p:grpSpPr>
        <p:pic>
          <p:nvPicPr>
            <p:cNvPr id="56346" name="Picture 26"/>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3177"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3634"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rgbClr val="FFFFFF"/>
                  </a:solidFill>
                </a:rPr>
                <a:t>Federal Aviation</a:t>
              </a:r>
            </a:p>
            <a:p>
              <a:pPr>
                <a:lnSpc>
                  <a:spcPct val="85000"/>
                </a:lnSpc>
                <a:spcBef>
                  <a:spcPct val="0"/>
                </a:spcBef>
                <a:buFontTx/>
                <a:buNone/>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4" y="6205539"/>
            <a:ext cx="47847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6" y="6384925"/>
            <a:ext cx="374015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1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224196" y="6172748"/>
            <a:ext cx="627942" cy="560881"/>
          </a:xfrm>
          <a:prstGeom prst="rect">
            <a:avLst/>
          </a:prstGeom>
        </p:spPr>
      </p:pic>
    </p:spTree>
    <p:extLst>
      <p:ext uri="{BB962C8B-B14F-4D97-AF65-F5344CB8AC3E}">
        <p14:creationId xmlns:p14="http://schemas.microsoft.com/office/powerpoint/2010/main" val="346099662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4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1800">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Select to edit master title</a:t>
            </a:r>
          </a:p>
        </p:txBody>
      </p:sp>
      <p:sp>
        <p:nvSpPr>
          <p:cNvPr id="56328" name="Rectangle 8"/>
          <p:cNvSpPr>
            <a:spLocks noGrp="1" noChangeArrowheads="1"/>
          </p:cNvSpPr>
          <p:nvPr>
            <p:ph type="body" idx="1"/>
          </p:nvPr>
        </p:nvSpPr>
        <p:spPr bwMode="auto">
          <a:xfrm>
            <a:off x="495300" y="1508126"/>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043505" y="6126159"/>
            <a:ext cx="2095505" cy="660400"/>
            <a:chOff x="3177" y="3859"/>
            <a:chExt cx="1320" cy="416"/>
          </a:xfrm>
        </p:grpSpPr>
        <p:pic>
          <p:nvPicPr>
            <p:cNvPr id="56346" name="Picture 26"/>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3177"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3634"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rgbClr val="FFFFFF"/>
                  </a:solidFill>
                </a:rPr>
                <a:t>Federal Aviation</a:t>
              </a:r>
            </a:p>
            <a:p>
              <a:pPr>
                <a:lnSpc>
                  <a:spcPct val="85000"/>
                </a:lnSpc>
                <a:spcBef>
                  <a:spcPct val="0"/>
                </a:spcBef>
                <a:buFontTx/>
                <a:buNone/>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4" y="6205539"/>
            <a:ext cx="47847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6" y="6384925"/>
            <a:ext cx="374015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1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224196" y="6172748"/>
            <a:ext cx="627942" cy="560881"/>
          </a:xfrm>
          <a:prstGeom prst="rect">
            <a:avLst/>
          </a:prstGeom>
        </p:spPr>
      </p:pic>
    </p:spTree>
    <p:extLst>
      <p:ext uri="{BB962C8B-B14F-4D97-AF65-F5344CB8AC3E}">
        <p14:creationId xmlns:p14="http://schemas.microsoft.com/office/powerpoint/2010/main" val="21669683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4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1800">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1.tmp"/></Relationships>
</file>

<file path=ppt/slides/_rels/slide1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3.tmp"/></Relationships>
</file>

<file path=ppt/slides/_rels/slide1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5.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mailto:Kevin.W.Condon@faa.gov" TargetMode="External"/><Relationship Id="rId3" Type="http://schemas.openxmlformats.org/officeDocument/2006/relationships/hyperlink" Target="mailto:dtennett@natca.net" TargetMode="External"/><Relationship Id="rId7" Type="http://schemas.openxmlformats.org/officeDocument/2006/relationships/hyperlink" Target="mailto:billy.d.copley@faa.gov" TargetMode="External"/><Relationship Id="rId12" Type="http://schemas.openxmlformats.org/officeDocument/2006/relationships/hyperlink" Target="mailto:andre.a.ferguson@faa.gov" TargetMode="External"/><Relationship Id="rId2" Type="http://schemas.openxmlformats.org/officeDocument/2006/relationships/hyperlink" Target="mailto:terrence.drew@faa.gov" TargetMode="External"/><Relationship Id="rId1" Type="http://schemas.openxmlformats.org/officeDocument/2006/relationships/slideLayout" Target="../slideLayouts/slideLayout9.xml"/><Relationship Id="rId6" Type="http://schemas.openxmlformats.org/officeDocument/2006/relationships/hyperlink" Target="mailto:christopher.l.porta@faa.gov" TargetMode="External"/><Relationship Id="rId11" Type="http://schemas.openxmlformats.org/officeDocument/2006/relationships/hyperlink" Target="mailto:dpetersen13@hotmail.com" TargetMode="External"/><Relationship Id="rId5" Type="http://schemas.openxmlformats.org/officeDocument/2006/relationships/hyperlink" Target="mailto:adrienne.d.anthony@faa.gov" TargetMode="External"/><Relationship Id="rId10" Type="http://schemas.openxmlformats.org/officeDocument/2006/relationships/hyperlink" Target="mailto:ross.gibson@faa.gov" TargetMode="External"/><Relationship Id="rId4" Type="http://schemas.openxmlformats.org/officeDocument/2006/relationships/hyperlink" Target="mailto:rubymove@yahoo.com" TargetMode="External"/><Relationship Id="rId9" Type="http://schemas.openxmlformats.org/officeDocument/2006/relationships/hyperlink" Target="mailto:Zjxoapm@gmail.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446088" y="343218"/>
            <a:ext cx="4983163" cy="1790382"/>
          </a:xfrm>
        </p:spPr>
        <p:txBody>
          <a:bodyPr/>
          <a:lstStyle/>
          <a:p>
            <a:pPr algn="ctr"/>
            <a:r>
              <a:rPr lang="en-US" dirty="0"/>
              <a:t>Northeast Corridor</a:t>
            </a:r>
            <a:br>
              <a:rPr lang="en-US" dirty="0"/>
            </a:br>
            <a:r>
              <a:rPr lang="en-US" dirty="0"/>
              <a:t>Atlantic Coast Routes</a:t>
            </a:r>
            <a:br>
              <a:rPr lang="en-US" dirty="0"/>
            </a:br>
            <a:r>
              <a:rPr lang="en-US" dirty="0"/>
              <a:t>(NEC ACR)</a:t>
            </a:r>
            <a:br>
              <a:rPr lang="en-US" dirty="0"/>
            </a:br>
            <a:br>
              <a:rPr lang="en-US" dirty="0"/>
            </a:br>
            <a:r>
              <a:rPr lang="en-US" dirty="0"/>
              <a:t>Project Status Update</a:t>
            </a:r>
            <a:br>
              <a:rPr lang="en-US" dirty="0"/>
            </a:br>
            <a:r>
              <a:rPr lang="en-US" dirty="0"/>
              <a:t>Implementation</a:t>
            </a:r>
            <a:br>
              <a:rPr lang="en-US" sz="2400" dirty="0"/>
            </a:br>
            <a:r>
              <a:rPr lang="en-US" sz="3200" dirty="0"/>
              <a:t>4/20/2023</a:t>
            </a:r>
            <a:br>
              <a:rPr lang="en-US" sz="2400" dirty="0"/>
            </a:br>
            <a:endParaRPr lang="en-US" sz="2400" dirty="0"/>
          </a:p>
        </p:txBody>
      </p:sp>
      <p:sp>
        <p:nvSpPr>
          <p:cNvPr id="2" name="Text Box 1051">
            <a:extLst>
              <a:ext uri="{FF2B5EF4-FFF2-40B4-BE49-F238E27FC236}">
                <a16:creationId xmlns:a16="http://schemas.microsoft.com/office/drawing/2014/main" id="{3FAE071A-B215-A614-34DD-B9A65A82AFD3}"/>
              </a:ext>
            </a:extLst>
          </p:cNvPr>
          <p:cNvSpPr txBox="1">
            <a:spLocks noChangeArrowheads="1"/>
          </p:cNvSpPr>
          <p:nvPr/>
        </p:nvSpPr>
        <p:spPr bwMode="auto">
          <a:xfrm>
            <a:off x="427040" y="4497389"/>
            <a:ext cx="5204833" cy="157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1750" b="1" dirty="0">
                <a:solidFill>
                  <a:srgbClr val="1D2F68"/>
                </a:solidFill>
              </a:rPr>
              <a:t>Presented to:  </a:t>
            </a:r>
            <a:r>
              <a:rPr lang="en-US" sz="1750" dirty="0">
                <a:solidFill>
                  <a:srgbClr val="1D2F68"/>
                </a:solidFill>
              </a:rPr>
              <a:t>Flight Plan Filers</a:t>
            </a:r>
            <a:endParaRPr lang="en-US" sz="1750" kern="1200" dirty="0">
              <a:solidFill>
                <a:srgbClr val="1D2F68"/>
              </a:solidFill>
              <a:latin typeface="Arial" charset="0"/>
              <a:ea typeface="+mn-ea"/>
              <a:cs typeface="+mn-cs"/>
            </a:endParaRPr>
          </a:p>
          <a:p>
            <a:pPr>
              <a:buFontTx/>
              <a:buNone/>
            </a:pPr>
            <a:r>
              <a:rPr lang="en-US" sz="1750" b="1" dirty="0">
                <a:solidFill>
                  <a:srgbClr val="1D2F68"/>
                </a:solidFill>
              </a:rPr>
              <a:t>By:  </a:t>
            </a:r>
            <a:r>
              <a:rPr lang="en-US" sz="1800" dirty="0">
                <a:solidFill>
                  <a:srgbClr val="1D2F68"/>
                </a:solidFill>
                <a:latin typeface="Arial" panose="020B0604020202020204" pitchFamily="34" charset="0"/>
                <a:cs typeface="Arial" panose="020B0604020202020204" pitchFamily="34" charset="0"/>
              </a:rPr>
              <a:t>Reggie Davis</a:t>
            </a:r>
            <a:r>
              <a:rPr lang="en-US" sz="1750" kern="1200" dirty="0">
                <a:solidFill>
                  <a:srgbClr val="1D2F68"/>
                </a:solidFill>
                <a:latin typeface="Arial" charset="0"/>
                <a:ea typeface="+mn-ea"/>
                <a:cs typeface="+mn-cs"/>
              </a:rPr>
              <a:t>, FAA Co-Lead (Management)</a:t>
            </a:r>
          </a:p>
          <a:p>
            <a:pPr>
              <a:buNone/>
            </a:pPr>
            <a:r>
              <a:rPr lang="en-US" sz="1750" kern="1200" dirty="0">
                <a:solidFill>
                  <a:srgbClr val="1D2F68"/>
                </a:solidFill>
                <a:latin typeface="Arial" charset="0"/>
                <a:ea typeface="+mn-ea"/>
                <a:cs typeface="+mn-cs"/>
              </a:rPr>
              <a:t>        Joey Tinsley, FAA Co-Lead (NATCA)</a:t>
            </a:r>
          </a:p>
          <a:p>
            <a:pPr>
              <a:buFontTx/>
              <a:buNone/>
            </a:pPr>
            <a:r>
              <a:rPr lang="en-US" sz="1750" b="1" dirty="0">
                <a:solidFill>
                  <a:srgbClr val="1D2F68"/>
                </a:solidFill>
              </a:rPr>
              <a:t>Date:  </a:t>
            </a:r>
            <a:r>
              <a:rPr lang="en-US" sz="1750" dirty="0">
                <a:solidFill>
                  <a:srgbClr val="1D2F68"/>
                </a:solidFill>
              </a:rPr>
              <a:t>April 5, 2023</a:t>
            </a:r>
            <a:endParaRPr lang="en-US" sz="1750" kern="1200" dirty="0">
              <a:solidFill>
                <a:srgbClr val="1D2F68"/>
              </a:solidFill>
              <a:latin typeface="Arial" charset="0"/>
              <a:ea typeface="+mn-ea"/>
              <a:cs typeface="+mn-cs"/>
            </a:endParaRPr>
          </a:p>
        </p:txBody>
      </p:sp>
    </p:spTree>
    <p:extLst>
      <p:ext uri="{BB962C8B-B14F-4D97-AF65-F5344CB8AC3E}">
        <p14:creationId xmlns:p14="http://schemas.microsoft.com/office/powerpoint/2010/main" val="22588793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397"/>
            <a:ext cx="9144000" cy="609600"/>
          </a:xfrm>
        </p:spPr>
        <p:txBody>
          <a:bodyPr/>
          <a:lstStyle/>
          <a:p>
            <a:r>
              <a:rPr lang="en-US" sz="4000" dirty="0"/>
              <a:t>NEC ACR Fix Actions</a:t>
            </a:r>
          </a:p>
        </p:txBody>
      </p:sp>
      <p:sp>
        <p:nvSpPr>
          <p:cNvPr id="4" name="Slide Number Placeholder 3"/>
          <p:cNvSpPr>
            <a:spLocks noGrp="1"/>
          </p:cNvSpPr>
          <p:nvPr>
            <p:ph type="sldNum" sz="quarter" idx="4"/>
          </p:nvPr>
        </p:nvSpPr>
        <p:spPr/>
        <p:txBody>
          <a:bodyPr/>
          <a:lstStyle/>
          <a:p>
            <a:fld id="{74438B1A-AF1B-4C8B-993E-1BADE62A2451}" type="slidenum">
              <a:rPr lang="en-US" smtClean="0"/>
              <a:pPr/>
              <a:t>10</a:t>
            </a:fld>
            <a:endParaRPr lang="en-US" dirty="0"/>
          </a:p>
        </p:txBody>
      </p:sp>
      <p:sp>
        <p:nvSpPr>
          <p:cNvPr id="3" name="Content Placeholder 2">
            <a:extLst>
              <a:ext uri="{FF2B5EF4-FFF2-40B4-BE49-F238E27FC236}">
                <a16:creationId xmlns:a16="http://schemas.microsoft.com/office/drawing/2014/main" id="{66263F9D-E5E5-2DD7-F0E1-3ECFFEA1BCB3}"/>
              </a:ext>
            </a:extLst>
          </p:cNvPr>
          <p:cNvSpPr>
            <a:spLocks noGrp="1"/>
          </p:cNvSpPr>
          <p:nvPr>
            <p:ph idx="1"/>
          </p:nvPr>
        </p:nvSpPr>
        <p:spPr>
          <a:xfrm>
            <a:off x="459180" y="954432"/>
            <a:ext cx="8684820" cy="4046193"/>
          </a:xfrm>
        </p:spPr>
        <p:txBody>
          <a:bodyPr/>
          <a:lstStyle/>
          <a:p>
            <a:r>
              <a:rPr lang="en-US" sz="1800" i="0" u="none" strike="noStrike" dirty="0">
                <a:effectLst/>
                <a:latin typeface="Calibri" panose="020F0502020204030204" pitchFamily="34" charset="0"/>
              </a:rPr>
              <a:t>4/20/2023</a:t>
            </a:r>
          </a:p>
          <a:p>
            <a:pPr lvl="1"/>
            <a:r>
              <a:rPr lang="en-US" sz="1400" b="1" u="sng" dirty="0">
                <a:solidFill>
                  <a:srgbClr val="00B0F0"/>
                </a:solidFill>
                <a:latin typeface="Calibri" panose="020F0502020204030204" pitchFamily="34" charset="0"/>
              </a:rPr>
              <a:t>NEW</a:t>
            </a:r>
            <a:r>
              <a:rPr lang="en-US" sz="1400" b="1" dirty="0">
                <a:solidFill>
                  <a:srgbClr val="00B0F0"/>
                </a:solidFill>
                <a:latin typeface="Calibri" panose="020F0502020204030204" pitchFamily="34" charset="0"/>
              </a:rPr>
              <a:t>:  BBDOL</a:t>
            </a:r>
            <a:r>
              <a:rPr lang="en-US" sz="1400" dirty="0">
                <a:latin typeface="Calibri" panose="020F0502020204030204" pitchFamily="34" charset="0"/>
              </a:rPr>
              <a:t>/ZDC(PHL PAATS4), </a:t>
            </a:r>
            <a:r>
              <a:rPr lang="en-US" sz="1400" b="1" dirty="0">
                <a:solidFill>
                  <a:srgbClr val="00B0F0"/>
                </a:solidFill>
                <a:latin typeface="Calibri" panose="020F0502020204030204" pitchFamily="34" charset="0"/>
              </a:rPr>
              <a:t>BTWNG</a:t>
            </a:r>
            <a:r>
              <a:rPr lang="en-US" sz="1400" dirty="0">
                <a:latin typeface="Calibri" panose="020F0502020204030204" pitchFamily="34" charset="0"/>
              </a:rPr>
              <a:t>/ZDC(TEB JAIKE4), </a:t>
            </a:r>
            <a:r>
              <a:rPr lang="en-US" sz="1400" b="1" dirty="0">
                <a:solidFill>
                  <a:srgbClr val="00B0F0"/>
                </a:solidFill>
                <a:latin typeface="Calibri" panose="020F0502020204030204" pitchFamily="34" charset="0"/>
              </a:rPr>
              <a:t>GDZLA</a:t>
            </a:r>
            <a:r>
              <a:rPr lang="en-US" sz="1400" dirty="0">
                <a:effectLst/>
                <a:latin typeface="Calibri" panose="020F0502020204030204" pitchFamily="34" charset="0"/>
                <a:ea typeface="Calibri" panose="020F0502020204030204" pitchFamily="34" charset="0"/>
                <a:cs typeface="Calibri" panose="020F0502020204030204" pitchFamily="34" charset="0"/>
              </a:rPr>
              <a:t>/ZDC(KPHL PAATS4), </a:t>
            </a:r>
            <a:r>
              <a:rPr lang="en-US" sz="1400" b="1" dirty="0">
                <a:solidFill>
                  <a:srgbClr val="00B0F0"/>
                </a:solidFill>
                <a:latin typeface="Calibri" panose="020F0502020204030204" pitchFamily="34" charset="0"/>
              </a:rPr>
              <a:t>HVNNN</a:t>
            </a:r>
            <a:r>
              <a:rPr lang="en-US" sz="1400" dirty="0">
                <a:effectLst/>
                <a:latin typeface="Calibri" panose="020F0502020204030204" pitchFamily="34" charset="0"/>
                <a:ea typeface="Calibri" panose="020F0502020204030204" pitchFamily="34" charset="0"/>
                <a:cs typeface="Calibri" panose="020F0502020204030204" pitchFamily="34" charset="0"/>
              </a:rPr>
              <a:t>/ZDC(KEWR PHLBO4)</a:t>
            </a:r>
            <a:r>
              <a:rPr lang="en-US" sz="1400" b="1" dirty="0">
                <a:latin typeface="Calibri" panose="020F0502020204030204" pitchFamily="34" charset="0"/>
                <a:ea typeface="Calibri" panose="020F0502020204030204" pitchFamily="34" charset="0"/>
                <a:cs typeface="Calibri" panose="020F0502020204030204" pitchFamily="34" charset="0"/>
              </a:rPr>
              <a:t>, </a:t>
            </a:r>
            <a:r>
              <a:rPr lang="en-US" sz="1400" b="1" dirty="0">
                <a:solidFill>
                  <a:srgbClr val="00B0F0"/>
                </a:solidFill>
                <a:latin typeface="Calibri" panose="020F0502020204030204" pitchFamily="34" charset="0"/>
              </a:rPr>
              <a:t>JNJEN</a:t>
            </a:r>
            <a:r>
              <a:rPr lang="en-US" sz="1400" dirty="0">
                <a:latin typeface="Calibri" panose="020F0502020204030204" pitchFamily="34" charset="0"/>
              </a:rPr>
              <a:t>/ZDC(TEB JAIKE4), </a:t>
            </a:r>
            <a:r>
              <a:rPr lang="en-US" sz="1400" b="1" u="sng" dirty="0">
                <a:solidFill>
                  <a:srgbClr val="00B0F0"/>
                </a:solidFill>
                <a:latin typeface="Calibri" panose="020F0502020204030204" pitchFamily="34" charset="0"/>
              </a:rPr>
              <a:t>KNUKK</a:t>
            </a:r>
            <a:r>
              <a:rPr lang="en-US" sz="1400" dirty="0">
                <a:latin typeface="Calibri" panose="020F0502020204030204" pitchFamily="34" charset="0"/>
              </a:rPr>
              <a:t>/ZDC(</a:t>
            </a:r>
            <a:r>
              <a:rPr lang="en-US" sz="1400" b="1" dirty="0">
                <a:latin typeface="Calibri" panose="020F0502020204030204" pitchFamily="34" charset="0"/>
              </a:rPr>
              <a:t>Coordination Fix</a:t>
            </a:r>
            <a:r>
              <a:rPr lang="en-US" sz="1400" dirty="0">
                <a:latin typeface="Calibri" panose="020F0502020204030204" pitchFamily="34" charset="0"/>
              </a:rPr>
              <a:t>), </a:t>
            </a:r>
            <a:r>
              <a:rPr lang="en-US" sz="1400" b="1" u="sng" dirty="0">
                <a:solidFill>
                  <a:srgbClr val="00B0F0"/>
                </a:solidFill>
                <a:latin typeface="Calibri" panose="020F0502020204030204" pitchFamily="34" charset="0"/>
              </a:rPr>
              <a:t>KRABY</a:t>
            </a:r>
            <a:r>
              <a:rPr lang="en-US" sz="1400" dirty="0">
                <a:latin typeface="Calibri" panose="020F0502020204030204" pitchFamily="34" charset="0"/>
              </a:rPr>
              <a:t>/ZDC(</a:t>
            </a:r>
            <a:r>
              <a:rPr lang="en-US" sz="1400" b="1" dirty="0">
                <a:latin typeface="Calibri" panose="020F0502020204030204" pitchFamily="34" charset="0"/>
              </a:rPr>
              <a:t>Coordination Fix</a:t>
            </a:r>
            <a:r>
              <a:rPr lang="en-US" sz="1400" dirty="0">
                <a:latin typeface="Calibri" panose="020F0502020204030204" pitchFamily="34" charset="0"/>
              </a:rPr>
              <a:t>), </a:t>
            </a:r>
            <a:r>
              <a:rPr lang="en-US" sz="1400" b="1" dirty="0">
                <a:solidFill>
                  <a:srgbClr val="00B0F0"/>
                </a:solidFill>
                <a:latin typeface="Calibri" panose="020F0502020204030204" pitchFamily="34" charset="0"/>
              </a:rPr>
              <a:t>LOOPR</a:t>
            </a:r>
            <a:r>
              <a:rPr lang="en-US" sz="1400" dirty="0">
                <a:effectLst/>
                <a:latin typeface="Calibri" panose="020F0502020204030204" pitchFamily="34" charset="0"/>
                <a:ea typeface="Calibri" panose="020F0502020204030204" pitchFamily="34" charset="0"/>
                <a:cs typeface="Calibri" panose="020F0502020204030204" pitchFamily="34" charset="0"/>
              </a:rPr>
              <a:t>/ZDC(KEWR PHLBO4), </a:t>
            </a:r>
            <a:r>
              <a:rPr lang="en-US" sz="1400" b="1" dirty="0">
                <a:solidFill>
                  <a:srgbClr val="00B0F0"/>
                </a:solidFill>
                <a:latin typeface="Calibri" panose="020F0502020204030204" pitchFamily="34" charset="0"/>
              </a:rPr>
              <a:t>PKCHP</a:t>
            </a:r>
            <a:r>
              <a:rPr lang="en-US" sz="1400" dirty="0">
                <a:effectLst/>
                <a:latin typeface="Calibri" panose="020F0502020204030204" pitchFamily="34" charset="0"/>
                <a:ea typeface="Calibri" panose="020F0502020204030204" pitchFamily="34" charset="0"/>
                <a:cs typeface="Calibri" panose="020F0502020204030204" pitchFamily="34" charset="0"/>
              </a:rPr>
              <a:t>/ZDC(KPHL JIIMS4),</a:t>
            </a:r>
            <a:r>
              <a:rPr lang="en-US" sz="1400" b="1" dirty="0">
                <a:solidFill>
                  <a:srgbClr val="00B0F0"/>
                </a:solidFill>
                <a:latin typeface="Calibri" panose="020F0502020204030204" pitchFamily="34" charset="0"/>
              </a:rPr>
              <a:t> PRNCZ</a:t>
            </a:r>
            <a:r>
              <a:rPr lang="en-US" sz="1400" dirty="0">
                <a:effectLst/>
                <a:latin typeface="Calibri" panose="020F0502020204030204" pitchFamily="34" charset="0"/>
                <a:ea typeface="Calibri" panose="020F0502020204030204" pitchFamily="34" charset="0"/>
                <a:cs typeface="Calibri" panose="020F0502020204030204" pitchFamily="34" charset="0"/>
              </a:rPr>
              <a:t>/ZDC(KPHL PAATS4), </a:t>
            </a:r>
            <a:r>
              <a:rPr lang="en-US" sz="1400" b="1" dirty="0">
                <a:solidFill>
                  <a:srgbClr val="00B0F0"/>
                </a:solidFill>
                <a:latin typeface="Calibri" panose="020F0502020204030204" pitchFamily="34" charset="0"/>
              </a:rPr>
              <a:t>QUART</a:t>
            </a:r>
            <a:r>
              <a:rPr lang="en-US" sz="1400" dirty="0">
                <a:effectLst/>
                <a:latin typeface="Calibri" panose="020F0502020204030204" pitchFamily="34" charset="0"/>
                <a:ea typeface="Calibri" panose="020F0502020204030204" pitchFamily="34" charset="0"/>
                <a:cs typeface="Calibri" panose="020F0502020204030204" pitchFamily="34" charset="0"/>
              </a:rPr>
              <a:t>/ZDC(KEWR PHLBO4), </a:t>
            </a:r>
            <a:r>
              <a:rPr lang="en-US" sz="1400" b="1" dirty="0">
                <a:solidFill>
                  <a:srgbClr val="00B0F0"/>
                </a:solidFill>
                <a:latin typeface="Calibri" panose="020F0502020204030204" pitchFamily="34" charset="0"/>
              </a:rPr>
              <a:t>VANNC</a:t>
            </a:r>
            <a:r>
              <a:rPr lang="en-US" sz="1400" dirty="0">
                <a:latin typeface="Calibri" panose="020F0502020204030204" pitchFamily="34" charset="0"/>
              </a:rPr>
              <a:t>/ZJX(CHS MLTRE3), </a:t>
            </a:r>
            <a:r>
              <a:rPr lang="en-US" sz="1400" b="1" dirty="0">
                <a:solidFill>
                  <a:srgbClr val="00B0F0"/>
                </a:solidFill>
                <a:latin typeface="Calibri" panose="020F0502020204030204" pitchFamily="34" charset="0"/>
              </a:rPr>
              <a:t>WNDYB</a:t>
            </a:r>
            <a:r>
              <a:rPr lang="en-US" sz="1400" dirty="0">
                <a:latin typeface="Calibri" panose="020F0502020204030204" pitchFamily="34" charset="0"/>
              </a:rPr>
              <a:t>/ZDC(PHL PAATS4), </a:t>
            </a:r>
            <a:r>
              <a:rPr lang="en-US" sz="1400" b="1" dirty="0">
                <a:solidFill>
                  <a:srgbClr val="00B0F0"/>
                </a:solidFill>
                <a:latin typeface="Calibri" panose="020F0502020204030204" pitchFamily="34" charset="0"/>
              </a:rPr>
              <a:t>WUDRR</a:t>
            </a:r>
            <a:r>
              <a:rPr lang="en-US" sz="1400" dirty="0">
                <a:latin typeface="Calibri" panose="020F0502020204030204" pitchFamily="34" charset="0"/>
              </a:rPr>
              <a:t>/ZDC(PHL JIIMS4), </a:t>
            </a:r>
            <a:r>
              <a:rPr lang="en-US" sz="1400" b="1" dirty="0">
                <a:solidFill>
                  <a:srgbClr val="00B0F0"/>
                </a:solidFill>
                <a:latin typeface="Calibri" panose="020F0502020204030204" pitchFamily="34" charset="0"/>
              </a:rPr>
              <a:t>ZMRMN</a:t>
            </a:r>
            <a:r>
              <a:rPr lang="en-US" sz="1400" dirty="0">
                <a:latin typeface="Calibri" panose="020F0502020204030204" pitchFamily="34" charset="0"/>
              </a:rPr>
              <a:t>/</a:t>
            </a:r>
            <a:r>
              <a:rPr lang="en-US" sz="1400" dirty="0">
                <a:latin typeface="Calibri" panose="020F0502020204030204" pitchFamily="34" charset="0"/>
                <a:cs typeface="Calibri" panose="020F0502020204030204" pitchFamily="34" charset="0"/>
              </a:rPr>
              <a:t>ZDC(PHL JIIMS4)</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400" b="1" u="sng" dirty="0">
                <a:solidFill>
                  <a:srgbClr val="00B050"/>
                </a:solidFill>
                <a:latin typeface="Calibri" panose="020F0502020204030204" pitchFamily="34" charset="0"/>
              </a:rPr>
              <a:t>RETAIN</a:t>
            </a:r>
            <a:r>
              <a:rPr lang="en-US" sz="1400" b="1" dirty="0">
                <a:solidFill>
                  <a:srgbClr val="00B050"/>
                </a:solidFill>
                <a:latin typeface="Calibri" panose="020F0502020204030204" pitchFamily="34" charset="0"/>
              </a:rPr>
              <a:t>:  CLAPY</a:t>
            </a:r>
            <a:r>
              <a:rPr lang="en-US" sz="1400" dirty="0">
                <a:latin typeface="Calibri" panose="020F0502020204030204" pitchFamily="34" charset="0"/>
              </a:rPr>
              <a:t>/ZDC(J174/HP), </a:t>
            </a:r>
            <a:r>
              <a:rPr lang="en-US" sz="1400" b="1" dirty="0">
                <a:solidFill>
                  <a:srgbClr val="00B050"/>
                </a:solidFill>
                <a:latin typeface="Calibri" panose="020F0502020204030204" pitchFamily="34" charset="0"/>
              </a:rPr>
              <a:t>CLASY</a:t>
            </a:r>
            <a:r>
              <a:rPr lang="en-US" sz="1400" dirty="0">
                <a:latin typeface="Calibri" panose="020F0502020204030204" pitchFamily="34" charset="0"/>
              </a:rPr>
              <a:t>/ZDC(J37), </a:t>
            </a:r>
            <a:r>
              <a:rPr lang="en-US" sz="1400" b="1" dirty="0">
                <a:solidFill>
                  <a:srgbClr val="00B050"/>
                </a:solidFill>
                <a:latin typeface="Calibri" panose="020F0502020204030204" pitchFamily="34" charset="0"/>
              </a:rPr>
              <a:t>EDDYS</a:t>
            </a:r>
            <a:r>
              <a:rPr lang="en-US" sz="1400" dirty="0">
                <a:latin typeface="Calibri" panose="020F0502020204030204" pitchFamily="34" charset="0"/>
              </a:rPr>
              <a:t>/ZDC(J174/HP), </a:t>
            </a:r>
            <a:r>
              <a:rPr lang="en-US" sz="1400" b="1" dirty="0">
                <a:solidFill>
                  <a:srgbClr val="00B050"/>
                </a:solidFill>
                <a:latin typeface="Calibri" panose="020F0502020204030204" pitchFamily="34" charset="0"/>
              </a:rPr>
              <a:t>HERIN</a:t>
            </a:r>
            <a:r>
              <a:rPr lang="en-US" sz="1400" dirty="0">
                <a:latin typeface="Calibri" panose="020F0502020204030204" pitchFamily="34" charset="0"/>
              </a:rPr>
              <a:t>/ZBW(J174), </a:t>
            </a:r>
            <a:r>
              <a:rPr lang="en-US" sz="1400" b="1" dirty="0">
                <a:solidFill>
                  <a:srgbClr val="00B050"/>
                </a:solidFill>
                <a:latin typeface="Calibri" panose="020F0502020204030204" pitchFamily="34" charset="0"/>
              </a:rPr>
              <a:t>HUBBS</a:t>
            </a:r>
            <a:r>
              <a:rPr lang="en-US" sz="1400" dirty="0">
                <a:latin typeface="Calibri" panose="020F0502020204030204" pitchFamily="34" charset="0"/>
              </a:rPr>
              <a:t>/ZDC(J55), </a:t>
            </a:r>
            <a:r>
              <a:rPr lang="en-US" sz="1400" b="1" dirty="0">
                <a:solidFill>
                  <a:srgbClr val="00B050"/>
                </a:solidFill>
                <a:latin typeface="Calibri" panose="020F0502020204030204" pitchFamily="34" charset="0"/>
              </a:rPr>
              <a:t>SEAER</a:t>
            </a:r>
            <a:r>
              <a:rPr lang="en-US" sz="1400" dirty="0">
                <a:latin typeface="Calibri" panose="020F0502020204030204" pitchFamily="34" charset="0"/>
              </a:rPr>
              <a:t>/ZBW(J79)</a:t>
            </a:r>
          </a:p>
          <a:p>
            <a:pPr lvl="1"/>
            <a:r>
              <a:rPr lang="en-US" sz="1400" b="1" u="sng" dirty="0">
                <a:solidFill>
                  <a:srgbClr val="FF0000"/>
                </a:solidFill>
                <a:latin typeface="Calibri" panose="020F0502020204030204" pitchFamily="34" charset="0"/>
              </a:rPr>
              <a:t>CANCEL</a:t>
            </a:r>
            <a:r>
              <a:rPr lang="en-US" sz="1400" b="1" dirty="0">
                <a:solidFill>
                  <a:srgbClr val="FF0000"/>
                </a:solidFill>
                <a:latin typeface="Calibri" panose="020F0502020204030204" pitchFamily="34" charset="0"/>
              </a:rPr>
              <a:t>:  AWNUM</a:t>
            </a:r>
            <a:r>
              <a:rPr lang="en-US" sz="1400" b="0" dirty="0">
                <a:latin typeface="Calibri" panose="020F0502020204030204" pitchFamily="34" charset="0"/>
              </a:rPr>
              <a:t>/ZBW(J79), </a:t>
            </a:r>
            <a:r>
              <a:rPr lang="en-US" sz="1400" b="1" dirty="0">
                <a:solidFill>
                  <a:srgbClr val="FF0000"/>
                </a:solidFill>
                <a:latin typeface="Calibri" panose="020F0502020204030204" pitchFamily="34" charset="0"/>
              </a:rPr>
              <a:t>BLAMO</a:t>
            </a:r>
            <a:r>
              <a:rPr lang="en-US" sz="1400" b="0" dirty="0">
                <a:latin typeface="Calibri" panose="020F0502020204030204" pitchFamily="34" charset="0"/>
              </a:rPr>
              <a:t>/ZDC(J79/HP), </a:t>
            </a:r>
            <a:r>
              <a:rPr lang="en-US" sz="1400" b="1" dirty="0">
                <a:solidFill>
                  <a:srgbClr val="FF0000"/>
                </a:solidFill>
                <a:latin typeface="Calibri" panose="020F0502020204030204" pitchFamily="34" charset="0"/>
              </a:rPr>
              <a:t>GILMA</a:t>
            </a:r>
            <a:r>
              <a:rPr lang="en-US" sz="1400" b="0" dirty="0">
                <a:latin typeface="Calibri" panose="020F0502020204030204" pitchFamily="34" charset="0"/>
              </a:rPr>
              <a:t>/ZDC(J174), </a:t>
            </a:r>
            <a:r>
              <a:rPr lang="en-US" sz="1400" b="1" dirty="0">
                <a:solidFill>
                  <a:srgbClr val="FF0000"/>
                </a:solidFill>
                <a:latin typeface="Calibri" panose="020F0502020204030204" pitchFamily="34" charset="0"/>
              </a:rPr>
              <a:t>HAKOK</a:t>
            </a:r>
            <a:r>
              <a:rPr lang="en-US" sz="1400" b="0" dirty="0">
                <a:latin typeface="Calibri" panose="020F0502020204030204" pitchFamily="34" charset="0"/>
              </a:rPr>
              <a:t>/ZDC(J55), </a:t>
            </a:r>
            <a:r>
              <a:rPr lang="en-US" sz="1400" b="1" dirty="0">
                <a:solidFill>
                  <a:srgbClr val="FF0000"/>
                </a:solidFill>
                <a:latin typeface="Calibri" panose="020F0502020204030204" pitchFamily="34" charset="0"/>
              </a:rPr>
              <a:t>HASET</a:t>
            </a:r>
            <a:r>
              <a:rPr lang="en-US" sz="1400" b="0" dirty="0">
                <a:latin typeface="Calibri" panose="020F0502020204030204" pitchFamily="34" charset="0"/>
              </a:rPr>
              <a:t>/ZDC(J79), </a:t>
            </a:r>
            <a:r>
              <a:rPr lang="en-US" sz="1400" b="1" dirty="0">
                <a:solidFill>
                  <a:srgbClr val="FF0000"/>
                </a:solidFill>
                <a:latin typeface="Calibri" panose="020F0502020204030204" pitchFamily="34" charset="0"/>
              </a:rPr>
              <a:t>JADEE</a:t>
            </a:r>
            <a:r>
              <a:rPr lang="en-US" sz="1400" b="0" dirty="0">
                <a:latin typeface="Calibri" panose="020F0502020204030204" pitchFamily="34" charset="0"/>
              </a:rPr>
              <a:t>/ZDC(J55/HP), </a:t>
            </a:r>
            <a:r>
              <a:rPr lang="en-US" sz="1400" b="1" dirty="0">
                <a:solidFill>
                  <a:srgbClr val="FF0000"/>
                </a:solidFill>
                <a:latin typeface="Calibri" panose="020F0502020204030204" pitchFamily="34" charset="0"/>
              </a:rPr>
              <a:t>JMACK</a:t>
            </a:r>
            <a:r>
              <a:rPr lang="en-US" sz="1400" b="0" dirty="0">
                <a:latin typeface="Calibri" panose="020F0502020204030204" pitchFamily="34" charset="0"/>
              </a:rPr>
              <a:t>/ZJX(J121), </a:t>
            </a:r>
            <a:r>
              <a:rPr lang="en-US" sz="1400" b="1" dirty="0">
                <a:solidFill>
                  <a:srgbClr val="FF0000"/>
                </a:solidFill>
                <a:latin typeface="Calibri" panose="020F0502020204030204" pitchFamily="34" charset="0"/>
              </a:rPr>
              <a:t>JOANI</a:t>
            </a:r>
            <a:r>
              <a:rPr lang="en-US" sz="1400" b="0" dirty="0">
                <a:latin typeface="Calibri" panose="020F0502020204030204" pitchFamily="34" charset="0"/>
              </a:rPr>
              <a:t>/ZNY(J79), </a:t>
            </a:r>
            <a:r>
              <a:rPr lang="en-US" sz="1400" b="1" dirty="0">
                <a:solidFill>
                  <a:srgbClr val="FF0000"/>
                </a:solidFill>
                <a:latin typeface="Calibri" panose="020F0502020204030204" pitchFamily="34" charset="0"/>
              </a:rPr>
              <a:t>KATZN</a:t>
            </a:r>
            <a:r>
              <a:rPr lang="en-US" sz="1400" b="0" dirty="0">
                <a:latin typeface="Calibri" panose="020F0502020204030204" pitchFamily="34" charset="0"/>
              </a:rPr>
              <a:t>/ZDC(J79), </a:t>
            </a:r>
            <a:r>
              <a:rPr lang="en-US" sz="1400" b="1" dirty="0">
                <a:solidFill>
                  <a:srgbClr val="FF0000"/>
                </a:solidFill>
                <a:latin typeface="Calibri" panose="020F0502020204030204" pitchFamily="34" charset="0"/>
              </a:rPr>
              <a:t>LEESA</a:t>
            </a:r>
            <a:r>
              <a:rPr lang="en-US" sz="1400" b="0" dirty="0">
                <a:latin typeface="Calibri" panose="020F0502020204030204" pitchFamily="34" charset="0"/>
              </a:rPr>
              <a:t>/ZDC(J79), </a:t>
            </a:r>
            <a:r>
              <a:rPr lang="en-US" sz="1400" b="1" dirty="0">
                <a:solidFill>
                  <a:srgbClr val="FF0000"/>
                </a:solidFill>
                <a:latin typeface="Calibri" panose="020F0502020204030204" pitchFamily="34" charset="0"/>
              </a:rPr>
              <a:t>MONTT</a:t>
            </a:r>
            <a:r>
              <a:rPr lang="en-US" sz="1400" b="0" dirty="0">
                <a:latin typeface="Calibri" panose="020F0502020204030204" pitchFamily="34" charset="0"/>
              </a:rPr>
              <a:t>/ZBW(J174), </a:t>
            </a:r>
            <a:r>
              <a:rPr lang="en-US" sz="1400" b="1" dirty="0">
                <a:solidFill>
                  <a:srgbClr val="FF0000"/>
                </a:solidFill>
                <a:latin typeface="Calibri" panose="020F0502020204030204" pitchFamily="34" charset="0"/>
              </a:rPr>
              <a:t>MULLS</a:t>
            </a:r>
            <a:r>
              <a:rPr lang="en-US" sz="1400" b="0" dirty="0">
                <a:latin typeface="Calibri" panose="020F0502020204030204" pitchFamily="34" charset="0"/>
              </a:rPr>
              <a:t>/ZJX(J79/HP), </a:t>
            </a:r>
            <a:r>
              <a:rPr lang="en-US" sz="1400" b="1" dirty="0">
                <a:solidFill>
                  <a:srgbClr val="FF0000"/>
                </a:solidFill>
                <a:latin typeface="Calibri" panose="020F0502020204030204" pitchFamily="34" charset="0"/>
              </a:rPr>
              <a:t>OFTUR</a:t>
            </a:r>
            <a:r>
              <a:rPr lang="en-US" sz="1400" b="0" dirty="0">
                <a:latin typeface="Calibri" panose="020F0502020204030204" pitchFamily="34" charset="0"/>
              </a:rPr>
              <a:t>/ZBW(J174), </a:t>
            </a:r>
            <a:r>
              <a:rPr lang="en-US" sz="1400" b="1" dirty="0">
                <a:solidFill>
                  <a:srgbClr val="FF0000"/>
                </a:solidFill>
                <a:latin typeface="Calibri" panose="020F0502020204030204" pitchFamily="34" charset="0"/>
              </a:rPr>
              <a:t>TUBAS</a:t>
            </a:r>
            <a:r>
              <a:rPr lang="en-US" sz="1400" b="0" dirty="0">
                <a:latin typeface="Calibri" panose="020F0502020204030204" pitchFamily="34" charset="0"/>
              </a:rPr>
              <a:t>/ZDC(J55), </a:t>
            </a:r>
            <a:r>
              <a:rPr lang="en-US" sz="1400" b="1" dirty="0">
                <a:solidFill>
                  <a:srgbClr val="FF0000"/>
                </a:solidFill>
                <a:latin typeface="Calibri" panose="020F0502020204030204" pitchFamily="34" charset="0"/>
              </a:rPr>
              <a:t>WARNN</a:t>
            </a:r>
            <a:r>
              <a:rPr lang="en-US" sz="1400" b="0" dirty="0">
                <a:latin typeface="Calibri" panose="020F0502020204030204" pitchFamily="34" charset="0"/>
              </a:rPr>
              <a:t>/ZDC(J174), </a:t>
            </a:r>
            <a:r>
              <a:rPr lang="en-US" sz="1400" b="1" dirty="0">
                <a:solidFill>
                  <a:srgbClr val="FF0000"/>
                </a:solidFill>
                <a:latin typeface="Calibri" panose="020F0502020204030204" pitchFamily="34" charset="0"/>
              </a:rPr>
              <a:t>WEAVR</a:t>
            </a:r>
            <a:r>
              <a:rPr lang="en-US" sz="1400" b="0" dirty="0">
                <a:latin typeface="Calibri" panose="020F0502020204030204" pitchFamily="34" charset="0"/>
              </a:rPr>
              <a:t>/ZDC(J121), </a:t>
            </a:r>
            <a:r>
              <a:rPr lang="en-US" sz="1400" b="1" dirty="0">
                <a:solidFill>
                  <a:srgbClr val="FF0000"/>
                </a:solidFill>
                <a:latin typeface="Calibri" panose="020F0502020204030204" pitchFamily="34" charset="0"/>
              </a:rPr>
              <a:t>ZITTO</a:t>
            </a:r>
            <a:r>
              <a:rPr lang="en-US" sz="1400" b="0" dirty="0">
                <a:latin typeface="Calibri" panose="020F0502020204030204" pitchFamily="34" charset="0"/>
              </a:rPr>
              <a:t>/ZDC(J55)</a:t>
            </a:r>
          </a:p>
          <a:p>
            <a:r>
              <a:rPr lang="en-US" sz="1800" dirty="0">
                <a:latin typeface="Calibri" panose="020F0502020204030204" pitchFamily="34" charset="0"/>
              </a:rPr>
              <a:t>4/20/2023 </a:t>
            </a:r>
            <a:r>
              <a:rPr lang="en-US" sz="1800" b="1" dirty="0">
                <a:latin typeface="Calibri" panose="020F0502020204030204" pitchFamily="34" charset="0"/>
                <a:ea typeface="+mn-ea"/>
                <a:cs typeface="+mn-cs"/>
              </a:rPr>
              <a:t>(ZTL VOR MON)</a:t>
            </a:r>
            <a:endParaRPr lang="en-US" sz="1800" dirty="0">
              <a:latin typeface="Calibri" panose="020F0502020204030204" pitchFamily="34" charset="0"/>
            </a:endParaRPr>
          </a:p>
          <a:p>
            <a:pPr lvl="1"/>
            <a:r>
              <a:rPr lang="en-US" sz="1400" b="1" u="sng" dirty="0">
                <a:solidFill>
                  <a:srgbClr val="00B050"/>
                </a:solidFill>
                <a:latin typeface="Calibri" panose="020F0502020204030204" pitchFamily="34" charset="0"/>
              </a:rPr>
              <a:t>RETAIN</a:t>
            </a:r>
            <a:r>
              <a:rPr lang="en-US" sz="1400" b="1" dirty="0">
                <a:solidFill>
                  <a:srgbClr val="00B050"/>
                </a:solidFill>
                <a:latin typeface="Calibri" panose="020F0502020204030204" pitchFamily="34" charset="0"/>
              </a:rPr>
              <a:t>:  PIZZO</a:t>
            </a:r>
            <a:r>
              <a:rPr lang="en-US" sz="1400" dirty="0">
                <a:latin typeface="Calibri" panose="020F0502020204030204" pitchFamily="34" charset="0"/>
              </a:rPr>
              <a:t>/ZTL(V241)</a:t>
            </a:r>
          </a:p>
          <a:p>
            <a:pPr lvl="1"/>
            <a:r>
              <a:rPr lang="pt-BR" sz="1400" b="1" u="sng" dirty="0">
                <a:solidFill>
                  <a:srgbClr val="FF0000"/>
                </a:solidFill>
                <a:latin typeface="Calibri" panose="020F0502020204030204" pitchFamily="34" charset="0"/>
              </a:rPr>
              <a:t>CANCEL</a:t>
            </a:r>
            <a:r>
              <a:rPr lang="pt-BR" sz="1400" b="1" dirty="0">
                <a:solidFill>
                  <a:srgbClr val="FF0000"/>
                </a:solidFill>
                <a:latin typeface="Calibri" panose="020F0502020204030204" pitchFamily="34" charset="0"/>
              </a:rPr>
              <a:t>:  GARDI</a:t>
            </a:r>
            <a:r>
              <a:rPr lang="pt-BR" sz="1400" dirty="0">
                <a:latin typeface="Calibri" panose="020F0502020204030204" pitchFamily="34" charset="0"/>
              </a:rPr>
              <a:t>/ZTL(V241), </a:t>
            </a:r>
            <a:r>
              <a:rPr lang="pt-BR" sz="1400" b="1" dirty="0">
                <a:solidFill>
                  <a:srgbClr val="FF0000"/>
                </a:solidFill>
                <a:latin typeface="Calibri" panose="020F0502020204030204" pitchFamily="34" charset="0"/>
              </a:rPr>
              <a:t>SILOS</a:t>
            </a:r>
            <a:r>
              <a:rPr lang="pt-BR" sz="1400" dirty="0">
                <a:latin typeface="Calibri" panose="020F0502020204030204" pitchFamily="34" charset="0"/>
              </a:rPr>
              <a:t>/ZTL(V20)</a:t>
            </a:r>
          </a:p>
          <a:p>
            <a:r>
              <a:rPr lang="pt-BR" sz="1800" dirty="0">
                <a:latin typeface="Calibri" panose="020F0502020204030204" pitchFamily="34" charset="0"/>
              </a:rPr>
              <a:t>Future Cancellations (date TBD):  </a:t>
            </a:r>
            <a:r>
              <a:rPr lang="en-US" sz="1800" b="1" dirty="0">
                <a:latin typeface="Calibri" panose="020F0502020204030204" pitchFamily="34" charset="0"/>
              </a:rPr>
              <a:t>Please do not file</a:t>
            </a:r>
            <a:endParaRPr lang="pt-BR" sz="1800" b="1" dirty="0">
              <a:latin typeface="Calibri" panose="020F0502020204030204" pitchFamily="34" charset="0"/>
            </a:endParaRPr>
          </a:p>
          <a:p>
            <a:pPr lvl="1"/>
            <a:r>
              <a:rPr lang="en-US" sz="1400" b="1" u="sng" dirty="0">
                <a:solidFill>
                  <a:srgbClr val="FF0000"/>
                </a:solidFill>
                <a:latin typeface="Calibri" panose="020F0502020204030204" pitchFamily="34" charset="0"/>
              </a:rPr>
              <a:t>CANCEL</a:t>
            </a:r>
            <a:r>
              <a:rPr lang="en-US" sz="1400" b="1" dirty="0">
                <a:solidFill>
                  <a:srgbClr val="FF0000"/>
                </a:solidFill>
                <a:latin typeface="Calibri" panose="020F0502020204030204" pitchFamily="34" charset="0"/>
              </a:rPr>
              <a:t>:  BARTL</a:t>
            </a:r>
            <a:r>
              <a:rPr lang="en-US" sz="1400" b="0" dirty="0">
                <a:latin typeface="Calibri" panose="020F0502020204030204" pitchFamily="34" charset="0"/>
              </a:rPr>
              <a:t>/ZJX(J121), </a:t>
            </a:r>
            <a:r>
              <a:rPr lang="en-US" sz="1400" b="1" dirty="0">
                <a:solidFill>
                  <a:srgbClr val="FF0000"/>
                </a:solidFill>
                <a:latin typeface="Calibri" panose="020F0502020204030204" pitchFamily="34" charset="0"/>
              </a:rPr>
              <a:t>FRANZ</a:t>
            </a:r>
            <a:r>
              <a:rPr lang="en-US" sz="1400" b="0" dirty="0">
                <a:latin typeface="Calibri" panose="020F0502020204030204" pitchFamily="34" charset="0"/>
              </a:rPr>
              <a:t>/ZDC(J209/HP)</a:t>
            </a:r>
          </a:p>
          <a:p>
            <a:pPr lvl="1"/>
            <a:r>
              <a:rPr lang="en-US" sz="1400" b="1" u="sng" dirty="0">
                <a:solidFill>
                  <a:srgbClr val="FF0000"/>
                </a:solidFill>
                <a:latin typeface="Calibri" panose="020F0502020204030204" pitchFamily="34" charset="0"/>
              </a:rPr>
              <a:t>CANCEL:</a:t>
            </a:r>
            <a:r>
              <a:rPr lang="en-US" sz="1400" b="0" dirty="0">
                <a:latin typeface="Calibri" panose="020F0502020204030204" pitchFamily="34" charset="0"/>
              </a:rPr>
              <a:t>  </a:t>
            </a:r>
            <a:r>
              <a:rPr lang="en-US" sz="1400" b="1" dirty="0">
                <a:solidFill>
                  <a:srgbClr val="FF0000"/>
                </a:solidFill>
                <a:latin typeface="Calibri" panose="020F0502020204030204" pitchFamily="34" charset="0"/>
              </a:rPr>
              <a:t>COVAN</a:t>
            </a:r>
            <a:r>
              <a:rPr lang="en-US" sz="1400" b="0" dirty="0">
                <a:latin typeface="Calibri" panose="020F0502020204030204" pitchFamily="34" charset="0"/>
              </a:rPr>
              <a:t>/ZBW(J563), </a:t>
            </a:r>
            <a:r>
              <a:rPr lang="en-US" sz="1400" b="1" dirty="0">
                <a:solidFill>
                  <a:srgbClr val="FF0000"/>
                </a:solidFill>
                <a:latin typeface="Calibri" panose="020F0502020204030204" pitchFamily="34" charset="0"/>
              </a:rPr>
              <a:t>DAVES</a:t>
            </a:r>
            <a:r>
              <a:rPr lang="en-US" sz="1400" b="0" dirty="0">
                <a:latin typeface="Calibri" panose="020F0502020204030204" pitchFamily="34" charset="0"/>
              </a:rPr>
              <a:t>/ZBW(J585), </a:t>
            </a:r>
            <a:r>
              <a:rPr lang="en-US" sz="1400" b="1" dirty="0">
                <a:solidFill>
                  <a:srgbClr val="FF0000"/>
                </a:solidFill>
                <a:latin typeface="Calibri" panose="020F0502020204030204" pitchFamily="34" charset="0"/>
              </a:rPr>
              <a:t>SCARS</a:t>
            </a:r>
            <a:r>
              <a:rPr lang="en-US" sz="1400" b="0" dirty="0">
                <a:latin typeface="Calibri" panose="020F0502020204030204" pitchFamily="34" charset="0"/>
              </a:rPr>
              <a:t>/ZBW(J573/HP)</a:t>
            </a:r>
          </a:p>
          <a:p>
            <a:pPr lvl="1"/>
            <a:r>
              <a:rPr lang="en-US" sz="1400" b="1" u="sng" dirty="0">
                <a:solidFill>
                  <a:srgbClr val="FF0000"/>
                </a:solidFill>
                <a:latin typeface="Calibri" panose="020F0502020204030204" pitchFamily="34" charset="0"/>
              </a:rPr>
              <a:t>CANCEL</a:t>
            </a:r>
            <a:r>
              <a:rPr lang="en-US" sz="1400" b="1" dirty="0">
                <a:solidFill>
                  <a:srgbClr val="FF0000"/>
                </a:solidFill>
                <a:latin typeface="Calibri" panose="020F0502020204030204" pitchFamily="34" charset="0"/>
              </a:rPr>
              <a:t>:  JAMTA</a:t>
            </a:r>
            <a:r>
              <a:rPr lang="en-US" sz="1400" b="0" dirty="0">
                <a:latin typeface="Calibri" panose="020F0502020204030204" pitchFamily="34" charset="0"/>
              </a:rPr>
              <a:t>/ZTL(T209), </a:t>
            </a:r>
            <a:r>
              <a:rPr lang="en-US" sz="1400" b="1" dirty="0">
                <a:solidFill>
                  <a:srgbClr val="FF0000"/>
                </a:solidFill>
                <a:latin typeface="Calibri" panose="020F0502020204030204" pitchFamily="34" charset="0"/>
              </a:rPr>
              <a:t>NASDE</a:t>
            </a:r>
            <a:r>
              <a:rPr lang="en-US" sz="1400" b="0" dirty="0">
                <a:latin typeface="Calibri" panose="020F0502020204030204" pitchFamily="34" charset="0"/>
              </a:rPr>
              <a:t>/ZTL(T209), </a:t>
            </a:r>
            <a:r>
              <a:rPr lang="en-US" sz="1400" b="1" dirty="0">
                <a:solidFill>
                  <a:srgbClr val="FF0000"/>
                </a:solidFill>
                <a:latin typeface="Calibri" panose="020F0502020204030204" pitchFamily="34" charset="0"/>
              </a:rPr>
              <a:t>YASLU</a:t>
            </a:r>
            <a:r>
              <a:rPr lang="en-US" sz="1400" b="0" dirty="0">
                <a:latin typeface="Calibri" panose="020F0502020204030204" pitchFamily="34" charset="0"/>
              </a:rPr>
              <a:t>/ZTL(T209)</a:t>
            </a:r>
          </a:p>
          <a:p>
            <a:pPr lvl="1"/>
            <a:r>
              <a:rPr lang="en-US" sz="1400" b="1" u="sng" dirty="0">
                <a:solidFill>
                  <a:srgbClr val="FF0000"/>
                </a:solidFill>
                <a:latin typeface="Calibri" panose="020F0502020204030204" pitchFamily="34" charset="0"/>
              </a:rPr>
              <a:t>CANCEL:</a:t>
            </a:r>
            <a:r>
              <a:rPr lang="en-US" sz="1400" b="0" dirty="0">
                <a:latin typeface="Calibri" panose="020F0502020204030204" pitchFamily="34" charset="0"/>
              </a:rPr>
              <a:t>  </a:t>
            </a:r>
            <a:r>
              <a:rPr lang="en-US" sz="1400" b="1" dirty="0">
                <a:solidFill>
                  <a:srgbClr val="FF0000"/>
                </a:solidFill>
                <a:latin typeface="Calibri" panose="020F0502020204030204" pitchFamily="34" charset="0"/>
              </a:rPr>
              <a:t>BINGS</a:t>
            </a:r>
            <a:r>
              <a:rPr lang="en-US" sz="1400" b="0" dirty="0">
                <a:latin typeface="Calibri" panose="020F0502020204030204" pitchFamily="34" charset="0"/>
              </a:rPr>
              <a:t>/ZBW(Q437), </a:t>
            </a:r>
            <a:r>
              <a:rPr lang="en-US" sz="1400" b="1" dirty="0">
                <a:solidFill>
                  <a:srgbClr val="FF0000"/>
                </a:solidFill>
                <a:latin typeface="Calibri" panose="020F0502020204030204" pitchFamily="34" charset="0"/>
              </a:rPr>
              <a:t>DWYTE</a:t>
            </a:r>
            <a:r>
              <a:rPr lang="en-US" sz="1400" b="0" dirty="0">
                <a:latin typeface="Calibri" panose="020F0502020204030204" pitchFamily="34" charset="0"/>
              </a:rPr>
              <a:t>/ZJX(J165), </a:t>
            </a:r>
            <a:r>
              <a:rPr lang="en-US" sz="1400" b="1" dirty="0">
                <a:solidFill>
                  <a:srgbClr val="FF0000"/>
                </a:solidFill>
                <a:latin typeface="Calibri" panose="020F0502020204030204" pitchFamily="34" charset="0"/>
              </a:rPr>
              <a:t>HERIN</a:t>
            </a:r>
            <a:r>
              <a:rPr lang="en-US" sz="1400" b="0" dirty="0">
                <a:latin typeface="Calibri" panose="020F0502020204030204" pitchFamily="34" charset="0"/>
              </a:rPr>
              <a:t>/ZBW(J174), </a:t>
            </a:r>
            <a:r>
              <a:rPr lang="en-US" sz="1400" b="1" dirty="0">
                <a:solidFill>
                  <a:srgbClr val="FF0000"/>
                </a:solidFill>
                <a:latin typeface="Calibri" panose="020F0502020204030204" pitchFamily="34" charset="0"/>
              </a:rPr>
              <a:t>SEAER</a:t>
            </a:r>
            <a:r>
              <a:rPr lang="en-US" sz="1400" b="0" dirty="0">
                <a:latin typeface="Calibri" panose="020F0502020204030204" pitchFamily="34" charset="0"/>
              </a:rPr>
              <a:t>/ZBW(J79), </a:t>
            </a:r>
            <a:r>
              <a:rPr lang="en-US" sz="1400" b="1" dirty="0">
                <a:solidFill>
                  <a:srgbClr val="FF0000"/>
                </a:solidFill>
                <a:latin typeface="Calibri" panose="020F0502020204030204" pitchFamily="34" charset="0"/>
              </a:rPr>
              <a:t>SLANG</a:t>
            </a:r>
            <a:r>
              <a:rPr lang="en-US" sz="1400" b="0" dirty="0">
                <a:latin typeface="Calibri" panose="020F0502020204030204" pitchFamily="34" charset="0"/>
              </a:rPr>
              <a:t>/ZBW(Q437) </a:t>
            </a:r>
            <a:endParaRPr lang="en-US" sz="1400" dirty="0">
              <a:latin typeface="Calibri" panose="020F0502020204030204" pitchFamily="34" charset="0"/>
            </a:endParaRPr>
          </a:p>
        </p:txBody>
      </p:sp>
    </p:spTree>
    <p:extLst>
      <p:ext uri="{BB962C8B-B14F-4D97-AF65-F5344CB8AC3E}">
        <p14:creationId xmlns:p14="http://schemas.microsoft.com/office/powerpoint/2010/main" val="36633352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397"/>
            <a:ext cx="9144000" cy="609600"/>
          </a:xfrm>
        </p:spPr>
        <p:txBody>
          <a:bodyPr/>
          <a:lstStyle/>
          <a:p>
            <a:r>
              <a:rPr lang="en-US" sz="4000" dirty="0"/>
              <a:t>VOR MON Changes Eff 4/20/2023</a:t>
            </a:r>
          </a:p>
        </p:txBody>
      </p:sp>
      <p:sp>
        <p:nvSpPr>
          <p:cNvPr id="3" name="Content Placeholder 2"/>
          <p:cNvSpPr>
            <a:spLocks noGrp="1"/>
          </p:cNvSpPr>
          <p:nvPr>
            <p:ph idx="1"/>
          </p:nvPr>
        </p:nvSpPr>
        <p:spPr>
          <a:xfrm>
            <a:off x="216559" y="971427"/>
            <a:ext cx="8583572" cy="5136542"/>
          </a:xfrm>
        </p:spPr>
        <p:txBody>
          <a:bodyPr/>
          <a:lstStyle/>
          <a:p>
            <a:pPr lvl="1">
              <a:spcBef>
                <a:spcPts val="300"/>
              </a:spcBef>
            </a:pPr>
            <a:r>
              <a:rPr lang="en-US" b="1" dirty="0"/>
              <a:t>KCHS Amend 2 RNAV SIDs</a:t>
            </a:r>
          </a:p>
          <a:p>
            <a:pPr lvl="3">
              <a:spcBef>
                <a:spcPts val="300"/>
              </a:spcBef>
            </a:pPr>
            <a:r>
              <a:rPr lang="en-US" sz="1400" b="1" dirty="0"/>
              <a:t>MLTRE3 RNAV SID (VAN transition changes to VANNC)</a:t>
            </a:r>
          </a:p>
          <a:p>
            <a:pPr lvl="3">
              <a:spcBef>
                <a:spcPts val="300"/>
              </a:spcBef>
            </a:pPr>
            <a:r>
              <a:rPr lang="en-US" sz="1400" b="1" dirty="0"/>
              <a:t>SWPFX3 RNAV SID</a:t>
            </a:r>
          </a:p>
          <a:p>
            <a:pPr lvl="1">
              <a:spcBef>
                <a:spcPts val="300"/>
              </a:spcBef>
            </a:pPr>
            <a:r>
              <a:rPr lang="en-US" b="1" dirty="0"/>
              <a:t>KCLT Amend 2 RNAV STARs</a:t>
            </a:r>
          </a:p>
          <a:p>
            <a:pPr lvl="3">
              <a:spcBef>
                <a:spcPts val="300"/>
              </a:spcBef>
            </a:pPr>
            <a:r>
              <a:rPr lang="en-US" sz="1400" b="1" dirty="0"/>
              <a:t>BANKR3 RNAV STAR</a:t>
            </a:r>
          </a:p>
          <a:p>
            <a:pPr lvl="3">
              <a:spcBef>
                <a:spcPts val="300"/>
              </a:spcBef>
            </a:pPr>
            <a:r>
              <a:rPr lang="en-US" sz="1400" b="1" dirty="0"/>
              <a:t>JONZE3 RNAV STAR</a:t>
            </a:r>
          </a:p>
          <a:p>
            <a:pPr lvl="1">
              <a:spcBef>
                <a:spcPts val="300"/>
              </a:spcBef>
            </a:pPr>
            <a:r>
              <a:rPr lang="en-US" b="1" dirty="0"/>
              <a:t>KTPA Delete 2 STARs</a:t>
            </a:r>
          </a:p>
          <a:p>
            <a:pPr lvl="3">
              <a:spcBef>
                <a:spcPts val="300"/>
              </a:spcBef>
            </a:pPr>
            <a:r>
              <a:rPr lang="en-US" sz="1400" b="1" dirty="0"/>
              <a:t>DARBS3 STAR</a:t>
            </a:r>
          </a:p>
          <a:p>
            <a:pPr lvl="3">
              <a:spcBef>
                <a:spcPts val="300"/>
              </a:spcBef>
            </a:pPr>
            <a:r>
              <a:rPr lang="en-US" sz="1400" b="1" dirty="0"/>
              <a:t>LZARD6 STAR</a:t>
            </a:r>
          </a:p>
          <a:p>
            <a:pPr lvl="1">
              <a:spcBef>
                <a:spcPts val="300"/>
              </a:spcBef>
            </a:pPr>
            <a:r>
              <a:rPr lang="en-US" b="1" dirty="0"/>
              <a:t>Victor Airways</a:t>
            </a:r>
          </a:p>
          <a:p>
            <a:pPr lvl="2">
              <a:spcBef>
                <a:spcPts val="300"/>
              </a:spcBef>
            </a:pPr>
            <a:r>
              <a:rPr lang="en-US" b="1" dirty="0"/>
              <a:t>Amend V5, V20, V155, V241, V321</a:t>
            </a:r>
          </a:p>
          <a:p>
            <a:pPr lvl="3">
              <a:spcBef>
                <a:spcPts val="300"/>
              </a:spcBef>
            </a:pPr>
            <a:r>
              <a:rPr lang="en-US" sz="1400" b="1" dirty="0"/>
              <a:t>Segment deletions, fix replacements</a:t>
            </a:r>
          </a:p>
          <a:p>
            <a:pPr lvl="1">
              <a:spcBef>
                <a:spcPts val="300"/>
              </a:spcBef>
            </a:pPr>
            <a:r>
              <a:rPr lang="en-US" b="1" dirty="0">
                <a:solidFill>
                  <a:srgbClr val="FF0000"/>
                </a:solidFill>
              </a:rPr>
              <a:t>Slipped to 6/15/2023</a:t>
            </a:r>
          </a:p>
          <a:p>
            <a:pPr lvl="2">
              <a:spcBef>
                <a:spcPts val="300"/>
              </a:spcBef>
            </a:pPr>
            <a:r>
              <a:rPr lang="en-US" b="1" dirty="0"/>
              <a:t>Publish new KCLT JOOLS1 RNAV STAR</a:t>
            </a:r>
          </a:p>
          <a:p>
            <a:pPr lvl="2">
              <a:spcBef>
                <a:spcPts val="300"/>
              </a:spcBef>
            </a:pPr>
            <a:r>
              <a:rPr lang="en-US" b="1" dirty="0"/>
              <a:t>Delete 2 KCLT STARs</a:t>
            </a:r>
          </a:p>
          <a:p>
            <a:pPr lvl="3">
              <a:spcBef>
                <a:spcPts val="300"/>
              </a:spcBef>
            </a:pPr>
            <a:r>
              <a:rPr lang="en-US" sz="1400" b="1" dirty="0"/>
              <a:t>CHPTR3 STAR</a:t>
            </a:r>
          </a:p>
          <a:p>
            <a:pPr lvl="3">
              <a:spcBef>
                <a:spcPts val="300"/>
              </a:spcBef>
            </a:pPr>
            <a:r>
              <a:rPr lang="en-US" sz="1400" b="1" dirty="0"/>
              <a:t>UNARM6 STAR</a:t>
            </a:r>
          </a:p>
          <a:p>
            <a:pPr lvl="1">
              <a:spcBef>
                <a:spcPts val="300"/>
              </a:spcBef>
            </a:pPr>
            <a:endParaRPr lang="en-US" sz="1000" kern="1200" dirty="0">
              <a:solidFill>
                <a:srgbClr val="000000"/>
              </a:solidFill>
              <a:latin typeface="Calibri" panose="020F0502020204030204" pitchFamily="34" charset="0"/>
              <a:ea typeface="+mn-ea"/>
              <a:cs typeface="+mn-cs"/>
            </a:endParaRPr>
          </a:p>
        </p:txBody>
      </p:sp>
      <p:sp>
        <p:nvSpPr>
          <p:cNvPr id="4" name="Slide Number Placeholder 3"/>
          <p:cNvSpPr>
            <a:spLocks noGrp="1"/>
          </p:cNvSpPr>
          <p:nvPr>
            <p:ph type="sldNum" sz="quarter" idx="4"/>
          </p:nvPr>
        </p:nvSpPr>
        <p:spPr/>
        <p:txBody>
          <a:bodyPr/>
          <a:lstStyle/>
          <a:p>
            <a:fld id="{74438B1A-AF1B-4C8B-993E-1BADE62A2451}" type="slidenum">
              <a:rPr lang="en-US" smtClean="0"/>
              <a:pPr/>
              <a:t>11</a:t>
            </a:fld>
            <a:endParaRPr lang="en-US" dirty="0"/>
          </a:p>
        </p:txBody>
      </p:sp>
      <p:sp>
        <p:nvSpPr>
          <p:cNvPr id="5" name="Right Brace 4">
            <a:extLst>
              <a:ext uri="{FF2B5EF4-FFF2-40B4-BE49-F238E27FC236}">
                <a16:creationId xmlns:a16="http://schemas.microsoft.com/office/drawing/2014/main" id="{FE3BC7B7-E71A-82B3-0FFB-C18C3FED1B7F}"/>
              </a:ext>
            </a:extLst>
          </p:cNvPr>
          <p:cNvSpPr/>
          <p:nvPr/>
        </p:nvSpPr>
        <p:spPr bwMode="auto">
          <a:xfrm>
            <a:off x="6374293" y="987945"/>
            <a:ext cx="553744" cy="842891"/>
          </a:xfrm>
          <a:prstGeom prst="rightBrace">
            <a:avLst/>
          </a:prstGeom>
          <a:noFill/>
          <a:ln w="349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0B779A0D-D33A-CA2C-C282-DD3EAB20DA99}"/>
              </a:ext>
            </a:extLst>
          </p:cNvPr>
          <p:cNvSpPr txBox="1"/>
          <p:nvPr/>
        </p:nvSpPr>
        <p:spPr bwMode="auto">
          <a:xfrm>
            <a:off x="6928037" y="1069446"/>
            <a:ext cx="2098624"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1200" b="1" dirty="0">
                <a:solidFill>
                  <a:srgbClr val="FF0000"/>
                </a:solidFill>
              </a:rPr>
              <a:t>Flight Inspection Issues – Both may be NOTAM’d GPS Required</a:t>
            </a:r>
          </a:p>
        </p:txBody>
      </p:sp>
    </p:spTree>
    <p:extLst>
      <p:ext uri="{BB962C8B-B14F-4D97-AF65-F5344CB8AC3E}">
        <p14:creationId xmlns:p14="http://schemas.microsoft.com/office/powerpoint/2010/main" val="1022373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397"/>
            <a:ext cx="9144000" cy="609600"/>
          </a:xfrm>
        </p:spPr>
        <p:txBody>
          <a:bodyPr/>
          <a:lstStyle/>
          <a:p>
            <a:r>
              <a:rPr lang="en-US" sz="4000" dirty="0"/>
              <a:t>Q-Route Definitions</a:t>
            </a:r>
          </a:p>
        </p:txBody>
      </p:sp>
      <p:sp>
        <p:nvSpPr>
          <p:cNvPr id="4" name="Slide Number Placeholder 3"/>
          <p:cNvSpPr>
            <a:spLocks noGrp="1"/>
          </p:cNvSpPr>
          <p:nvPr>
            <p:ph type="sldNum" sz="quarter" idx="4"/>
          </p:nvPr>
        </p:nvSpPr>
        <p:spPr/>
        <p:txBody>
          <a:bodyPr/>
          <a:lstStyle/>
          <a:p>
            <a:fld id="{74438B1A-AF1B-4C8B-993E-1BADE62A2451}" type="slidenum">
              <a:rPr lang="en-US" smtClean="0"/>
              <a:pPr/>
              <a:t>12</a:t>
            </a:fld>
            <a:endParaRPr lang="en-US" dirty="0"/>
          </a:p>
        </p:txBody>
      </p:sp>
      <p:graphicFrame>
        <p:nvGraphicFramePr>
          <p:cNvPr id="3" name="Table 2">
            <a:extLst>
              <a:ext uri="{FF2B5EF4-FFF2-40B4-BE49-F238E27FC236}">
                <a16:creationId xmlns:a16="http://schemas.microsoft.com/office/drawing/2014/main" id="{56249598-A57E-3581-2DF2-47DA66C31188}"/>
              </a:ext>
            </a:extLst>
          </p:cNvPr>
          <p:cNvGraphicFramePr>
            <a:graphicFrameLocks noGrp="1"/>
          </p:cNvGraphicFramePr>
          <p:nvPr>
            <p:extLst>
              <p:ext uri="{D42A27DB-BD31-4B8C-83A1-F6EECF244321}">
                <p14:modId xmlns:p14="http://schemas.microsoft.com/office/powerpoint/2010/main" val="693384493"/>
              </p:ext>
            </p:extLst>
          </p:nvPr>
        </p:nvGraphicFramePr>
        <p:xfrm>
          <a:off x="308436" y="766504"/>
          <a:ext cx="8651415" cy="5232870"/>
        </p:xfrm>
        <a:graphic>
          <a:graphicData uri="http://schemas.openxmlformats.org/drawingml/2006/table">
            <a:tbl>
              <a:tblPr/>
              <a:tblGrid>
                <a:gridCol w="639249">
                  <a:extLst>
                    <a:ext uri="{9D8B030D-6E8A-4147-A177-3AD203B41FA5}">
                      <a16:colId xmlns:a16="http://schemas.microsoft.com/office/drawing/2014/main" val="3372056903"/>
                    </a:ext>
                  </a:extLst>
                </a:gridCol>
                <a:gridCol w="463199">
                  <a:extLst>
                    <a:ext uri="{9D8B030D-6E8A-4147-A177-3AD203B41FA5}">
                      <a16:colId xmlns:a16="http://schemas.microsoft.com/office/drawing/2014/main" val="702204165"/>
                    </a:ext>
                  </a:extLst>
                </a:gridCol>
                <a:gridCol w="612424">
                  <a:extLst>
                    <a:ext uri="{9D8B030D-6E8A-4147-A177-3AD203B41FA5}">
                      <a16:colId xmlns:a16="http://schemas.microsoft.com/office/drawing/2014/main" val="419419317"/>
                    </a:ext>
                  </a:extLst>
                </a:gridCol>
                <a:gridCol w="6936543">
                  <a:extLst>
                    <a:ext uri="{9D8B030D-6E8A-4147-A177-3AD203B41FA5}">
                      <a16:colId xmlns:a16="http://schemas.microsoft.com/office/drawing/2014/main" val="1850135385"/>
                    </a:ext>
                  </a:extLst>
                </a:gridCol>
              </a:tblGrid>
              <a:tr h="155377">
                <a:tc>
                  <a:txBody>
                    <a:bodyPr/>
                    <a:lstStyle/>
                    <a:p>
                      <a:pPr algn="ctr" rtl="0" fontAlgn="t"/>
                      <a:r>
                        <a:rPr lang="en-US" sz="950" b="1" i="0" u="none" strike="noStrike" dirty="0">
                          <a:solidFill>
                            <a:srgbClr val="000000"/>
                          </a:solidFill>
                          <a:effectLst/>
                          <a:latin typeface="Calibri" panose="020F0502020204030204" pitchFamily="34" charset="0"/>
                        </a:rPr>
                        <a:t>ROUTE_ID</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t"/>
                      <a:r>
                        <a:rPr lang="en-US" sz="950" b="1" i="0" u="none" strike="noStrike" dirty="0">
                          <a:solidFill>
                            <a:srgbClr val="000000"/>
                          </a:solidFill>
                          <a:effectLst/>
                          <a:latin typeface="Calibri" panose="020F0502020204030204" pitchFamily="34" charset="0"/>
                        </a:rPr>
                        <a:t>Overlay</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t"/>
                      <a:r>
                        <a:rPr lang="en-US" sz="950" b="1" i="0" u="none" strike="noStrike">
                          <a:solidFill>
                            <a:srgbClr val="000000"/>
                          </a:solidFill>
                          <a:effectLst/>
                          <a:latin typeface="Calibri" panose="020F0502020204030204" pitchFamily="34" charset="0"/>
                        </a:rPr>
                        <a:t>Pub Date</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rtl="0" fontAlgn="t"/>
                      <a:r>
                        <a:rPr lang="en-US" sz="950" b="1" i="0" u="none" strike="noStrike" dirty="0">
                          <a:solidFill>
                            <a:srgbClr val="000000"/>
                          </a:solidFill>
                          <a:effectLst/>
                          <a:latin typeface="Calibri" panose="020F0502020204030204" pitchFamily="34" charset="0"/>
                        </a:rPr>
                        <a:t>NEW ROUTE DEFINITION</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623045652"/>
                  </a:ext>
                </a:extLst>
              </a:tr>
              <a:tr h="152318">
                <a:tc>
                  <a:txBody>
                    <a:bodyPr/>
                    <a:lstStyle/>
                    <a:p>
                      <a:pPr algn="ctr" fontAlgn="t"/>
                      <a:r>
                        <a:rPr lang="en-US" sz="950" b="1" i="0" u="none" strike="noStrike" dirty="0">
                          <a:solidFill>
                            <a:srgbClr val="000000"/>
                          </a:solidFill>
                          <a:effectLst/>
                          <a:latin typeface="Calibri" panose="020F0502020204030204" pitchFamily="34" charset="0"/>
                        </a:rPr>
                        <a:t>Q22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J37</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9/8/2022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0" i="0" u="none" strike="noStrike" dirty="0">
                          <a:solidFill>
                            <a:srgbClr val="000000"/>
                          </a:solidFill>
                          <a:effectLst/>
                          <a:latin typeface="Calibri" panose="020F0502020204030204" pitchFamily="34" charset="0"/>
                        </a:rPr>
                        <a:t>GUSTI OYSTY ACMES CATLN TWOUP </a:t>
                      </a:r>
                      <a:r>
                        <a:rPr lang="en-US" sz="950" b="1" i="0" u="sng" strike="noStrike" dirty="0">
                          <a:solidFill>
                            <a:srgbClr val="7030A0"/>
                          </a:solidFill>
                          <a:effectLst/>
                          <a:latin typeface="Calibri" panose="020F0502020204030204" pitchFamily="34" charset="0"/>
                        </a:rPr>
                        <a:t>BURGG</a:t>
                      </a:r>
                      <a:r>
                        <a:rPr lang="en-US" sz="950" b="0" i="0" u="none" strike="noStrike" dirty="0">
                          <a:solidFill>
                            <a:srgbClr val="000000"/>
                          </a:solidFill>
                          <a:effectLst/>
                          <a:latin typeface="Calibri" panose="020F0502020204030204" pitchFamily="34" charset="0"/>
                        </a:rPr>
                        <a:t> NYBLK MASHI KIDDO OMENS BEARI UMBRE BBOBO SHTGN SYFER DANGR PYTHN BESSI </a:t>
                      </a:r>
                      <a:r>
                        <a:rPr lang="en-US" sz="950" b="1" i="0" u="none" strike="noStrike" dirty="0">
                          <a:solidFill>
                            <a:srgbClr val="7030A0"/>
                          </a:solidFill>
                          <a:effectLst/>
                          <a:latin typeface="Calibri" panose="020F0502020204030204" pitchFamily="34" charset="0"/>
                        </a:rPr>
                        <a:t>JOEPO</a:t>
                      </a:r>
                      <a:r>
                        <a:rPr lang="en-US" sz="950" b="0" i="0" u="none" strike="noStrike" dirty="0">
                          <a:solidFill>
                            <a:srgbClr val="000000"/>
                          </a:solidFill>
                          <a:effectLst/>
                          <a:latin typeface="Calibri" panose="020F0502020204030204" pitchFamily="34" charset="0"/>
                        </a:rPr>
                        <a:t> BRAND RBV LAURN LLUND BAYYS FOXWD</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3781986"/>
                  </a:ext>
                </a:extLst>
              </a:tr>
              <a:tr h="309328">
                <a:tc>
                  <a:txBody>
                    <a:bodyPr/>
                    <a:lstStyle/>
                    <a:p>
                      <a:pPr algn="ctr" fontAlgn="t"/>
                      <a:r>
                        <a:rPr lang="en-US" sz="950" b="1" i="0" u="none" strike="noStrike" dirty="0">
                          <a:solidFill>
                            <a:srgbClr val="000000"/>
                          </a:solidFill>
                          <a:effectLst/>
                          <a:latin typeface="Calibri" panose="020F0502020204030204" pitchFamily="34" charset="0"/>
                        </a:rPr>
                        <a:t>Q34</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 </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a:solidFill>
                            <a:srgbClr val="000000"/>
                          </a:solidFill>
                          <a:effectLst/>
                          <a:latin typeface="Calibri" panose="020F0502020204030204" pitchFamily="34" charset="0"/>
                        </a:rPr>
                        <a:t>9/8/2022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0" i="0" u="none" strike="noStrike" dirty="0">
                          <a:solidFill>
                            <a:srgbClr val="000000"/>
                          </a:solidFill>
                          <a:effectLst/>
                          <a:latin typeface="Calibri" panose="020F0502020204030204" pitchFamily="34" charset="0"/>
                        </a:rPr>
                        <a:t>TXK LOOSE WASKO MATIE EDWAH MEMFS HENSY DITZL WAKOL </a:t>
                      </a:r>
                      <a:r>
                        <a:rPr lang="en-US" sz="950" b="1" i="0" u="sng" strike="noStrike" dirty="0">
                          <a:solidFill>
                            <a:srgbClr val="7030A0"/>
                          </a:solidFill>
                          <a:effectLst/>
                          <a:latin typeface="Calibri" panose="020F0502020204030204" pitchFamily="34" charset="0"/>
                        </a:rPr>
                        <a:t>HITMN</a:t>
                      </a:r>
                      <a:r>
                        <a:rPr lang="en-US" sz="950" b="0" i="0" u="none" strike="noStrike" dirty="0">
                          <a:solidFill>
                            <a:srgbClr val="000000"/>
                          </a:solidFill>
                          <a:effectLst/>
                          <a:latin typeface="Calibri" panose="020F0502020204030204" pitchFamily="34" charset="0"/>
                        </a:rPr>
                        <a:t> SWAPP GHATS FOUNT TONIO KONGO NEALS SITTR ASBUR DENNY MAULS GVE BOOYA DUALY BIGRG PNGWN </a:t>
                      </a:r>
                      <a:r>
                        <a:rPr lang="en-US" sz="950" b="1" i="0" u="none" strike="noStrike" dirty="0">
                          <a:solidFill>
                            <a:srgbClr val="7030A0"/>
                          </a:solidFill>
                          <a:effectLst/>
                          <a:latin typeface="Calibri" panose="020F0502020204030204" pitchFamily="34" charset="0"/>
                        </a:rPr>
                        <a:t>HULKK</a:t>
                      </a:r>
                      <a:r>
                        <a:rPr lang="en-US" sz="950" b="0" i="0" u="none" strike="noStrike" dirty="0">
                          <a:solidFill>
                            <a:srgbClr val="000000"/>
                          </a:solidFill>
                          <a:effectLst/>
                          <a:latin typeface="Calibri" panose="020F0502020204030204" pitchFamily="34" charset="0"/>
                        </a:rPr>
                        <a:t> RBV</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295871"/>
                  </a:ext>
                </a:extLst>
              </a:tr>
              <a:tr h="155377">
                <a:tc>
                  <a:txBody>
                    <a:bodyPr/>
                    <a:lstStyle/>
                    <a:p>
                      <a:pPr algn="ctr" fontAlgn="t"/>
                      <a:r>
                        <a:rPr lang="en-US" sz="950" b="1" i="0" u="none" strike="noStrike">
                          <a:solidFill>
                            <a:srgbClr val="000000"/>
                          </a:solidFill>
                          <a:effectLst/>
                          <a:latin typeface="Calibri" panose="020F0502020204030204" pitchFamily="34" charset="0"/>
                        </a:rPr>
                        <a:t>Q60</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 </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9/8/2022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1" i="0" u="sng" strike="noStrike" dirty="0">
                          <a:solidFill>
                            <a:srgbClr val="7030A0"/>
                          </a:solidFill>
                          <a:effectLst/>
                          <a:latin typeface="Calibri" panose="020F0502020204030204" pitchFamily="34" charset="0"/>
                        </a:rPr>
                        <a:t>BURGG</a:t>
                      </a:r>
                      <a:r>
                        <a:rPr lang="en-US" sz="950" b="0" i="0" u="none" strike="noStrike" dirty="0">
                          <a:solidFill>
                            <a:srgbClr val="000000"/>
                          </a:solidFill>
                          <a:effectLst/>
                          <a:latin typeface="Calibri" panose="020F0502020204030204" pitchFamily="34" charset="0"/>
                        </a:rPr>
                        <a:t> BYJAC EVING LOOEY J</a:t>
                      </a:r>
                      <a:r>
                        <a:rPr lang="en-US" sz="950" b="1" i="0" u="none" strike="noStrike" dirty="0">
                          <a:solidFill>
                            <a:srgbClr val="0070C0"/>
                          </a:solidFill>
                          <a:effectLst/>
                          <a:latin typeface="Calibri" panose="020F0502020204030204" pitchFamily="34" charset="0"/>
                        </a:rPr>
                        <a:t>AXSN SHIRY HURTS</a:t>
                      </a:r>
                      <a:endParaRPr lang="en-US" sz="950" b="0" i="0" u="none" strike="noStrike" dirty="0">
                        <a:solidFill>
                          <a:srgbClr val="000000"/>
                        </a:solidFill>
                        <a:effectLst/>
                        <a:latin typeface="Calibri" panose="020F0502020204030204" pitchFamily="34" charset="0"/>
                      </a:endParaRP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9847834"/>
                  </a:ext>
                </a:extLst>
              </a:tr>
              <a:tr h="155377">
                <a:tc>
                  <a:txBody>
                    <a:bodyPr/>
                    <a:lstStyle/>
                    <a:p>
                      <a:pPr algn="ctr" rtl="0" fontAlgn="t"/>
                      <a:r>
                        <a:rPr lang="en-US" sz="950" b="1" i="0" u="none" strike="noStrike">
                          <a:solidFill>
                            <a:srgbClr val="000000"/>
                          </a:solidFill>
                          <a:effectLst/>
                          <a:latin typeface="Calibri" panose="020F0502020204030204" pitchFamily="34" charset="0"/>
                        </a:rPr>
                        <a:t>Q63</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US" sz="950" b="0" i="0" u="none" strike="noStrike" dirty="0">
                          <a:solidFill>
                            <a:srgbClr val="000000"/>
                          </a:solidFill>
                          <a:effectLst/>
                          <a:latin typeface="Calibri" panose="020F0502020204030204" pitchFamily="34" charset="0"/>
                        </a:rPr>
                        <a:t>Q93</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950" b="0" i="0" u="none" strike="noStrike" dirty="0">
                          <a:solidFill>
                            <a:srgbClr val="000000"/>
                          </a:solidFill>
                          <a:effectLst/>
                          <a:latin typeface="Calibri" panose="020F0502020204030204" pitchFamily="34" charset="0"/>
                        </a:rPr>
                        <a:t>9/8/2022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950" b="0" i="0" u="none" strike="noStrike" dirty="0">
                          <a:solidFill>
                            <a:srgbClr val="000000"/>
                          </a:solidFill>
                          <a:effectLst/>
                          <a:latin typeface="Calibri" panose="020F0502020204030204" pitchFamily="34" charset="0"/>
                        </a:rPr>
                        <a:t>DELETED (ZTL VOR MON Project)</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4699813"/>
                  </a:ext>
                </a:extLst>
              </a:tr>
              <a:tr h="163573">
                <a:tc>
                  <a:txBody>
                    <a:bodyPr/>
                    <a:lstStyle/>
                    <a:p>
                      <a:pPr algn="ctr" fontAlgn="t"/>
                      <a:r>
                        <a:rPr lang="en-US" sz="950" b="1" i="0" u="none" strike="noStrike" dirty="0">
                          <a:solidFill>
                            <a:srgbClr val="000000"/>
                          </a:solidFill>
                          <a:effectLst/>
                          <a:latin typeface="Calibri" panose="020F0502020204030204" pitchFamily="34" charset="0"/>
                        </a:rPr>
                        <a:t>Q64</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 </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10/7/2021</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0" i="0" u="none" strike="noStrike" kern="1200" dirty="0">
                          <a:solidFill>
                            <a:srgbClr val="000000"/>
                          </a:solidFill>
                          <a:effectLst/>
                          <a:latin typeface="Calibri" panose="020F0502020204030204" pitchFamily="34" charset="0"/>
                          <a:ea typeface="+mn-ea"/>
                          <a:cs typeface="+mn-cs"/>
                        </a:rPr>
                        <a:t>CATLN FIGEY HRTWL DARRL IDDAA DADDS MARCL TYI </a:t>
                      </a:r>
                      <a:r>
                        <a:rPr lang="en-US" sz="950" b="1" i="0" u="none" strike="noStrike" kern="1200" dirty="0">
                          <a:solidFill>
                            <a:srgbClr val="0070C0"/>
                          </a:solidFill>
                          <a:effectLst/>
                          <a:latin typeface="Calibri" panose="020F0502020204030204" pitchFamily="34" charset="0"/>
                          <a:ea typeface="+mn-ea"/>
                          <a:cs typeface="+mn-cs"/>
                        </a:rPr>
                        <a:t>GUILD SAWED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333599"/>
                  </a:ext>
                </a:extLst>
              </a:tr>
              <a:tr h="309328">
                <a:tc>
                  <a:txBody>
                    <a:bodyPr/>
                    <a:lstStyle/>
                    <a:p>
                      <a:pPr algn="ctr" fontAlgn="t"/>
                      <a:r>
                        <a:rPr lang="en-US" sz="950" b="1" i="0" u="none" strike="noStrike" dirty="0">
                          <a:solidFill>
                            <a:srgbClr val="000000"/>
                          </a:solidFill>
                          <a:effectLst/>
                          <a:latin typeface="Calibri" panose="020F0502020204030204" pitchFamily="34" charset="0"/>
                        </a:rPr>
                        <a:t>Q75</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 </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9/8/2022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0" i="0" u="none" strike="noStrike" dirty="0">
                          <a:solidFill>
                            <a:srgbClr val="000000"/>
                          </a:solidFill>
                          <a:effectLst/>
                          <a:latin typeface="Calibri" panose="020F0502020204030204" pitchFamily="34" charset="0"/>
                        </a:rPr>
                        <a:t>ENEME TEUFL TEEEM SHRIL FISHO ILBEE SLOJO GSO BROSK DRAIK GVE HAMMZ TOOBN MURPH SACRI STOEN MXE COPES BIGGY SBJ JERSY </a:t>
                      </a:r>
                      <a:r>
                        <a:rPr lang="en-US" sz="950" b="1" i="0" u="none" strike="noStrike" dirty="0">
                          <a:solidFill>
                            <a:srgbClr val="7030A0"/>
                          </a:solidFill>
                          <a:effectLst/>
                          <a:latin typeface="Calibri" panose="020F0502020204030204" pitchFamily="34" charset="0"/>
                        </a:rPr>
                        <a:t>FARLE</a:t>
                      </a:r>
                      <a:r>
                        <a:rPr lang="en-US" sz="950" b="0" i="0" u="none" strike="noStrike" dirty="0">
                          <a:solidFill>
                            <a:srgbClr val="000000"/>
                          </a:solidFill>
                          <a:effectLst/>
                          <a:latin typeface="Calibri" panose="020F0502020204030204" pitchFamily="34" charset="0"/>
                        </a:rPr>
                        <a:t> BIZEX GREKI NELIE SWALO BOS COPLY</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5780849"/>
                  </a:ext>
                </a:extLst>
              </a:tr>
              <a:tr h="155377">
                <a:tc>
                  <a:txBody>
                    <a:bodyPr/>
                    <a:lstStyle/>
                    <a:p>
                      <a:pPr algn="ctr" fontAlgn="t"/>
                      <a:r>
                        <a:rPr lang="en-US" sz="950" b="1" i="0" u="none" strike="noStrike" dirty="0">
                          <a:solidFill>
                            <a:srgbClr val="000000"/>
                          </a:solidFill>
                          <a:effectLst/>
                          <a:latin typeface="Calibri" panose="020F0502020204030204" pitchFamily="34" charset="0"/>
                        </a:rPr>
                        <a:t>Q81</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a:solidFill>
                            <a:srgbClr val="000000"/>
                          </a:solidFill>
                          <a:effectLst/>
                          <a:latin typeface="Calibri" panose="020F0502020204030204" pitchFamily="34" charset="0"/>
                        </a:rPr>
                        <a:t> </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a:solidFill>
                            <a:srgbClr val="000000"/>
                          </a:solidFill>
                          <a:effectLst/>
                          <a:latin typeface="Calibri" panose="020F0502020204030204" pitchFamily="34" charset="0"/>
                        </a:rPr>
                        <a:t>11/3/2022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950" b="0" i="0" u="none" strike="noStrike" dirty="0">
                          <a:solidFill>
                            <a:srgbClr val="000000"/>
                          </a:solidFill>
                          <a:effectLst/>
                          <a:latin typeface="Calibri" panose="020F0502020204030204" pitchFamily="34" charset="0"/>
                        </a:rPr>
                        <a:t>TUNSL KARTR FIPES </a:t>
                      </a:r>
                      <a:r>
                        <a:rPr lang="en-US" sz="950" b="1" i="0" u="none" strike="noStrike" dirty="0">
                          <a:solidFill>
                            <a:srgbClr val="7030A0"/>
                          </a:solidFill>
                          <a:effectLst/>
                          <a:latin typeface="Calibri" panose="020F0502020204030204" pitchFamily="34" charset="0"/>
                        </a:rPr>
                        <a:t>ZEILR PIKKR</a:t>
                      </a:r>
                      <a:r>
                        <a:rPr lang="en-US" sz="950" b="0" i="0" u="none" strike="noStrike" dirty="0">
                          <a:solidFill>
                            <a:srgbClr val="7030A0"/>
                          </a:solidFill>
                          <a:effectLst/>
                          <a:latin typeface="Calibri" panose="020F0502020204030204" pitchFamily="34" charset="0"/>
                        </a:rPr>
                        <a:t> </a:t>
                      </a:r>
                      <a:r>
                        <a:rPr lang="en-US" sz="950" b="0" i="0" u="none" strike="noStrike" dirty="0">
                          <a:solidFill>
                            <a:srgbClr val="000000"/>
                          </a:solidFill>
                          <a:effectLst/>
                          <a:latin typeface="Calibri" panose="020F0502020204030204" pitchFamily="34" charset="0"/>
                        </a:rPr>
                        <a:t>FARLU MGNTY ENDEW BITNY NICKI SNAPY BULZI IPOKE HONID</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3785376"/>
                  </a:ext>
                </a:extLst>
              </a:tr>
              <a:tr h="155377">
                <a:tc>
                  <a:txBody>
                    <a:bodyPr/>
                    <a:lstStyle/>
                    <a:p>
                      <a:pPr algn="ctr" fontAlgn="t"/>
                      <a:r>
                        <a:rPr lang="en-US" sz="950" b="1" i="0" u="none" strike="noStrike" dirty="0">
                          <a:solidFill>
                            <a:srgbClr val="000000"/>
                          </a:solidFill>
                          <a:effectLst/>
                          <a:latin typeface="Calibri" panose="020F0502020204030204" pitchFamily="34" charset="0"/>
                        </a:rPr>
                        <a:t>Q85</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a:solidFill>
                            <a:srgbClr val="000000"/>
                          </a:solidFill>
                          <a:effectLst/>
                          <a:latin typeface="Calibri" panose="020F0502020204030204" pitchFamily="34" charset="0"/>
                        </a:rPr>
                        <a:t> </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9/8/2022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0" i="0" u="none" strike="noStrike">
                          <a:solidFill>
                            <a:srgbClr val="000000"/>
                          </a:solidFill>
                          <a:effectLst/>
                          <a:latin typeface="Calibri" panose="020F0502020204030204" pitchFamily="34" charset="0"/>
                        </a:rPr>
                        <a:t>LPERD BEEGE GIPPL ROYCO IGARY PELIE BUMMA KAATT SMPRR </a:t>
                      </a:r>
                      <a:r>
                        <a:rPr lang="en-US" sz="950" b="1" i="0" u="none" strike="noStrike">
                          <a:solidFill>
                            <a:srgbClr val="0070C0"/>
                          </a:solidFill>
                          <a:effectLst/>
                          <a:latin typeface="Calibri" panose="020F0502020204030204" pitchFamily="34" charset="0"/>
                        </a:rPr>
                        <a:t>PBCUP MOXXY CRPLR</a:t>
                      </a:r>
                      <a:endParaRPr lang="en-US" sz="950" b="0" i="0" u="none" strike="noStrike">
                        <a:solidFill>
                          <a:srgbClr val="000000"/>
                        </a:solidFill>
                        <a:effectLst/>
                        <a:latin typeface="Calibri" panose="020F0502020204030204" pitchFamily="34" charset="0"/>
                      </a:endParaRP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2335911"/>
                  </a:ext>
                </a:extLst>
              </a:tr>
              <a:tr h="206510">
                <a:tc>
                  <a:txBody>
                    <a:bodyPr/>
                    <a:lstStyle/>
                    <a:p>
                      <a:pPr algn="ctr" fontAlgn="t"/>
                      <a:r>
                        <a:rPr lang="en-US" sz="950" b="1" i="0" u="none" strike="noStrike">
                          <a:solidFill>
                            <a:srgbClr val="000000"/>
                          </a:solidFill>
                          <a:effectLst/>
                          <a:latin typeface="Calibri" panose="020F0502020204030204" pitchFamily="34" charset="0"/>
                        </a:rPr>
                        <a:t>Q87</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a:solidFill>
                            <a:srgbClr val="000000"/>
                          </a:solidFill>
                          <a:effectLst/>
                          <a:latin typeface="Calibri" panose="020F0502020204030204" pitchFamily="34" charset="0"/>
                        </a:rPr>
                        <a:t> </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9/8/2022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0" i="0" u="none" strike="noStrike" dirty="0">
                          <a:solidFill>
                            <a:srgbClr val="000000"/>
                          </a:solidFill>
                          <a:effectLst/>
                          <a:latin typeface="Calibri" panose="020F0502020204030204" pitchFamily="34" charset="0"/>
                        </a:rPr>
                        <a:t>PEAKY GOPEY GRIDS TIRCO MATLK ONEWY ZERBO DUCEN OVENP FEMON VIYAP SUSYQ TAALN JROSS RAYVO HINTZ REDFH LCAPE </a:t>
                      </a:r>
                      <a:r>
                        <a:rPr lang="en-US" sz="950" b="1" i="0" u="none" strike="noStrike" dirty="0">
                          <a:solidFill>
                            <a:srgbClr val="0070C0"/>
                          </a:solidFill>
                          <a:effectLst/>
                          <a:latin typeface="Calibri" panose="020F0502020204030204" pitchFamily="34" charset="0"/>
                        </a:rPr>
                        <a:t>ALWZZ ASHEL DADDS NOWAE RIDDN GEARS HURTS</a:t>
                      </a:r>
                      <a:endParaRPr lang="en-US" sz="950" b="0" i="0" u="none" strike="noStrike" dirty="0">
                        <a:solidFill>
                          <a:srgbClr val="000000"/>
                        </a:solidFill>
                        <a:effectLst/>
                        <a:latin typeface="Calibri" panose="020F0502020204030204" pitchFamily="34" charset="0"/>
                      </a:endParaRP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2457052"/>
                  </a:ext>
                </a:extLst>
              </a:tr>
              <a:tr h="180667">
                <a:tc>
                  <a:txBody>
                    <a:bodyPr/>
                    <a:lstStyle/>
                    <a:p>
                      <a:pPr algn="ctr" fontAlgn="t"/>
                      <a:r>
                        <a:rPr lang="en-US" sz="950" b="1" i="0" u="none" strike="noStrike" dirty="0">
                          <a:solidFill>
                            <a:srgbClr val="000000"/>
                          </a:solidFill>
                          <a:effectLst/>
                          <a:latin typeface="Calibri" panose="020F0502020204030204" pitchFamily="34" charset="0"/>
                        </a:rPr>
                        <a:t>Q97</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 </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9/8/2022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0" i="0" u="none" strike="noStrike" dirty="0">
                          <a:solidFill>
                            <a:srgbClr val="000000"/>
                          </a:solidFill>
                          <a:effectLst/>
                          <a:latin typeface="Calibri" panose="020F0502020204030204" pitchFamily="34" charset="0"/>
                        </a:rPr>
                        <a:t>TOVAR EBAYY MALET DEBRL KENLL PRMUS WOPNR JEVED CAKET ELMSZ YURCK ELLDE </a:t>
                      </a:r>
                      <a:r>
                        <a:rPr lang="en-US" sz="950" b="1" i="0" u="none" strike="noStrike" dirty="0">
                          <a:solidFill>
                            <a:srgbClr val="0070C0"/>
                          </a:solidFill>
                          <a:effectLst/>
                          <a:latin typeface="Calibri" panose="020F0502020204030204" pitchFamily="34" charset="0"/>
                        </a:rPr>
                        <a:t>YEASO PAACK KOHLS SAWED KALDA ZJAAY DLAAY BRIGS HEADI SAILN CCC NTMEG VENTE BLENO BEEKN FRIAR </a:t>
                      </a:r>
                      <a:r>
                        <a:rPr lang="en-US" sz="950" b="1" i="1" u="none" strike="noStrike" dirty="0">
                          <a:solidFill>
                            <a:srgbClr val="0070C0"/>
                          </a:solidFill>
                          <a:effectLst/>
                          <a:latin typeface="Calibri" panose="020F0502020204030204" pitchFamily="34" charset="0"/>
                        </a:rPr>
                        <a:t>PQI</a:t>
                      </a:r>
                      <a:endParaRPr lang="en-US" sz="950" b="0" i="0" u="none" strike="noStrike" dirty="0">
                        <a:solidFill>
                          <a:srgbClr val="000000"/>
                        </a:solidFill>
                        <a:effectLst/>
                        <a:latin typeface="Calibri" panose="020F0502020204030204" pitchFamily="34" charset="0"/>
                      </a:endParaRP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2479332"/>
                  </a:ext>
                </a:extLst>
              </a:tr>
              <a:tr h="0">
                <a:tc>
                  <a:txBody>
                    <a:bodyPr/>
                    <a:lstStyle/>
                    <a:p>
                      <a:pPr algn="ctr" fontAlgn="t"/>
                      <a:r>
                        <a:rPr lang="en-US" sz="950" b="1" i="0" u="none" strike="noStrike">
                          <a:solidFill>
                            <a:srgbClr val="000000"/>
                          </a:solidFill>
                          <a:effectLst/>
                          <a:latin typeface="Calibri" panose="020F0502020204030204" pitchFamily="34" charset="0"/>
                        </a:rPr>
                        <a:t>Q99</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a:solidFill>
                            <a:srgbClr val="000000"/>
                          </a:solidFill>
                          <a:effectLst/>
                          <a:latin typeface="Calibri" panose="020F0502020204030204" pitchFamily="34" charset="0"/>
                        </a:rPr>
                        <a:t> </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chemeClr val="tx1"/>
                          </a:solidFill>
                          <a:effectLst/>
                          <a:latin typeface="Calibri" panose="020F0502020204030204" pitchFamily="34" charset="0"/>
                        </a:rPr>
                        <a:t>9/8/2022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0" i="0" u="none" strike="noStrike">
                          <a:solidFill>
                            <a:srgbClr val="000000"/>
                          </a:solidFill>
                          <a:effectLst/>
                          <a:latin typeface="Calibri" panose="020F0502020204030204" pitchFamily="34" charset="0"/>
                        </a:rPr>
                        <a:t>KPASA DOFFY CAMJO HEPAR TEEEM BLAAN BWAGS EFFAY WNGUD POLYY </a:t>
                      </a:r>
                      <a:r>
                        <a:rPr lang="en-US" sz="950" b="1" i="0" u="none" strike="noStrike">
                          <a:solidFill>
                            <a:srgbClr val="0070C0"/>
                          </a:solidFill>
                          <a:effectLst/>
                          <a:latin typeface="Calibri" panose="020F0502020204030204" pitchFamily="34" charset="0"/>
                        </a:rPr>
                        <a:t>RAANE OGRAE PEETT SHIRY UMBRE QUART HURLE</a:t>
                      </a:r>
                      <a:endParaRPr lang="en-US" sz="950" b="0" i="0" u="none" strike="noStrike">
                        <a:solidFill>
                          <a:srgbClr val="000000"/>
                        </a:solidFill>
                        <a:effectLst/>
                        <a:latin typeface="Calibri" panose="020F0502020204030204" pitchFamily="34" charset="0"/>
                      </a:endParaRP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148967"/>
                  </a:ext>
                </a:extLst>
              </a:tr>
              <a:tr h="155377">
                <a:tc>
                  <a:txBody>
                    <a:bodyPr/>
                    <a:lstStyle/>
                    <a:p>
                      <a:pPr algn="ctr" fontAlgn="t"/>
                      <a:r>
                        <a:rPr lang="en-US" sz="950" b="1" i="0" u="none" strike="noStrike" dirty="0">
                          <a:solidFill>
                            <a:srgbClr val="000000"/>
                          </a:solidFill>
                          <a:effectLst/>
                          <a:latin typeface="Calibri" panose="020F0502020204030204" pitchFamily="34" charset="0"/>
                        </a:rPr>
                        <a:t>Q101*</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a:solidFill>
                            <a:srgbClr val="000000"/>
                          </a:solidFill>
                          <a:effectLst/>
                          <a:latin typeface="Calibri" panose="020F0502020204030204" pitchFamily="34" charset="0"/>
                        </a:rPr>
                        <a:t> </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kern="1200" dirty="0">
                          <a:solidFill>
                            <a:srgbClr val="FF0000"/>
                          </a:solidFill>
                          <a:effectLst/>
                          <a:latin typeface="Calibri" panose="020F0502020204030204" pitchFamily="34" charset="0"/>
                          <a:ea typeface="+mn-ea"/>
                          <a:cs typeface="+mn-cs"/>
                        </a:rPr>
                        <a:t>4/20/2023</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1" i="0" u="none" strike="noStrike" dirty="0">
                          <a:solidFill>
                            <a:srgbClr val="0070C0"/>
                          </a:solidFill>
                          <a:effectLst/>
                          <a:latin typeface="Calibri" panose="020F0502020204030204" pitchFamily="34" charset="0"/>
                        </a:rPr>
                        <a:t>SKARP PRANK BGBRD HYPAL TUGGR</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159673"/>
                  </a:ext>
                </a:extLst>
              </a:tr>
              <a:tr h="155377">
                <a:tc>
                  <a:txBody>
                    <a:bodyPr/>
                    <a:lstStyle/>
                    <a:p>
                      <a:pPr algn="ctr" fontAlgn="t"/>
                      <a:r>
                        <a:rPr lang="en-US" sz="950" b="1" i="0" u="none" strike="noStrike">
                          <a:solidFill>
                            <a:srgbClr val="000000"/>
                          </a:solidFill>
                          <a:effectLst/>
                          <a:latin typeface="Calibri" panose="020F0502020204030204" pitchFamily="34" charset="0"/>
                        </a:rPr>
                        <a:t>Q107</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a:solidFill>
                            <a:srgbClr val="000000"/>
                          </a:solidFill>
                          <a:effectLst/>
                          <a:latin typeface="Calibri" panose="020F0502020204030204" pitchFamily="34" charset="0"/>
                        </a:rPr>
                        <a:t> </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9/8/2022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1" i="0" u="none" strike="noStrike" dirty="0">
                          <a:solidFill>
                            <a:srgbClr val="0070C0"/>
                          </a:solidFill>
                          <a:effectLst/>
                          <a:latin typeface="Calibri" panose="020F0502020204030204" pitchFamily="34" charset="0"/>
                        </a:rPr>
                        <a:t>GARIC ZORDO JAAMS ALINN HURTS</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441924"/>
                  </a:ext>
                </a:extLst>
              </a:tr>
              <a:tr h="155377">
                <a:tc>
                  <a:txBody>
                    <a:bodyPr/>
                    <a:lstStyle/>
                    <a:p>
                      <a:pPr algn="ctr" fontAlgn="t"/>
                      <a:r>
                        <a:rPr lang="en-US" sz="950" b="1" i="0" u="none" strike="noStrike" dirty="0">
                          <a:solidFill>
                            <a:srgbClr val="000000"/>
                          </a:solidFill>
                          <a:effectLst/>
                          <a:latin typeface="Calibri" panose="020F0502020204030204" pitchFamily="34" charset="0"/>
                        </a:rPr>
                        <a:t>Q109</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a:solidFill>
                            <a:srgbClr val="000000"/>
                          </a:solidFill>
                          <a:effectLst/>
                          <a:latin typeface="Calibri" panose="020F0502020204030204" pitchFamily="34" charset="0"/>
                        </a:rPr>
                        <a:t>J121</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9/8/2022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0" i="0" u="none" strike="noStrike" dirty="0">
                          <a:solidFill>
                            <a:srgbClr val="000000"/>
                          </a:solidFill>
                          <a:effectLst/>
                          <a:latin typeface="Calibri" panose="020F0502020204030204" pitchFamily="34" charset="0"/>
                        </a:rPr>
                        <a:t>KNOST DEANR BRUTS EVANZ CAMJO HEPAR TEEEM RIELE PANDY RAYVO SESUE BUMMA YURCK LAANA </a:t>
                      </a:r>
                      <a:r>
                        <a:rPr lang="en-US" sz="950" b="1" i="0" u="none" strike="noStrike" dirty="0">
                          <a:solidFill>
                            <a:srgbClr val="0070C0"/>
                          </a:solidFill>
                          <a:effectLst/>
                          <a:latin typeface="Calibri" panose="020F0502020204030204" pitchFamily="34" charset="0"/>
                        </a:rPr>
                        <a:t>TINKK DFENC</a:t>
                      </a:r>
                      <a:endParaRPr lang="en-US" sz="950" b="0" i="0" u="none" strike="noStrike" dirty="0">
                        <a:solidFill>
                          <a:srgbClr val="000000"/>
                        </a:solidFill>
                        <a:effectLst/>
                        <a:latin typeface="Calibri" panose="020F0502020204030204" pitchFamily="34" charset="0"/>
                      </a:endParaRP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1627789"/>
                  </a:ext>
                </a:extLst>
              </a:tr>
              <a:tr h="155377">
                <a:tc>
                  <a:txBody>
                    <a:bodyPr/>
                    <a:lstStyle/>
                    <a:p>
                      <a:pPr algn="ctr" fontAlgn="t"/>
                      <a:r>
                        <a:rPr lang="en-US" sz="950" b="1" i="0" u="none" strike="noStrike">
                          <a:solidFill>
                            <a:srgbClr val="000000"/>
                          </a:solidFill>
                          <a:effectLst/>
                          <a:latin typeface="Calibri" panose="020F0502020204030204" pitchFamily="34" charset="0"/>
                        </a:rPr>
                        <a:t>Q111</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a:solidFill>
                            <a:srgbClr val="000000"/>
                          </a:solidFill>
                          <a:effectLst/>
                          <a:latin typeface="Calibri" panose="020F0502020204030204" pitchFamily="34" charset="0"/>
                        </a:rPr>
                        <a:t> </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9/8/2022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1" i="0" u="none" strike="noStrike" dirty="0">
                          <a:solidFill>
                            <a:srgbClr val="0070C0"/>
                          </a:solidFill>
                          <a:effectLst/>
                          <a:latin typeface="Calibri" panose="020F0502020204030204" pitchFamily="34" charset="0"/>
                        </a:rPr>
                        <a:t>ZORDO LARKE RUKRR GEARS </a:t>
                      </a:r>
                      <a:r>
                        <a:rPr lang="en-US" sz="950" b="1" i="1" u="none" strike="noStrike" dirty="0">
                          <a:solidFill>
                            <a:srgbClr val="0070C0"/>
                          </a:solidFill>
                          <a:effectLst/>
                          <a:latin typeface="Calibri" panose="020F0502020204030204" pitchFamily="34" charset="0"/>
                        </a:rPr>
                        <a:t>SWNGR</a:t>
                      </a:r>
                      <a:r>
                        <a:rPr lang="en-US" sz="950" b="1" i="0" u="none" strike="noStrike" dirty="0">
                          <a:solidFill>
                            <a:srgbClr val="0070C0"/>
                          </a:solidFill>
                          <a:effectLst/>
                          <a:latin typeface="Calibri" panose="020F0502020204030204" pitchFamily="34" charset="0"/>
                        </a:rPr>
                        <a:t> ALXEA</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545779"/>
                  </a:ext>
                </a:extLst>
              </a:tr>
              <a:tr h="169373">
                <a:tc>
                  <a:txBody>
                    <a:bodyPr/>
                    <a:lstStyle/>
                    <a:p>
                      <a:pPr algn="ctr" fontAlgn="t"/>
                      <a:r>
                        <a:rPr lang="en-US" sz="950" b="1" i="0" u="none" strike="noStrike">
                          <a:solidFill>
                            <a:srgbClr val="000000"/>
                          </a:solidFill>
                          <a:effectLst/>
                          <a:latin typeface="Calibri" panose="020F0502020204030204" pitchFamily="34" charset="0"/>
                        </a:rPr>
                        <a:t>Q113</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a:solidFill>
                            <a:srgbClr val="000000"/>
                          </a:solidFill>
                          <a:effectLst/>
                          <a:latin typeface="Calibri" panose="020F0502020204030204" pitchFamily="34" charset="0"/>
                        </a:rPr>
                        <a:t> </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9/8/2022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0" i="0" u="none" strike="noStrike" dirty="0">
                          <a:solidFill>
                            <a:srgbClr val="000000"/>
                          </a:solidFill>
                          <a:effectLst/>
                          <a:latin typeface="Calibri" panose="020F0502020204030204" pitchFamily="34" charset="0"/>
                        </a:rPr>
                        <a:t>RAYVO CEELY SARKY </a:t>
                      </a:r>
                      <a:r>
                        <a:rPr lang="en-US" sz="950" b="1" i="0" u="none" strike="noStrike" dirty="0">
                          <a:solidFill>
                            <a:srgbClr val="0070C0"/>
                          </a:solidFill>
                          <a:effectLst/>
                          <a:latin typeface="Calibri" panose="020F0502020204030204" pitchFamily="34" charset="0"/>
                        </a:rPr>
                        <a:t>MARCL AARNN RIDDN</a:t>
                      </a:r>
                      <a:endParaRPr lang="en-US" sz="950" b="0" i="0" u="none" strike="noStrike" dirty="0">
                        <a:solidFill>
                          <a:srgbClr val="000000"/>
                        </a:solidFill>
                        <a:effectLst/>
                        <a:latin typeface="Calibri" panose="020F0502020204030204" pitchFamily="34" charset="0"/>
                      </a:endParaRP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2668400"/>
                  </a:ext>
                </a:extLst>
              </a:tr>
              <a:tr h="155377">
                <a:tc>
                  <a:txBody>
                    <a:bodyPr/>
                    <a:lstStyle/>
                    <a:p>
                      <a:pPr algn="ctr" fontAlgn="t"/>
                      <a:r>
                        <a:rPr lang="en-US" sz="950" b="1" i="0" u="none" strike="noStrike">
                          <a:solidFill>
                            <a:srgbClr val="000000"/>
                          </a:solidFill>
                          <a:effectLst/>
                          <a:latin typeface="Calibri" panose="020F0502020204030204" pitchFamily="34" charset="0"/>
                        </a:rPr>
                        <a:t>Q117</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a:solidFill>
                            <a:srgbClr val="000000"/>
                          </a:solidFill>
                          <a:effectLst/>
                          <a:latin typeface="Calibri" panose="020F0502020204030204" pitchFamily="34" charset="0"/>
                        </a:rPr>
                        <a:t> </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9/8/2022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1" i="0" u="none" strike="noStrike">
                          <a:solidFill>
                            <a:srgbClr val="0070C0"/>
                          </a:solidFill>
                          <a:effectLst/>
                          <a:latin typeface="Calibri" panose="020F0502020204030204" pitchFamily="34" charset="0"/>
                        </a:rPr>
                        <a:t>YLEEE CUDLE SUSSA KTEEE SAWED</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903457"/>
                  </a:ext>
                </a:extLst>
              </a:tr>
              <a:tr h="57941">
                <a:tc>
                  <a:txBody>
                    <a:bodyPr/>
                    <a:lstStyle/>
                    <a:p>
                      <a:pPr algn="ctr" fontAlgn="t"/>
                      <a:r>
                        <a:rPr lang="en-US" sz="950" b="1" i="0" u="none" strike="noStrike">
                          <a:solidFill>
                            <a:srgbClr val="000000"/>
                          </a:solidFill>
                          <a:effectLst/>
                          <a:latin typeface="Calibri" panose="020F0502020204030204" pitchFamily="34" charset="0"/>
                        </a:rPr>
                        <a:t>Q131</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a:solidFill>
                            <a:srgbClr val="000000"/>
                          </a:solidFill>
                          <a:effectLst/>
                          <a:latin typeface="Calibri" panose="020F0502020204030204" pitchFamily="34" charset="0"/>
                        </a:rPr>
                        <a:t> </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9/8/2022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1" i="0" u="none" strike="noStrike" dirty="0">
                          <a:solidFill>
                            <a:srgbClr val="0070C0"/>
                          </a:solidFill>
                          <a:effectLst/>
                          <a:latin typeface="Calibri" panose="020F0502020204030204" pitchFamily="34" charset="0"/>
                        </a:rPr>
                        <a:t>ZILLS YLEEE EARZZ ODAWG KALDA ZJAAY</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15420"/>
                  </a:ext>
                </a:extLst>
              </a:tr>
              <a:tr h="155377">
                <a:tc>
                  <a:txBody>
                    <a:bodyPr/>
                    <a:lstStyle/>
                    <a:p>
                      <a:pPr algn="ctr" fontAlgn="t"/>
                      <a:r>
                        <a:rPr lang="en-US" sz="950" b="1" i="0" u="none" strike="noStrike" dirty="0">
                          <a:solidFill>
                            <a:srgbClr val="000000"/>
                          </a:solidFill>
                          <a:effectLst/>
                          <a:latin typeface="Calibri" panose="020F0502020204030204" pitchFamily="34" charset="0"/>
                        </a:rPr>
                        <a:t>Q133</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a:solidFill>
                            <a:srgbClr val="000000"/>
                          </a:solidFill>
                          <a:effectLst/>
                          <a:latin typeface="Calibri" panose="020F0502020204030204" pitchFamily="34" charset="0"/>
                        </a:rPr>
                        <a:t>J79</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9/8/2022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1" i="0" u="none" strike="noStrike" dirty="0">
                          <a:solidFill>
                            <a:srgbClr val="0070C0"/>
                          </a:solidFill>
                          <a:effectLst/>
                          <a:latin typeface="Calibri" panose="020F0502020204030204" pitchFamily="34" charset="0"/>
                        </a:rPr>
                        <a:t>CHIEZ BENCH KOOKI PYSTN KALDA CONFR MGERK LEEAH MYRCA JFK LLUND FARLE GANDE PONCT</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565040"/>
                  </a:ext>
                </a:extLst>
              </a:tr>
              <a:tr h="155377">
                <a:tc>
                  <a:txBody>
                    <a:bodyPr/>
                    <a:lstStyle/>
                    <a:p>
                      <a:pPr algn="ctr" fontAlgn="t"/>
                      <a:r>
                        <a:rPr lang="en-US" sz="950" b="1" i="0" u="none" strike="noStrike">
                          <a:solidFill>
                            <a:srgbClr val="000000"/>
                          </a:solidFill>
                          <a:effectLst/>
                          <a:latin typeface="Calibri" panose="020F0502020204030204" pitchFamily="34" charset="0"/>
                        </a:rPr>
                        <a:t>Q135</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a:solidFill>
                            <a:srgbClr val="000000"/>
                          </a:solidFill>
                          <a:effectLst/>
                          <a:latin typeface="Calibri" panose="020F0502020204030204" pitchFamily="34" charset="0"/>
                        </a:rPr>
                        <a:t> </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9/8/2022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0" i="0" u="none" strike="noStrike" dirty="0">
                          <a:solidFill>
                            <a:srgbClr val="000000"/>
                          </a:solidFill>
                          <a:effectLst/>
                          <a:latin typeface="Calibri" panose="020F0502020204030204" pitchFamily="34" charset="0"/>
                        </a:rPr>
                        <a:t>JROSS PELIE ELMSZ RAPZZ </a:t>
                      </a:r>
                      <a:r>
                        <a:rPr lang="en-US" sz="950" b="1" i="0" u="none" strike="noStrike" dirty="0">
                          <a:solidFill>
                            <a:srgbClr val="0070C0"/>
                          </a:solidFill>
                          <a:effectLst/>
                          <a:latin typeface="Calibri" panose="020F0502020204030204" pitchFamily="34" charset="0"/>
                        </a:rPr>
                        <a:t>ZORDO CUDLE</a:t>
                      </a:r>
                      <a:endParaRPr lang="en-US" sz="950" b="0" i="0" u="none" strike="noStrike" dirty="0">
                        <a:solidFill>
                          <a:srgbClr val="000000"/>
                        </a:solidFill>
                        <a:effectLst/>
                        <a:latin typeface="Calibri" panose="020F0502020204030204" pitchFamily="34" charset="0"/>
                      </a:endParaRP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6136257"/>
                  </a:ext>
                </a:extLst>
              </a:tr>
              <a:tr h="155377">
                <a:tc>
                  <a:txBody>
                    <a:bodyPr/>
                    <a:lstStyle/>
                    <a:p>
                      <a:pPr algn="ctr" fontAlgn="t"/>
                      <a:r>
                        <a:rPr lang="en-US" sz="950" b="1" i="0" u="none" strike="noStrike" dirty="0">
                          <a:solidFill>
                            <a:srgbClr val="000000"/>
                          </a:solidFill>
                          <a:effectLst/>
                          <a:latin typeface="Calibri" panose="020F0502020204030204" pitchFamily="34" charset="0"/>
                        </a:rPr>
                        <a:t>Q141</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950" b="0" i="0" u="none" strike="noStrike" dirty="0">
                        <a:solidFill>
                          <a:srgbClr val="000000"/>
                        </a:solidFill>
                        <a:effectLst/>
                        <a:latin typeface="Calibri" panose="020F0502020204030204" pitchFamily="34" charset="0"/>
                      </a:endParaRP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FF0000"/>
                          </a:solidFill>
                          <a:effectLst/>
                          <a:latin typeface="Calibri" panose="020F0502020204030204" pitchFamily="34" charset="0"/>
                        </a:rPr>
                        <a:t>2/23/2023</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950" b="1" i="0" u="none" strike="noStrike" kern="1200" dirty="0">
                          <a:solidFill>
                            <a:srgbClr val="0070C0"/>
                          </a:solidFill>
                          <a:effectLst/>
                          <a:latin typeface="Calibri" panose="020F0502020204030204" pitchFamily="34" charset="0"/>
                          <a:ea typeface="+mn-ea"/>
                          <a:cs typeface="+mn-cs"/>
                        </a:rPr>
                        <a:t>HOUKY TAPPA HYTRA BLNTN NALES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8450299"/>
                  </a:ext>
                </a:extLst>
              </a:tr>
              <a:tr h="155377">
                <a:tc>
                  <a:txBody>
                    <a:bodyPr/>
                    <a:lstStyle/>
                    <a:p>
                      <a:pPr algn="ctr" fontAlgn="t"/>
                      <a:r>
                        <a:rPr lang="en-US" sz="950" b="1" i="0" u="none" strike="noStrike" dirty="0">
                          <a:solidFill>
                            <a:srgbClr val="000000"/>
                          </a:solidFill>
                          <a:effectLst/>
                          <a:latin typeface="Calibri" panose="020F0502020204030204" pitchFamily="34" charset="0"/>
                        </a:rPr>
                        <a:t>Q167</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a:solidFill>
                            <a:srgbClr val="000000"/>
                          </a:solidFill>
                          <a:effectLst/>
                          <a:latin typeface="Calibri" panose="020F0502020204030204" pitchFamily="34" charset="0"/>
                        </a:rPr>
                        <a:t>J55</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9/8/2022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1" i="0" u="none" strike="noStrike" dirty="0">
                          <a:solidFill>
                            <a:srgbClr val="0070C0"/>
                          </a:solidFill>
                          <a:effectLst/>
                          <a:latin typeface="Calibri" panose="020F0502020204030204" pitchFamily="34" charset="0"/>
                        </a:rPr>
                        <a:t>ZJAAY PAJET CAANO TBONN ZIZZI YAZUU TOPRR EMJAY SPDEY RIFLE HOFFI ORCHA ALBOW GRONC NESTT BUZRD SSOXS</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0606853"/>
                  </a:ext>
                </a:extLst>
              </a:tr>
              <a:tr h="155377">
                <a:tc>
                  <a:txBody>
                    <a:bodyPr/>
                    <a:lstStyle/>
                    <a:p>
                      <a:pPr algn="ctr" fontAlgn="t"/>
                      <a:r>
                        <a:rPr lang="en-US" sz="950" b="1" i="0" u="none" strike="noStrike">
                          <a:solidFill>
                            <a:srgbClr val="000000"/>
                          </a:solidFill>
                          <a:effectLst/>
                          <a:latin typeface="Calibri" panose="020F0502020204030204" pitchFamily="34" charset="0"/>
                        </a:rPr>
                        <a:t>Q409</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a:solidFill>
                            <a:srgbClr val="000000"/>
                          </a:solidFill>
                          <a:effectLst/>
                          <a:latin typeface="Calibri" panose="020F0502020204030204" pitchFamily="34" charset="0"/>
                        </a:rPr>
                        <a:t> </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9/8/2022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0" i="0" u="none" strike="noStrike" dirty="0">
                          <a:solidFill>
                            <a:srgbClr val="000000"/>
                          </a:solidFill>
                          <a:effectLst/>
                          <a:latin typeface="Calibri" panose="020F0502020204030204" pitchFamily="34" charset="0"/>
                        </a:rPr>
                        <a:t>ENEME PUPYY ISUZO KONEY JROSS SESUE OKNEE MRPIT </a:t>
                      </a:r>
                      <a:r>
                        <a:rPr lang="en-US" sz="950" b="1" i="0" u="none" strike="noStrike" dirty="0">
                          <a:solidFill>
                            <a:srgbClr val="0070C0"/>
                          </a:solidFill>
                          <a:effectLst/>
                          <a:latin typeface="Calibri" panose="020F0502020204030204" pitchFamily="34" charset="0"/>
                        </a:rPr>
                        <a:t>DEEEZ GUILD CRPLR TRPOD GNARO VILLS CYN WHITE</a:t>
                      </a:r>
                      <a:endParaRPr lang="en-US" sz="950" b="0" i="0" u="none" strike="noStrike" dirty="0">
                        <a:solidFill>
                          <a:srgbClr val="000000"/>
                        </a:solidFill>
                        <a:effectLst/>
                        <a:latin typeface="Calibri" panose="020F0502020204030204" pitchFamily="34" charset="0"/>
                      </a:endParaRP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306304"/>
                  </a:ext>
                </a:extLst>
              </a:tr>
              <a:tr h="155377">
                <a:tc>
                  <a:txBody>
                    <a:bodyPr/>
                    <a:lstStyle/>
                    <a:p>
                      <a:pPr algn="ctr" fontAlgn="t"/>
                      <a:r>
                        <a:rPr lang="en-US" sz="950" b="1" i="0" u="none" strike="noStrike">
                          <a:solidFill>
                            <a:srgbClr val="000000"/>
                          </a:solidFill>
                          <a:effectLst/>
                          <a:latin typeface="Calibri" panose="020F0502020204030204" pitchFamily="34" charset="0"/>
                        </a:rPr>
                        <a:t>Q419</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a:solidFill>
                            <a:srgbClr val="000000"/>
                          </a:solidFill>
                          <a:effectLst/>
                          <a:latin typeface="Calibri" panose="020F0502020204030204" pitchFamily="34" charset="0"/>
                        </a:rPr>
                        <a:t> </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9/8/2022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0" i="0" u="none" strike="noStrike" dirty="0">
                          <a:solidFill>
                            <a:srgbClr val="000000"/>
                          </a:solidFill>
                          <a:effectLst/>
                          <a:latin typeface="Calibri" panose="020F0502020204030204" pitchFamily="34" charset="0"/>
                        </a:rPr>
                        <a:t>BROSS MYFOO NACYN BSERK </a:t>
                      </a:r>
                      <a:r>
                        <a:rPr lang="en-US" sz="950" b="1" i="0" u="none" strike="noStrike" dirty="0">
                          <a:solidFill>
                            <a:srgbClr val="7030A0"/>
                          </a:solidFill>
                          <a:effectLst/>
                          <a:latin typeface="Calibri" panose="020F0502020204030204" pitchFamily="34" charset="0"/>
                        </a:rPr>
                        <a:t>HULKK</a:t>
                      </a:r>
                      <a:r>
                        <a:rPr lang="en-US" sz="950" b="0" i="0" u="none" strike="noStrike" dirty="0">
                          <a:solidFill>
                            <a:srgbClr val="000000"/>
                          </a:solidFill>
                          <a:effectLst/>
                          <a:latin typeface="Calibri" panose="020F0502020204030204" pitchFamily="34" charset="0"/>
                        </a:rPr>
                        <a:t> RBV LAURN JFK DPK</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704806"/>
                  </a:ext>
                </a:extLst>
              </a:tr>
              <a:tr h="159591">
                <a:tc>
                  <a:txBody>
                    <a:bodyPr/>
                    <a:lstStyle/>
                    <a:p>
                      <a:pPr algn="ctr" fontAlgn="t"/>
                      <a:r>
                        <a:rPr lang="en-US" sz="950" b="1" i="0" u="none" strike="noStrike" dirty="0">
                          <a:solidFill>
                            <a:srgbClr val="000000"/>
                          </a:solidFill>
                          <a:effectLst/>
                          <a:latin typeface="Calibri" panose="020F0502020204030204" pitchFamily="34" charset="0"/>
                        </a:rPr>
                        <a:t>Q437</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950" b="0" i="0" u="none" strike="noStrike" dirty="0">
                        <a:solidFill>
                          <a:srgbClr val="000000"/>
                        </a:solidFill>
                        <a:effectLst/>
                        <a:latin typeface="Calibri" panose="020F0502020204030204" pitchFamily="34" charset="0"/>
                      </a:endParaRP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FF0000"/>
                          </a:solidFill>
                          <a:effectLst/>
                          <a:latin typeface="Calibri" panose="020F0502020204030204" pitchFamily="34" charset="0"/>
                        </a:rPr>
                        <a:t>2/23/2023</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0" i="0" u="none" strike="noStrike" kern="1200" dirty="0">
                          <a:solidFill>
                            <a:srgbClr val="000000"/>
                          </a:solidFill>
                          <a:effectLst/>
                          <a:latin typeface="Calibri" panose="020F0502020204030204" pitchFamily="34" charset="0"/>
                          <a:ea typeface="+mn-ea"/>
                          <a:cs typeface="+mn-cs"/>
                        </a:rPr>
                        <a:t>VILLS DITCH LUIGI HNNAH LLUND </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217180"/>
                  </a:ext>
                </a:extLst>
              </a:tr>
              <a:tr h="159591">
                <a:tc>
                  <a:txBody>
                    <a:bodyPr/>
                    <a:lstStyle/>
                    <a:p>
                      <a:pPr algn="ctr" fontAlgn="t"/>
                      <a:r>
                        <a:rPr lang="en-US" sz="950" b="1" i="0" u="none" strike="noStrike" dirty="0">
                          <a:solidFill>
                            <a:srgbClr val="000000"/>
                          </a:solidFill>
                          <a:effectLst/>
                          <a:latin typeface="Calibri" panose="020F0502020204030204" pitchFamily="34" charset="0"/>
                        </a:rPr>
                        <a:t>Q445</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a:solidFill>
                            <a:srgbClr val="000000"/>
                          </a:solidFill>
                          <a:effectLst/>
                          <a:latin typeface="Calibri" panose="020F0502020204030204" pitchFamily="34" charset="0"/>
                        </a:rPr>
                        <a:t>J55</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9/8/2022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1" i="0" u="none" strike="noStrike" dirty="0">
                          <a:solidFill>
                            <a:srgbClr val="0070C0"/>
                          </a:solidFill>
                          <a:effectLst/>
                          <a:latin typeface="Calibri" panose="020F0502020204030204" pitchFamily="34" charset="0"/>
                        </a:rPr>
                        <a:t>PAACK JAMIE CONFR RADDS WNSTN AVALO BRIGS SHAUP VALCO KYSKY</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033395"/>
                  </a:ext>
                </a:extLst>
              </a:tr>
              <a:tr h="155377">
                <a:tc>
                  <a:txBody>
                    <a:bodyPr/>
                    <a:lstStyle/>
                    <a:p>
                      <a:pPr algn="ctr" fontAlgn="t"/>
                      <a:r>
                        <a:rPr lang="en-US" sz="950" b="1" i="0" u="none" strike="noStrike" dirty="0">
                          <a:solidFill>
                            <a:srgbClr val="000000"/>
                          </a:solidFill>
                          <a:effectLst/>
                          <a:latin typeface="Calibri" panose="020F0502020204030204" pitchFamily="34" charset="0"/>
                        </a:rPr>
                        <a:t>Q481</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a:solidFill>
                            <a:srgbClr val="000000"/>
                          </a:solidFill>
                          <a:effectLst/>
                          <a:latin typeface="Calibri" panose="020F0502020204030204" pitchFamily="34" charset="0"/>
                        </a:rPr>
                        <a:t> </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9/8/2022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1" i="0" u="none" strike="noStrike" dirty="0">
                          <a:solidFill>
                            <a:srgbClr val="0070C0"/>
                          </a:solidFill>
                          <a:effectLst/>
                          <a:latin typeface="Calibri" panose="020F0502020204030204" pitchFamily="34" charset="0"/>
                        </a:rPr>
                        <a:t>CONFR MGERK LEEAH ZIGGI </a:t>
                      </a:r>
                      <a:r>
                        <a:rPr lang="en-US" sz="950" b="1" i="1" u="none" strike="noStrike" dirty="0">
                          <a:solidFill>
                            <a:srgbClr val="0070C0"/>
                          </a:solidFill>
                          <a:effectLst/>
                          <a:latin typeface="Calibri" panose="020F0502020204030204" pitchFamily="34" charset="0"/>
                        </a:rPr>
                        <a:t>DPK</a:t>
                      </a:r>
                      <a:endParaRPr lang="en-US" sz="950" b="1" i="0" u="none" strike="noStrike" dirty="0">
                        <a:solidFill>
                          <a:srgbClr val="0070C0"/>
                        </a:solidFill>
                        <a:effectLst/>
                        <a:latin typeface="Calibri" panose="020F0502020204030204" pitchFamily="34" charset="0"/>
                      </a:endParaRP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57706"/>
                  </a:ext>
                </a:extLst>
              </a:tr>
              <a:tr h="155377">
                <a:tc>
                  <a:txBody>
                    <a:bodyPr/>
                    <a:lstStyle/>
                    <a:p>
                      <a:pPr algn="ctr" fontAlgn="t"/>
                      <a:r>
                        <a:rPr lang="en-US" sz="950" b="1" i="0" u="none" strike="noStrike" dirty="0">
                          <a:solidFill>
                            <a:srgbClr val="000000"/>
                          </a:solidFill>
                          <a:effectLst/>
                          <a:latin typeface="Calibri" panose="020F0502020204030204" pitchFamily="34" charset="0"/>
                        </a:rPr>
                        <a:t>Q947</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a:solidFill>
                            <a:srgbClr val="000000"/>
                          </a:solidFill>
                          <a:effectLst/>
                          <a:latin typeface="Calibri" panose="020F0502020204030204" pitchFamily="34" charset="0"/>
                        </a:rPr>
                        <a:t> </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50" b="0" i="0" u="none" strike="noStrike" dirty="0">
                          <a:solidFill>
                            <a:srgbClr val="000000"/>
                          </a:solidFill>
                          <a:effectLst/>
                          <a:latin typeface="Calibri" panose="020F0502020204030204" pitchFamily="34" charset="0"/>
                        </a:rPr>
                        <a:t>11/3/2022</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950" b="0" i="0" u="none" strike="noStrike" dirty="0">
                          <a:solidFill>
                            <a:srgbClr val="000000"/>
                          </a:solidFill>
                          <a:effectLst/>
                          <a:latin typeface="Calibri" panose="020F0502020204030204" pitchFamily="34" charset="0"/>
                        </a:rPr>
                        <a:t>Deleted</a:t>
                      </a:r>
                    </a:p>
                  </a:txBody>
                  <a:tcPr marL="1412" marR="1412" marT="14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753024"/>
                  </a:ext>
                </a:extLst>
              </a:tr>
            </a:tbl>
          </a:graphicData>
        </a:graphic>
      </p:graphicFrame>
      <p:sp>
        <p:nvSpPr>
          <p:cNvPr id="5" name="TextBox 4">
            <a:extLst>
              <a:ext uri="{FF2B5EF4-FFF2-40B4-BE49-F238E27FC236}">
                <a16:creationId xmlns:a16="http://schemas.microsoft.com/office/drawing/2014/main" id="{E25974D2-DC85-0EFB-5F77-5EA780906F54}"/>
              </a:ext>
            </a:extLst>
          </p:cNvPr>
          <p:cNvSpPr txBox="1"/>
          <p:nvPr/>
        </p:nvSpPr>
        <p:spPr bwMode="auto">
          <a:xfrm>
            <a:off x="949564" y="6131752"/>
            <a:ext cx="308654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100" dirty="0">
                <a:solidFill>
                  <a:srgbClr val="C0C0C0"/>
                </a:solidFill>
              </a:rPr>
              <a:t>NOTE: Q101 to be amended on 6/15/2023 to add segment from TUGGR to KALDA</a:t>
            </a:r>
          </a:p>
        </p:txBody>
      </p:sp>
    </p:spTree>
    <p:extLst>
      <p:ext uri="{BB962C8B-B14F-4D97-AF65-F5344CB8AC3E}">
        <p14:creationId xmlns:p14="http://schemas.microsoft.com/office/powerpoint/2010/main" val="895514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397"/>
            <a:ext cx="9144000" cy="609600"/>
          </a:xfrm>
        </p:spPr>
        <p:txBody>
          <a:bodyPr/>
          <a:lstStyle/>
          <a:p>
            <a:r>
              <a:rPr lang="en-US" sz="4000" dirty="0"/>
              <a:t>Jet Route Definitions</a:t>
            </a:r>
          </a:p>
        </p:txBody>
      </p:sp>
      <p:sp>
        <p:nvSpPr>
          <p:cNvPr id="4" name="Slide Number Placeholder 3"/>
          <p:cNvSpPr>
            <a:spLocks noGrp="1"/>
          </p:cNvSpPr>
          <p:nvPr>
            <p:ph type="sldNum" sz="quarter" idx="4"/>
          </p:nvPr>
        </p:nvSpPr>
        <p:spPr/>
        <p:txBody>
          <a:bodyPr/>
          <a:lstStyle/>
          <a:p>
            <a:fld id="{74438B1A-AF1B-4C8B-993E-1BADE62A2451}" type="slidenum">
              <a:rPr lang="en-US" smtClean="0"/>
              <a:pPr/>
              <a:t>13</a:t>
            </a:fld>
            <a:endParaRPr lang="en-US" dirty="0"/>
          </a:p>
        </p:txBody>
      </p:sp>
      <p:graphicFrame>
        <p:nvGraphicFramePr>
          <p:cNvPr id="10" name="Table 9">
            <a:extLst>
              <a:ext uri="{FF2B5EF4-FFF2-40B4-BE49-F238E27FC236}">
                <a16:creationId xmlns:a16="http://schemas.microsoft.com/office/drawing/2014/main" id="{3003D606-0422-0835-4766-7C7993351EB8}"/>
              </a:ext>
            </a:extLst>
          </p:cNvPr>
          <p:cNvGraphicFramePr>
            <a:graphicFrameLocks noGrp="1"/>
          </p:cNvGraphicFramePr>
          <p:nvPr>
            <p:extLst>
              <p:ext uri="{D42A27DB-BD31-4B8C-83A1-F6EECF244321}">
                <p14:modId xmlns:p14="http://schemas.microsoft.com/office/powerpoint/2010/main" val="4130639803"/>
              </p:ext>
            </p:extLst>
          </p:nvPr>
        </p:nvGraphicFramePr>
        <p:xfrm>
          <a:off x="667570" y="1184834"/>
          <a:ext cx="7808859" cy="4709729"/>
        </p:xfrm>
        <a:graphic>
          <a:graphicData uri="http://schemas.openxmlformats.org/drawingml/2006/table">
            <a:tbl>
              <a:tblPr/>
              <a:tblGrid>
                <a:gridCol w="693684">
                  <a:extLst>
                    <a:ext uri="{9D8B030D-6E8A-4147-A177-3AD203B41FA5}">
                      <a16:colId xmlns:a16="http://schemas.microsoft.com/office/drawing/2014/main" val="1479941205"/>
                    </a:ext>
                  </a:extLst>
                </a:gridCol>
                <a:gridCol w="561975">
                  <a:extLst>
                    <a:ext uri="{9D8B030D-6E8A-4147-A177-3AD203B41FA5}">
                      <a16:colId xmlns:a16="http://schemas.microsoft.com/office/drawing/2014/main" val="3518116893"/>
                    </a:ext>
                  </a:extLst>
                </a:gridCol>
                <a:gridCol w="752475">
                  <a:extLst>
                    <a:ext uri="{9D8B030D-6E8A-4147-A177-3AD203B41FA5}">
                      <a16:colId xmlns:a16="http://schemas.microsoft.com/office/drawing/2014/main" val="621823484"/>
                    </a:ext>
                  </a:extLst>
                </a:gridCol>
                <a:gridCol w="5800725">
                  <a:extLst>
                    <a:ext uri="{9D8B030D-6E8A-4147-A177-3AD203B41FA5}">
                      <a16:colId xmlns:a16="http://schemas.microsoft.com/office/drawing/2014/main" val="3983607648"/>
                    </a:ext>
                  </a:extLst>
                </a:gridCol>
              </a:tblGrid>
              <a:tr h="176805">
                <a:tc>
                  <a:txBody>
                    <a:bodyPr/>
                    <a:lstStyle/>
                    <a:p>
                      <a:pPr algn="ctr" rtl="0" fontAlgn="t"/>
                      <a:r>
                        <a:rPr lang="en-US" sz="1000" b="1" i="0" u="none" strike="noStrike" dirty="0">
                          <a:solidFill>
                            <a:srgbClr val="000000"/>
                          </a:solidFill>
                          <a:effectLst/>
                          <a:latin typeface="Calibri" panose="020F0502020204030204" pitchFamily="34" charset="0"/>
                        </a:rPr>
                        <a:t>ROUTE_ID</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t"/>
                      <a:r>
                        <a:rPr lang="en-US" sz="1000" b="1" i="0" u="none" strike="noStrike" dirty="0">
                          <a:solidFill>
                            <a:srgbClr val="000000"/>
                          </a:solidFill>
                          <a:effectLst/>
                          <a:latin typeface="Calibri" panose="020F0502020204030204" pitchFamily="34" charset="0"/>
                        </a:rPr>
                        <a:t>Overlay</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t"/>
                      <a:r>
                        <a:rPr lang="en-US" sz="1000" b="1" i="0" u="none" strike="noStrike" dirty="0">
                          <a:solidFill>
                            <a:srgbClr val="000000"/>
                          </a:solidFill>
                          <a:effectLst/>
                          <a:latin typeface="Calibri" panose="020F0502020204030204" pitchFamily="34" charset="0"/>
                        </a:rPr>
                        <a:t>Pub Date</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rtl="0" fontAlgn="t"/>
                      <a:r>
                        <a:rPr lang="en-US" sz="1000" b="1" i="0" u="none" strike="noStrike" dirty="0">
                          <a:solidFill>
                            <a:srgbClr val="000000"/>
                          </a:solidFill>
                          <a:effectLst/>
                          <a:latin typeface="Calibri" panose="020F0502020204030204" pitchFamily="34" charset="0"/>
                        </a:rPr>
                        <a:t>NEW ROUTE DEFINITION</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125169723"/>
                  </a:ext>
                </a:extLst>
              </a:tr>
              <a:tr h="95436">
                <a:tc>
                  <a:txBody>
                    <a:bodyPr/>
                    <a:lstStyle/>
                    <a:p>
                      <a:pPr algn="ctr" fontAlgn="t"/>
                      <a:r>
                        <a:rPr lang="en-US" sz="1000" b="1" i="0" u="none" strike="noStrike" dirty="0">
                          <a:solidFill>
                            <a:srgbClr val="000000"/>
                          </a:solidFill>
                          <a:effectLst/>
                          <a:latin typeface="Calibri" panose="020F0502020204030204" pitchFamily="34" charset="0"/>
                        </a:rPr>
                        <a:t>J14</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Calibri" panose="020F0502020204030204" pitchFamily="34" charset="0"/>
                        </a:rPr>
                        <a:t>11/3/2022</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000" b="0" i="0" u="none" strike="noStrike" dirty="0">
                          <a:solidFill>
                            <a:srgbClr val="000000"/>
                          </a:solidFill>
                          <a:effectLst/>
                          <a:latin typeface="Calibri" panose="020F0502020204030204" pitchFamily="34" charset="0"/>
                        </a:rPr>
                        <a:t>PNH CRUSR IRW DWINE KLUBB KOMMA LIT ARIGY CARIN XESSS YAALL VUZ</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4792010"/>
                  </a:ext>
                </a:extLst>
              </a:tr>
              <a:tr h="139170">
                <a:tc>
                  <a:txBody>
                    <a:bodyPr/>
                    <a:lstStyle/>
                    <a:p>
                      <a:pPr algn="ctr" fontAlgn="t"/>
                      <a:r>
                        <a:rPr lang="en-US" sz="1000" b="1" i="0" u="none" strike="noStrike" dirty="0">
                          <a:solidFill>
                            <a:srgbClr val="000000"/>
                          </a:solidFill>
                          <a:effectLst/>
                          <a:latin typeface="Calibri" panose="020F0502020204030204" pitchFamily="34" charset="0"/>
                        </a:rPr>
                        <a:t>J22*</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Calibri" panose="020F0502020204030204" pitchFamily="34" charset="0"/>
                        </a:rPr>
                        <a:t>9/8/2022</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000" b="0" i="0" u="none" strike="noStrike" kern="1200" dirty="0">
                          <a:solidFill>
                            <a:srgbClr val="000000"/>
                          </a:solidFill>
                          <a:effectLst/>
                          <a:latin typeface="Calibri" panose="020F0502020204030204" pitchFamily="34" charset="0"/>
                          <a:ea typeface="+mn-ea"/>
                          <a:cs typeface="+mn-cs"/>
                        </a:rPr>
                        <a:t>CFDNC WEGUS LRD CRP HYNES PSX HEIGH LCH MCB MEI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231171"/>
                  </a:ext>
                </a:extLst>
              </a:tr>
              <a:tr h="296531">
                <a:tc>
                  <a:txBody>
                    <a:bodyPr/>
                    <a:lstStyle/>
                    <a:p>
                      <a:pPr algn="ctr" fontAlgn="t"/>
                      <a:r>
                        <a:rPr lang="en-US" sz="1000" b="1" i="0" u="none" strike="noStrike" dirty="0">
                          <a:solidFill>
                            <a:srgbClr val="000000"/>
                          </a:solidFill>
                          <a:effectLst/>
                          <a:latin typeface="Calibri" panose="020F0502020204030204" pitchFamily="34" charset="0"/>
                        </a:rPr>
                        <a:t>J24</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Calibri" panose="020F0502020204030204" pitchFamily="34" charset="0"/>
                        </a:rPr>
                        <a:t>11/3/2022</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000" b="0" i="0" u="none" strike="noStrike" dirty="0">
                          <a:solidFill>
                            <a:srgbClr val="000000"/>
                          </a:solidFill>
                          <a:effectLst/>
                          <a:latin typeface="Calibri" panose="020F0502020204030204" pitchFamily="34" charset="0"/>
                        </a:rPr>
                        <a:t>MTU CHE </a:t>
                      </a:r>
                      <a:r>
                        <a:rPr lang="en-US" sz="1000" b="1" i="0" u="none" strike="noStrike" dirty="0">
                          <a:solidFill>
                            <a:srgbClr val="7030A0"/>
                          </a:solidFill>
                          <a:effectLst/>
                          <a:latin typeface="Calibri" panose="020F0502020204030204" pitchFamily="34" charset="0"/>
                        </a:rPr>
                        <a:t>&lt;break_in_route&gt; </a:t>
                      </a:r>
                      <a:r>
                        <a:rPr lang="en-US" sz="1000" b="0" i="0" u="none" strike="noStrike" dirty="0">
                          <a:solidFill>
                            <a:srgbClr val="000000"/>
                          </a:solidFill>
                          <a:effectLst/>
                          <a:latin typeface="Calibri" panose="020F0502020204030204" pitchFamily="34" charset="0"/>
                        </a:rPr>
                        <a:t>HGO SELLS OATHE HYS SLN JUDGE MCI DRIVL WELTS STL COWES TILMN VHP BIGXX HICKI FLM HVQ TARCI TUKEY OAKLE BIGAL MOL</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038950"/>
                  </a:ext>
                </a:extLst>
              </a:tr>
              <a:tr h="159765">
                <a:tc>
                  <a:txBody>
                    <a:bodyPr/>
                    <a:lstStyle/>
                    <a:p>
                      <a:pPr algn="ctr" rtl="0" fontAlgn="t"/>
                      <a:r>
                        <a:rPr lang="en-US" sz="1000" b="1" i="0" u="none" strike="noStrike" dirty="0">
                          <a:solidFill>
                            <a:srgbClr val="000000"/>
                          </a:solidFill>
                          <a:effectLst/>
                          <a:latin typeface="Calibri" panose="020F0502020204030204" pitchFamily="34" charset="0"/>
                        </a:rPr>
                        <a:t>J31*</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effectLst/>
                          <a:latin typeface="Calibri" panose="020F0502020204030204" pitchFamily="34" charset="0"/>
                        </a:rPr>
                        <a:t>9/8/2022</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000" b="0" i="0" u="none" strike="noStrike" dirty="0">
                          <a:solidFill>
                            <a:srgbClr val="000000"/>
                          </a:solidFill>
                          <a:effectLst/>
                          <a:latin typeface="Calibri" panose="020F0502020204030204" pitchFamily="34" charset="0"/>
                        </a:rPr>
                        <a:t>LEV HRV MEI</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121545"/>
                  </a:ext>
                </a:extLst>
              </a:tr>
              <a:tr h="159765">
                <a:tc>
                  <a:txBody>
                    <a:bodyPr/>
                    <a:lstStyle/>
                    <a:p>
                      <a:pPr algn="ctr" rtl="0" fontAlgn="t"/>
                      <a:r>
                        <a:rPr lang="en-US" sz="1000" b="1" i="0" u="none" strike="noStrike" dirty="0">
                          <a:solidFill>
                            <a:srgbClr val="000000"/>
                          </a:solidFill>
                          <a:effectLst/>
                          <a:latin typeface="Calibri" panose="020F0502020204030204" pitchFamily="34" charset="0"/>
                        </a:rPr>
                        <a:t>J37</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effectLst/>
                          <a:latin typeface="Calibri" panose="020F0502020204030204" pitchFamily="34" charset="0"/>
                        </a:rPr>
                        <a:t>Q22</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FF0000"/>
                          </a:solidFill>
                          <a:effectLst/>
                          <a:latin typeface="Calibri" panose="020F0502020204030204" pitchFamily="34" charset="0"/>
                        </a:rPr>
                        <a:t>4/20/2023</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DELETED</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616534"/>
                  </a:ext>
                </a:extLst>
              </a:tr>
              <a:tr h="159765">
                <a:tc>
                  <a:txBody>
                    <a:bodyPr/>
                    <a:lstStyle/>
                    <a:p>
                      <a:pPr algn="ctr" rtl="0" fontAlgn="t"/>
                      <a:r>
                        <a:rPr lang="en-US" sz="1000" b="1" i="0" u="none" strike="noStrike" dirty="0">
                          <a:solidFill>
                            <a:srgbClr val="000000"/>
                          </a:solidFill>
                          <a:effectLst/>
                          <a:latin typeface="Calibri" panose="020F0502020204030204" pitchFamily="34" charset="0"/>
                        </a:rPr>
                        <a:t>J39*</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effectLst/>
                          <a:latin typeface="Calibri" panose="020F0502020204030204" pitchFamily="34" charset="0"/>
                        </a:rPr>
                        <a:t>Q139</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effectLst/>
                          <a:latin typeface="Calibri" panose="020F0502020204030204" pitchFamily="34" charset="0"/>
                        </a:rPr>
                        <a:t>9/8/2022</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Calibri" panose="020F0502020204030204" pitchFamily="34" charset="0"/>
                        </a:rPr>
                        <a:t>DELETED</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30525"/>
                  </a:ext>
                </a:extLst>
              </a:tr>
              <a:tr h="159765">
                <a:tc>
                  <a:txBody>
                    <a:bodyPr/>
                    <a:lstStyle/>
                    <a:p>
                      <a:pPr algn="ctr" rtl="0" fontAlgn="t"/>
                      <a:r>
                        <a:rPr lang="en-US" sz="1000" b="1" i="0" u="none" strike="noStrike" dirty="0">
                          <a:solidFill>
                            <a:srgbClr val="000000"/>
                          </a:solidFill>
                          <a:effectLst/>
                          <a:latin typeface="Calibri" panose="020F0502020204030204" pitchFamily="34" charset="0"/>
                        </a:rPr>
                        <a:t>J48*</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effectLst/>
                          <a:latin typeface="Calibri" panose="020F0502020204030204" pitchFamily="34" charset="0"/>
                        </a:rPr>
                        <a:t>9/8/2022</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000" b="0" i="0" u="none" strike="noStrike" dirty="0">
                          <a:solidFill>
                            <a:srgbClr val="000000"/>
                          </a:solidFill>
                          <a:effectLst/>
                          <a:latin typeface="Calibri" panose="020F0502020204030204" pitchFamily="34" charset="0"/>
                        </a:rPr>
                        <a:t>LANNA PTW BYRDD HAAGN PENSY EMI CSN MOL</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9041574"/>
                  </a:ext>
                </a:extLst>
              </a:tr>
              <a:tr h="308437">
                <a:tc>
                  <a:txBody>
                    <a:bodyPr/>
                    <a:lstStyle/>
                    <a:p>
                      <a:pPr algn="ctr" fontAlgn="t"/>
                      <a:r>
                        <a:rPr lang="en-US" sz="1000" b="1" i="0" u="none" strike="noStrike" dirty="0">
                          <a:solidFill>
                            <a:srgbClr val="000000"/>
                          </a:solidFill>
                          <a:effectLst/>
                          <a:latin typeface="Calibri" panose="020F0502020204030204" pitchFamily="34" charset="0"/>
                        </a:rPr>
                        <a:t>J52</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Calibri" panose="020F0502020204030204" pitchFamily="34" charset="0"/>
                        </a:rPr>
                        <a:t>11/3/2022</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000" b="0" i="0" u="none" strike="noStrike" dirty="0">
                          <a:solidFill>
                            <a:srgbClr val="000000"/>
                          </a:solidFill>
                          <a:effectLst/>
                          <a:latin typeface="Calibri" panose="020F0502020204030204" pitchFamily="34" charset="0"/>
                        </a:rPr>
                        <a:t>CFDDH SHUKA CASCD TWISP GEG DOXIE LKT DBS OCS FQF QUAIL HGO LAA DRAWL LBL ROLLS DANKS CRUSR MRMAC ADM TXK CISAR SUTTN SQS</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3913081"/>
                  </a:ext>
                </a:extLst>
              </a:tr>
              <a:tr h="159765">
                <a:tc>
                  <a:txBody>
                    <a:bodyPr/>
                    <a:lstStyle/>
                    <a:p>
                      <a:pPr algn="ctr" rtl="0" fontAlgn="t"/>
                      <a:r>
                        <a:rPr lang="en-US" sz="1000" b="1" i="0" u="none" strike="noStrike" dirty="0">
                          <a:solidFill>
                            <a:srgbClr val="000000"/>
                          </a:solidFill>
                          <a:effectLst/>
                          <a:latin typeface="Calibri" panose="020F0502020204030204" pitchFamily="34" charset="0"/>
                        </a:rPr>
                        <a:t>J55</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effectLst/>
                          <a:latin typeface="Calibri" panose="020F0502020204030204" pitchFamily="34" charset="0"/>
                        </a:rPr>
                        <a:t>Q167/445</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FF0000"/>
                          </a:solidFill>
                          <a:effectLst/>
                          <a:latin typeface="Calibri" panose="020F0502020204030204" pitchFamily="34" charset="0"/>
                        </a:rPr>
                        <a:t>4/20/2023</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DELETED</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372923"/>
                  </a:ext>
                </a:extLst>
              </a:tr>
              <a:tr h="159765">
                <a:tc>
                  <a:txBody>
                    <a:bodyPr/>
                    <a:lstStyle/>
                    <a:p>
                      <a:pPr algn="ctr" fontAlgn="t"/>
                      <a:r>
                        <a:rPr lang="en-US" sz="1000" b="1" i="0" u="none" strike="noStrike" dirty="0">
                          <a:solidFill>
                            <a:srgbClr val="000000"/>
                          </a:solidFill>
                          <a:effectLst/>
                          <a:latin typeface="Calibri" panose="020F0502020204030204" pitchFamily="34" charset="0"/>
                        </a:rPr>
                        <a:t>J68</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Calibri" panose="020F0502020204030204" pitchFamily="34" charset="0"/>
                        </a:rPr>
                        <a:t>11/3/2022</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000" b="0" i="0" u="none" strike="noStrike" dirty="0">
                          <a:solidFill>
                            <a:srgbClr val="000000"/>
                          </a:solidFill>
                          <a:effectLst/>
                          <a:latin typeface="Calibri" panose="020F0502020204030204" pitchFamily="34" charset="0"/>
                        </a:rPr>
                        <a:t>GEP NICKL DLL BAE DABJU FNT</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091083"/>
                  </a:ext>
                </a:extLst>
              </a:tr>
              <a:tr h="82512">
                <a:tc>
                  <a:txBody>
                    <a:bodyPr/>
                    <a:lstStyle/>
                    <a:p>
                      <a:pPr algn="ctr" rtl="0" fontAlgn="t"/>
                      <a:r>
                        <a:rPr lang="en-US" sz="1000" b="1" i="0" u="none" strike="noStrike" dirty="0">
                          <a:solidFill>
                            <a:srgbClr val="000000"/>
                          </a:solidFill>
                          <a:effectLst/>
                          <a:latin typeface="Calibri" panose="020F0502020204030204" pitchFamily="34" charset="0"/>
                        </a:rPr>
                        <a:t>J69*</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a:solidFill>
                            <a:srgbClr val="000000"/>
                          </a:solidFill>
                          <a:effectLst/>
                          <a:latin typeface="Calibri" panose="020F0502020204030204" pitchFamily="34" charset="0"/>
                        </a:rPr>
                        <a:t>9/8/2022</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000" b="0" i="0" u="none" strike="noStrike" dirty="0">
                          <a:solidFill>
                            <a:srgbClr val="000000"/>
                          </a:solidFill>
                          <a:effectLst/>
                          <a:latin typeface="Calibri" panose="020F0502020204030204" pitchFamily="34" charset="0"/>
                        </a:rPr>
                        <a:t>DELETED</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447965"/>
                  </a:ext>
                </a:extLst>
              </a:tr>
              <a:tr h="159765">
                <a:tc>
                  <a:txBody>
                    <a:bodyPr/>
                    <a:lstStyle/>
                    <a:p>
                      <a:pPr algn="ctr" rtl="0" fontAlgn="t"/>
                      <a:r>
                        <a:rPr lang="en-US" sz="1000" b="1" i="0" u="none" strike="noStrike" dirty="0">
                          <a:solidFill>
                            <a:srgbClr val="000000"/>
                          </a:solidFill>
                          <a:effectLst/>
                          <a:latin typeface="Calibri" panose="020F0502020204030204" pitchFamily="34" charset="0"/>
                        </a:rPr>
                        <a:t>J79</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effectLst/>
                          <a:latin typeface="Calibri" panose="020F0502020204030204" pitchFamily="34" charset="0"/>
                        </a:rPr>
                        <a:t>Q133</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FF0000"/>
                          </a:solidFill>
                          <a:effectLst/>
                          <a:latin typeface="Calibri" panose="020F0502020204030204" pitchFamily="34" charset="0"/>
                        </a:rPr>
                        <a:t>4/20/2023</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DELETED</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3888880"/>
                  </a:ext>
                </a:extLst>
              </a:tr>
              <a:tr h="159765">
                <a:tc>
                  <a:txBody>
                    <a:bodyPr/>
                    <a:lstStyle/>
                    <a:p>
                      <a:pPr algn="ctr" rtl="0" fontAlgn="t"/>
                      <a:r>
                        <a:rPr lang="en-US" sz="1000" b="1" i="0" u="none" strike="noStrike" dirty="0">
                          <a:solidFill>
                            <a:srgbClr val="000000"/>
                          </a:solidFill>
                          <a:effectLst/>
                          <a:latin typeface="Calibri" panose="020F0502020204030204" pitchFamily="34" charset="0"/>
                        </a:rPr>
                        <a:t>J118*</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effectLst/>
                          <a:latin typeface="Calibri" panose="020F0502020204030204" pitchFamily="34" charset="0"/>
                        </a:rPr>
                        <a:t>9/8/2022</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000" b="0" i="0" u="none" strike="noStrike" dirty="0">
                          <a:solidFill>
                            <a:srgbClr val="000000"/>
                          </a:solidFill>
                          <a:effectLst/>
                          <a:latin typeface="Calibri" panose="020F0502020204030204" pitchFamily="34" charset="0"/>
                        </a:rPr>
                        <a:t>DELETED</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9464364"/>
                  </a:ext>
                </a:extLst>
              </a:tr>
              <a:tr h="149330">
                <a:tc>
                  <a:txBody>
                    <a:bodyPr/>
                    <a:lstStyle/>
                    <a:p>
                      <a:pPr algn="ctr" rtl="0" fontAlgn="t"/>
                      <a:r>
                        <a:rPr lang="en-US" sz="1000" b="1" i="0" u="none" strike="noStrike" dirty="0">
                          <a:solidFill>
                            <a:srgbClr val="000000"/>
                          </a:solidFill>
                          <a:effectLst/>
                          <a:latin typeface="Calibri" panose="020F0502020204030204" pitchFamily="34" charset="0"/>
                        </a:rPr>
                        <a:t>J121</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effectLst/>
                          <a:latin typeface="Calibri" panose="020F0502020204030204" pitchFamily="34" charset="0"/>
                        </a:rPr>
                        <a:t>Q109</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FF0000"/>
                          </a:solidFill>
                          <a:effectLst/>
                          <a:latin typeface="Calibri" panose="020F0502020204030204" pitchFamily="34" charset="0"/>
                        </a:rPr>
                        <a:t>4/20/2023</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DELETED</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18198"/>
                  </a:ext>
                </a:extLst>
              </a:tr>
              <a:tr h="149330">
                <a:tc>
                  <a:txBody>
                    <a:bodyPr/>
                    <a:lstStyle/>
                    <a:p>
                      <a:pPr algn="ctr" rtl="0" fontAlgn="t"/>
                      <a:r>
                        <a:rPr lang="en-US" sz="1000" b="1" i="0" u="none" strike="noStrike" dirty="0">
                          <a:solidFill>
                            <a:srgbClr val="000000"/>
                          </a:solidFill>
                          <a:effectLst/>
                          <a:latin typeface="Calibri" panose="020F0502020204030204" pitchFamily="34" charset="0"/>
                        </a:rPr>
                        <a:t>J145*</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a:solidFill>
                            <a:srgbClr val="000000"/>
                          </a:solidFill>
                          <a:effectLst/>
                          <a:latin typeface="Calibri" panose="020F0502020204030204" pitchFamily="34" charset="0"/>
                        </a:rPr>
                        <a:t>9/8/2022</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000" b="0" i="0" u="none" strike="noStrike" dirty="0">
                          <a:solidFill>
                            <a:srgbClr val="000000"/>
                          </a:solidFill>
                          <a:effectLst/>
                          <a:latin typeface="Calibri" panose="020F0502020204030204" pitchFamily="34" charset="0"/>
                        </a:rPr>
                        <a:t>DELETED</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4507583"/>
                  </a:ext>
                </a:extLst>
              </a:tr>
              <a:tr h="149330">
                <a:tc>
                  <a:txBody>
                    <a:bodyPr/>
                    <a:lstStyle/>
                    <a:p>
                      <a:pPr algn="ctr" fontAlgn="t"/>
                      <a:r>
                        <a:rPr lang="en-US" sz="1000" b="1" i="0" u="none" strike="noStrike" dirty="0">
                          <a:solidFill>
                            <a:srgbClr val="000000"/>
                          </a:solidFill>
                          <a:effectLst/>
                          <a:latin typeface="Calibri" panose="020F0502020204030204" pitchFamily="34" charset="0"/>
                        </a:rPr>
                        <a:t>J165</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Calibri" panose="020F0502020204030204" pitchFamily="34" charset="0"/>
                        </a:rPr>
                        <a:t>11/3/2022</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000" b="0" i="0" u="none" strike="noStrike" dirty="0">
                          <a:solidFill>
                            <a:srgbClr val="000000"/>
                          </a:solidFill>
                          <a:effectLst/>
                          <a:latin typeface="Calibri" panose="020F0502020204030204" pitchFamily="34" charset="0"/>
                        </a:rPr>
                        <a:t>DELETED</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5634215"/>
                  </a:ext>
                </a:extLst>
              </a:tr>
              <a:tr h="149330">
                <a:tc>
                  <a:txBody>
                    <a:bodyPr/>
                    <a:lstStyle/>
                    <a:p>
                      <a:pPr algn="ctr" rtl="0" fontAlgn="t"/>
                      <a:r>
                        <a:rPr lang="en-US" sz="1000" b="1" i="0" u="none" strike="noStrike" dirty="0">
                          <a:solidFill>
                            <a:srgbClr val="000000"/>
                          </a:solidFill>
                          <a:effectLst/>
                          <a:latin typeface="Calibri" panose="020F0502020204030204" pitchFamily="34" charset="0"/>
                        </a:rPr>
                        <a:t>J174</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FF0000"/>
                          </a:solidFill>
                          <a:effectLst/>
                          <a:latin typeface="Calibri" panose="020F0502020204030204" pitchFamily="34" charset="0"/>
                        </a:rPr>
                        <a:t>4/20/2023</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DELETED</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024728"/>
                  </a:ext>
                </a:extLst>
              </a:tr>
              <a:tr h="149330">
                <a:tc>
                  <a:txBody>
                    <a:bodyPr/>
                    <a:lstStyle/>
                    <a:p>
                      <a:pPr algn="ctr" rtl="0" fontAlgn="t"/>
                      <a:r>
                        <a:rPr lang="en-US" sz="1000" b="1" i="0" u="none" strike="noStrike" dirty="0">
                          <a:solidFill>
                            <a:srgbClr val="000000"/>
                          </a:solidFill>
                          <a:effectLst/>
                          <a:latin typeface="Calibri" panose="020F0502020204030204" pitchFamily="34" charset="0"/>
                        </a:rPr>
                        <a:t>J186*</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effectLst/>
                          <a:latin typeface="Calibri" panose="020F0502020204030204" pitchFamily="34" charset="0"/>
                        </a:rPr>
                        <a:t>9/8/2022</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Calibri" panose="020F0502020204030204" pitchFamily="34" charset="0"/>
                        </a:rPr>
                        <a:t>DELETED</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791816"/>
                  </a:ext>
                </a:extLst>
              </a:tr>
              <a:tr h="149330">
                <a:tc>
                  <a:txBody>
                    <a:bodyPr/>
                    <a:lstStyle/>
                    <a:p>
                      <a:pPr algn="ctr" rtl="0" fontAlgn="t"/>
                      <a:r>
                        <a:rPr lang="en-US" sz="1000" b="1" i="0" u="none" strike="noStrike" dirty="0">
                          <a:solidFill>
                            <a:srgbClr val="000000"/>
                          </a:solidFill>
                          <a:effectLst/>
                          <a:latin typeface="Calibri" panose="020F0502020204030204" pitchFamily="34" charset="0"/>
                        </a:rPr>
                        <a:t>J191</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FF0000"/>
                          </a:solidFill>
                          <a:effectLst/>
                          <a:latin typeface="Calibri" panose="020F0502020204030204" pitchFamily="34" charset="0"/>
                        </a:rPr>
                        <a:t>4/20/2023</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DELETED</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155268"/>
                  </a:ext>
                </a:extLst>
              </a:tr>
              <a:tr h="149330">
                <a:tc>
                  <a:txBody>
                    <a:bodyPr/>
                    <a:lstStyle/>
                    <a:p>
                      <a:pPr algn="ctr" fontAlgn="t"/>
                      <a:r>
                        <a:rPr lang="en-US" sz="1000" b="1" i="0" u="none" strike="noStrike" dirty="0">
                          <a:solidFill>
                            <a:srgbClr val="000000"/>
                          </a:solidFill>
                          <a:effectLst/>
                          <a:latin typeface="Calibri" panose="020F0502020204030204" pitchFamily="34" charset="0"/>
                        </a:rPr>
                        <a:t>J207</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Calibri" panose="020F0502020204030204" pitchFamily="34" charset="0"/>
                        </a:rPr>
                        <a:t>11/3/2022</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000" b="0" i="0" u="none" strike="noStrike" dirty="0">
                          <a:solidFill>
                            <a:srgbClr val="000000"/>
                          </a:solidFill>
                          <a:effectLst/>
                          <a:latin typeface="Calibri" panose="020F0502020204030204" pitchFamily="34" charset="0"/>
                        </a:rPr>
                        <a:t>DELETED</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75458"/>
                  </a:ext>
                </a:extLst>
              </a:tr>
              <a:tr h="149330">
                <a:tc>
                  <a:txBody>
                    <a:bodyPr/>
                    <a:lstStyle/>
                    <a:p>
                      <a:pPr algn="ctr" rtl="0" fontAlgn="t"/>
                      <a:r>
                        <a:rPr lang="en-US" sz="1000" b="1" i="0" u="none" strike="noStrike" dirty="0">
                          <a:solidFill>
                            <a:srgbClr val="000000"/>
                          </a:solidFill>
                          <a:effectLst/>
                          <a:latin typeface="Calibri" panose="020F0502020204030204" pitchFamily="34" charset="0"/>
                        </a:rPr>
                        <a:t>J209</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FF0000"/>
                          </a:solidFill>
                          <a:effectLst/>
                          <a:latin typeface="Calibri" panose="020F0502020204030204" pitchFamily="34" charset="0"/>
                        </a:rPr>
                        <a:t>4/20/2023</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DELETED</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057674"/>
                  </a:ext>
                </a:extLst>
              </a:tr>
              <a:tr h="149330">
                <a:tc>
                  <a:txBody>
                    <a:bodyPr/>
                    <a:lstStyle/>
                    <a:p>
                      <a:pPr algn="ctr" fontAlgn="t"/>
                      <a:r>
                        <a:rPr lang="en-US" sz="1000" b="1" i="0" u="none" strike="noStrike">
                          <a:solidFill>
                            <a:srgbClr val="000000"/>
                          </a:solidFill>
                          <a:effectLst/>
                          <a:latin typeface="Calibri" panose="020F0502020204030204" pitchFamily="34" charset="0"/>
                        </a:rPr>
                        <a:t>J506</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Calibri" panose="020F0502020204030204" pitchFamily="34" charset="0"/>
                        </a:rPr>
                        <a:t>11/3/2022</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000" b="0" i="0" u="none" strike="noStrike" dirty="0">
                          <a:solidFill>
                            <a:srgbClr val="000000"/>
                          </a:solidFill>
                          <a:effectLst/>
                          <a:latin typeface="Calibri" panose="020F0502020204030204" pitchFamily="34" charset="0"/>
                        </a:rPr>
                        <a:t>DELETED</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597182"/>
                  </a:ext>
                </a:extLst>
              </a:tr>
              <a:tr h="149330">
                <a:tc>
                  <a:txBody>
                    <a:bodyPr/>
                    <a:lstStyle/>
                    <a:p>
                      <a:pPr algn="ctr" fontAlgn="t"/>
                      <a:r>
                        <a:rPr lang="en-US" sz="1000" b="1" i="0" u="none" strike="noStrike" dirty="0">
                          <a:solidFill>
                            <a:srgbClr val="000000"/>
                          </a:solidFill>
                          <a:effectLst/>
                          <a:latin typeface="Calibri" panose="020F0502020204030204" pitchFamily="34" charset="0"/>
                        </a:rPr>
                        <a:t>J561</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Calibri" panose="020F0502020204030204" pitchFamily="34" charset="0"/>
                        </a:rPr>
                        <a:t>11/3/2022</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000" b="0" i="0" u="none" strike="noStrike" dirty="0">
                          <a:solidFill>
                            <a:srgbClr val="000000"/>
                          </a:solidFill>
                          <a:effectLst/>
                          <a:latin typeface="Calibri" panose="020F0502020204030204" pitchFamily="34" charset="0"/>
                        </a:rPr>
                        <a:t>DELETED</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3045784"/>
                  </a:ext>
                </a:extLst>
              </a:tr>
              <a:tr h="127977">
                <a:tc>
                  <a:txBody>
                    <a:bodyPr/>
                    <a:lstStyle/>
                    <a:p>
                      <a:pPr algn="ctr" fontAlgn="t"/>
                      <a:r>
                        <a:rPr lang="en-US" sz="1000" b="1" i="0" u="none" strike="noStrike">
                          <a:solidFill>
                            <a:srgbClr val="000000"/>
                          </a:solidFill>
                          <a:effectLst/>
                          <a:latin typeface="Calibri" panose="020F0502020204030204" pitchFamily="34" charset="0"/>
                        </a:rPr>
                        <a:t>J563</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Calibri" panose="020F0502020204030204" pitchFamily="34" charset="0"/>
                        </a:rPr>
                        <a:t>11/3/2022</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000" b="0" i="0" u="none" strike="noStrike" dirty="0">
                          <a:solidFill>
                            <a:srgbClr val="000000"/>
                          </a:solidFill>
                          <a:effectLst/>
                          <a:latin typeface="Calibri" panose="020F0502020204030204" pitchFamily="34" charset="0"/>
                        </a:rPr>
                        <a:t>DELETED</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677739"/>
                  </a:ext>
                </a:extLst>
              </a:tr>
              <a:tr h="149330">
                <a:tc>
                  <a:txBody>
                    <a:bodyPr/>
                    <a:lstStyle/>
                    <a:p>
                      <a:pPr algn="ctr" fontAlgn="t"/>
                      <a:r>
                        <a:rPr lang="en-US" sz="1000" b="1" i="0" u="none" strike="noStrike">
                          <a:solidFill>
                            <a:srgbClr val="000000"/>
                          </a:solidFill>
                          <a:effectLst/>
                          <a:latin typeface="Calibri" panose="020F0502020204030204" pitchFamily="34" charset="0"/>
                        </a:rPr>
                        <a:t>J573</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Calibri" panose="020F0502020204030204" pitchFamily="34" charset="0"/>
                        </a:rPr>
                        <a:t>11/3/2022</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000" b="0" i="0" u="none" strike="noStrike" dirty="0">
                          <a:solidFill>
                            <a:srgbClr val="000000"/>
                          </a:solidFill>
                          <a:effectLst/>
                          <a:latin typeface="Calibri" panose="020F0502020204030204" pitchFamily="34" charset="0"/>
                        </a:rPr>
                        <a:t>DELETED</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1080686"/>
                  </a:ext>
                </a:extLst>
              </a:tr>
              <a:tr h="149330">
                <a:tc>
                  <a:txBody>
                    <a:bodyPr/>
                    <a:lstStyle/>
                    <a:p>
                      <a:pPr algn="ctr" fontAlgn="t"/>
                      <a:r>
                        <a:rPr lang="en-US" sz="1000" b="1" i="0" u="none" strike="noStrike" dirty="0">
                          <a:solidFill>
                            <a:srgbClr val="000000"/>
                          </a:solidFill>
                          <a:effectLst/>
                          <a:latin typeface="Calibri" panose="020F0502020204030204" pitchFamily="34" charset="0"/>
                        </a:rPr>
                        <a:t>J582</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Calibri" panose="020F0502020204030204" pitchFamily="34" charset="0"/>
                        </a:rPr>
                        <a:t>11/3/2022</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000" b="0" i="0" u="none" strike="noStrike" dirty="0">
                          <a:solidFill>
                            <a:srgbClr val="000000"/>
                          </a:solidFill>
                          <a:effectLst/>
                          <a:latin typeface="Calibri" panose="020F0502020204030204" pitchFamily="34" charset="0"/>
                        </a:rPr>
                        <a:t>DELETED</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2351559"/>
                  </a:ext>
                </a:extLst>
              </a:tr>
              <a:tr h="149330">
                <a:tc>
                  <a:txBody>
                    <a:bodyPr/>
                    <a:lstStyle/>
                    <a:p>
                      <a:pPr algn="ctr" fontAlgn="t"/>
                      <a:r>
                        <a:rPr lang="en-US" sz="1000" b="1" i="0" u="none" strike="noStrike" dirty="0">
                          <a:solidFill>
                            <a:srgbClr val="000000"/>
                          </a:solidFill>
                          <a:effectLst/>
                          <a:latin typeface="Calibri" panose="020F0502020204030204" pitchFamily="34" charset="0"/>
                        </a:rPr>
                        <a:t>J585</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Calibri" panose="020F0502020204030204" pitchFamily="34" charset="0"/>
                        </a:rPr>
                        <a:t>11/3/2022</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000" b="0" i="0" u="none" strike="noStrike" dirty="0">
                          <a:solidFill>
                            <a:srgbClr val="000000"/>
                          </a:solidFill>
                          <a:effectLst/>
                          <a:latin typeface="Calibri" panose="020F0502020204030204" pitchFamily="34" charset="0"/>
                        </a:rPr>
                        <a:t>DELETED</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773474"/>
                  </a:ext>
                </a:extLst>
              </a:tr>
            </a:tbl>
          </a:graphicData>
        </a:graphic>
      </p:graphicFrame>
      <p:sp>
        <p:nvSpPr>
          <p:cNvPr id="3" name="TextBox 2">
            <a:extLst>
              <a:ext uri="{FF2B5EF4-FFF2-40B4-BE49-F238E27FC236}">
                <a16:creationId xmlns:a16="http://schemas.microsoft.com/office/drawing/2014/main" id="{33F7422A-1ECD-F78C-A96E-77DAD1E5A18F}"/>
              </a:ext>
            </a:extLst>
          </p:cNvPr>
          <p:cNvSpPr txBox="1"/>
          <p:nvPr/>
        </p:nvSpPr>
        <p:spPr bwMode="auto">
          <a:xfrm>
            <a:off x="667570" y="6200001"/>
            <a:ext cx="23860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a:solidFill>
                  <a:srgbClr val="C0C0C0"/>
                </a:solidFill>
              </a:rPr>
              <a:t>*Note = ZTL VOR MON Project</a:t>
            </a:r>
          </a:p>
        </p:txBody>
      </p:sp>
    </p:spTree>
    <p:extLst>
      <p:ext uri="{BB962C8B-B14F-4D97-AF65-F5344CB8AC3E}">
        <p14:creationId xmlns:p14="http://schemas.microsoft.com/office/powerpoint/2010/main" val="2439585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397"/>
            <a:ext cx="9144000" cy="609600"/>
          </a:xfrm>
        </p:spPr>
        <p:txBody>
          <a:bodyPr/>
          <a:lstStyle/>
          <a:p>
            <a:r>
              <a:rPr lang="en-US" sz="4000" dirty="0"/>
              <a:t>NAS Jet Routes 4/20/2023</a:t>
            </a:r>
          </a:p>
        </p:txBody>
      </p:sp>
      <p:sp>
        <p:nvSpPr>
          <p:cNvPr id="4" name="Slide Number Placeholder 3"/>
          <p:cNvSpPr>
            <a:spLocks noGrp="1"/>
          </p:cNvSpPr>
          <p:nvPr>
            <p:ph type="sldNum" sz="quarter" idx="4"/>
          </p:nvPr>
        </p:nvSpPr>
        <p:spPr/>
        <p:txBody>
          <a:bodyPr/>
          <a:lstStyle/>
          <a:p>
            <a:fld id="{74438B1A-AF1B-4C8B-993E-1BADE62A2451}" type="slidenum">
              <a:rPr lang="en-US" smtClean="0"/>
              <a:pPr/>
              <a:t>14</a:t>
            </a:fld>
            <a:endParaRPr lang="en-US" dirty="0"/>
          </a:p>
        </p:txBody>
      </p:sp>
      <p:pic>
        <p:nvPicPr>
          <p:cNvPr id="6" name="Picture 5">
            <a:extLst>
              <a:ext uri="{FF2B5EF4-FFF2-40B4-BE49-F238E27FC236}">
                <a16:creationId xmlns:a16="http://schemas.microsoft.com/office/drawing/2014/main" id="{2E6CBC4F-ECF7-8025-3C6D-141E5F686342}"/>
              </a:ext>
            </a:extLst>
          </p:cNvPr>
          <p:cNvPicPr>
            <a:picLocks noChangeAspect="1"/>
          </p:cNvPicPr>
          <p:nvPr/>
        </p:nvPicPr>
        <p:blipFill>
          <a:blip r:embed="rId3"/>
          <a:stretch>
            <a:fillRect/>
          </a:stretch>
        </p:blipFill>
        <p:spPr>
          <a:xfrm>
            <a:off x="893304" y="905031"/>
            <a:ext cx="7662861" cy="50479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80672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397"/>
            <a:ext cx="9144000" cy="609600"/>
          </a:xfrm>
        </p:spPr>
        <p:txBody>
          <a:bodyPr/>
          <a:lstStyle/>
          <a:p>
            <a:r>
              <a:rPr lang="en-US" sz="4000" dirty="0"/>
              <a:t>Victor Airway Definitions</a:t>
            </a:r>
          </a:p>
        </p:txBody>
      </p:sp>
      <p:sp>
        <p:nvSpPr>
          <p:cNvPr id="4" name="Slide Number Placeholder 3"/>
          <p:cNvSpPr>
            <a:spLocks noGrp="1"/>
          </p:cNvSpPr>
          <p:nvPr>
            <p:ph type="sldNum" sz="quarter" idx="4"/>
          </p:nvPr>
        </p:nvSpPr>
        <p:spPr/>
        <p:txBody>
          <a:bodyPr/>
          <a:lstStyle/>
          <a:p>
            <a:fld id="{74438B1A-AF1B-4C8B-993E-1BADE62A2451}" type="slidenum">
              <a:rPr lang="en-US" smtClean="0"/>
              <a:pPr/>
              <a:t>15</a:t>
            </a:fld>
            <a:endParaRPr lang="en-US" dirty="0"/>
          </a:p>
        </p:txBody>
      </p:sp>
      <p:graphicFrame>
        <p:nvGraphicFramePr>
          <p:cNvPr id="10" name="Table 9">
            <a:extLst>
              <a:ext uri="{FF2B5EF4-FFF2-40B4-BE49-F238E27FC236}">
                <a16:creationId xmlns:a16="http://schemas.microsoft.com/office/drawing/2014/main" id="{3003D606-0422-0835-4766-7C7993351EB8}"/>
              </a:ext>
            </a:extLst>
          </p:cNvPr>
          <p:cNvGraphicFramePr>
            <a:graphicFrameLocks noGrp="1"/>
          </p:cNvGraphicFramePr>
          <p:nvPr>
            <p:extLst>
              <p:ext uri="{D42A27DB-BD31-4B8C-83A1-F6EECF244321}">
                <p14:modId xmlns:p14="http://schemas.microsoft.com/office/powerpoint/2010/main" val="2056587057"/>
              </p:ext>
            </p:extLst>
          </p:nvPr>
        </p:nvGraphicFramePr>
        <p:xfrm>
          <a:off x="667570" y="1184834"/>
          <a:ext cx="7808859" cy="2171346"/>
        </p:xfrm>
        <a:graphic>
          <a:graphicData uri="http://schemas.openxmlformats.org/drawingml/2006/table">
            <a:tbl>
              <a:tblPr/>
              <a:tblGrid>
                <a:gridCol w="693684">
                  <a:extLst>
                    <a:ext uri="{9D8B030D-6E8A-4147-A177-3AD203B41FA5}">
                      <a16:colId xmlns:a16="http://schemas.microsoft.com/office/drawing/2014/main" val="1479941205"/>
                    </a:ext>
                  </a:extLst>
                </a:gridCol>
                <a:gridCol w="561975">
                  <a:extLst>
                    <a:ext uri="{9D8B030D-6E8A-4147-A177-3AD203B41FA5}">
                      <a16:colId xmlns:a16="http://schemas.microsoft.com/office/drawing/2014/main" val="3518116893"/>
                    </a:ext>
                  </a:extLst>
                </a:gridCol>
                <a:gridCol w="752475">
                  <a:extLst>
                    <a:ext uri="{9D8B030D-6E8A-4147-A177-3AD203B41FA5}">
                      <a16:colId xmlns:a16="http://schemas.microsoft.com/office/drawing/2014/main" val="621823484"/>
                    </a:ext>
                  </a:extLst>
                </a:gridCol>
                <a:gridCol w="5800725">
                  <a:extLst>
                    <a:ext uri="{9D8B030D-6E8A-4147-A177-3AD203B41FA5}">
                      <a16:colId xmlns:a16="http://schemas.microsoft.com/office/drawing/2014/main" val="3983607648"/>
                    </a:ext>
                  </a:extLst>
                </a:gridCol>
              </a:tblGrid>
              <a:tr h="176805">
                <a:tc>
                  <a:txBody>
                    <a:bodyPr/>
                    <a:lstStyle/>
                    <a:p>
                      <a:pPr algn="ctr" rtl="0" fontAlgn="t"/>
                      <a:r>
                        <a:rPr lang="en-US" sz="1000" b="1" i="0" u="none" strike="noStrike" dirty="0">
                          <a:solidFill>
                            <a:srgbClr val="000000"/>
                          </a:solidFill>
                          <a:effectLst/>
                          <a:latin typeface="Calibri" panose="020F0502020204030204" pitchFamily="34" charset="0"/>
                        </a:rPr>
                        <a:t>ROUTE_ID</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t"/>
                      <a:r>
                        <a:rPr lang="en-US" sz="1000" b="1" i="0" u="none" strike="noStrike" dirty="0">
                          <a:solidFill>
                            <a:srgbClr val="000000"/>
                          </a:solidFill>
                          <a:effectLst/>
                          <a:latin typeface="Calibri" panose="020F0502020204030204" pitchFamily="34" charset="0"/>
                        </a:rPr>
                        <a:t>Overlay</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t"/>
                      <a:r>
                        <a:rPr lang="en-US" sz="1000" b="1" i="0" u="none" strike="noStrike" dirty="0">
                          <a:solidFill>
                            <a:srgbClr val="000000"/>
                          </a:solidFill>
                          <a:effectLst/>
                          <a:latin typeface="Calibri" panose="020F0502020204030204" pitchFamily="34" charset="0"/>
                        </a:rPr>
                        <a:t>Pub Date</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rtl="0" fontAlgn="t"/>
                      <a:r>
                        <a:rPr lang="en-US" sz="1000" b="1" i="0" u="none" strike="noStrike" dirty="0">
                          <a:solidFill>
                            <a:srgbClr val="000000"/>
                          </a:solidFill>
                          <a:effectLst/>
                          <a:latin typeface="Calibri" panose="020F0502020204030204" pitchFamily="34" charset="0"/>
                        </a:rPr>
                        <a:t>NEW ROUTE DEFINITION</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125169723"/>
                  </a:ext>
                </a:extLst>
              </a:tr>
              <a:tr h="253025">
                <a:tc>
                  <a:txBody>
                    <a:bodyPr/>
                    <a:lstStyle/>
                    <a:p>
                      <a:pPr algn="ctr" rtl="0" fontAlgn="t"/>
                      <a:r>
                        <a:rPr lang="en-US" sz="1000" b="0" i="0" u="none" strike="noStrike" dirty="0">
                          <a:solidFill>
                            <a:srgbClr val="000000"/>
                          </a:solidFill>
                          <a:effectLst/>
                          <a:latin typeface="Calibri" panose="020F0502020204030204" pitchFamily="34" charset="0"/>
                        </a:rPr>
                        <a:t>V5*</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FF0000"/>
                          </a:solidFill>
                          <a:effectLst/>
                          <a:latin typeface="Calibri" panose="020F0502020204030204" pitchFamily="34" charset="0"/>
                        </a:rPr>
                        <a:t>4/20/2023</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PZD GILLY  VNA  UCALA  DBN HEPUT HADOC BEYLO TRAPI CORVI PENFI AHN </a:t>
                      </a:r>
                      <a:r>
                        <a:rPr lang="en-US" sz="1000" b="1" i="0" u="none" strike="noStrike" dirty="0">
                          <a:solidFill>
                            <a:srgbClr val="7030A0"/>
                          </a:solidFill>
                          <a:effectLst/>
                          <a:latin typeface="Calibri" panose="020F0502020204030204" pitchFamily="34" charset="0"/>
                        </a:rPr>
                        <a:t>&lt;break_in_route&gt; </a:t>
                      </a:r>
                      <a:r>
                        <a:rPr lang="en-US" sz="1000" b="0" i="0" u="none" strike="noStrike" dirty="0">
                          <a:solidFill>
                            <a:srgbClr val="000000"/>
                          </a:solidFill>
                          <a:effectLst/>
                          <a:latin typeface="Calibri" panose="020F0502020204030204" pitchFamily="34" charset="0"/>
                        </a:rPr>
                        <a:t>EWO JBEAM BRBON IIU ZOPOM NERVE WARSA CVG WUSPU BRNIE MOAKS JENEY PRUDE SOWAP FODAN SHIRT JOGER LIMPS GOBVE GLOOM TIYOY FABDO APE</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616534"/>
                  </a:ext>
                </a:extLst>
              </a:tr>
              <a:tr h="159765">
                <a:tc>
                  <a:txBody>
                    <a:bodyPr/>
                    <a:lstStyle/>
                    <a:p>
                      <a:pPr algn="ctr" rtl="0" fontAlgn="t"/>
                      <a:r>
                        <a:rPr lang="en-US" sz="1000" b="0" i="0" u="none" strike="noStrike" dirty="0">
                          <a:solidFill>
                            <a:srgbClr val="000000"/>
                          </a:solidFill>
                          <a:effectLst/>
                          <a:latin typeface="Calibri" panose="020F0502020204030204" pitchFamily="34" charset="0"/>
                        </a:rPr>
                        <a:t>V20*</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effectLst/>
                          <a:latin typeface="Calibri" panose="020F0502020204030204" pitchFamily="34" charset="0"/>
                        </a:rPr>
                        <a:t>T224</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FF0000"/>
                          </a:solidFill>
                          <a:effectLst/>
                          <a:latin typeface="Calibri" panose="020F0502020204030204" pitchFamily="34" charset="0"/>
                        </a:rPr>
                        <a:t>4/20/2023</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MFE SANCA HARGI LATEX JIMIE ASCOT SOLON POGOE CRP COPAN BETZY BOINT PSX </a:t>
                      </a:r>
                      <a:r>
                        <a:rPr lang="en-US" sz="1000" b="1" i="0" u="none" strike="noStrike" dirty="0">
                          <a:solidFill>
                            <a:srgbClr val="7030A0"/>
                          </a:solidFill>
                          <a:effectLst/>
                          <a:latin typeface="Calibri" panose="020F0502020204030204" pitchFamily="34" charset="0"/>
                        </a:rPr>
                        <a:t>&lt;break_in_route&gt; </a:t>
                      </a:r>
                      <a:r>
                        <a:rPr lang="en-US" sz="1000" b="0" i="0" u="none" strike="noStrike" dirty="0">
                          <a:solidFill>
                            <a:srgbClr val="000000"/>
                          </a:solidFill>
                          <a:effectLst/>
                          <a:latin typeface="Calibri" panose="020F0502020204030204" pitchFamily="34" charset="0"/>
                        </a:rPr>
                        <a:t>BPT WASPY LCH ARTEL CRISP MICRO ZIROR LFT LULEW BUDAM MYRIC WOVON DONBE AWDAD SIMBY VOODO RQR SNAKI SLIDD CLERY MUDDA GPT NESFE BUGLE SQWID SJI AXSIS AXEJA TENSA MVC PICKS JEFER ALOON MGM </a:t>
                      </a:r>
                      <a:r>
                        <a:rPr lang="en-US" sz="1000" b="1" i="0" u="none" strike="noStrike" dirty="0">
                          <a:solidFill>
                            <a:srgbClr val="7030A0"/>
                          </a:solidFill>
                          <a:effectLst/>
                          <a:latin typeface="Calibri" panose="020F0502020204030204" pitchFamily="34" charset="0"/>
                        </a:rPr>
                        <a:t>&lt;break_in_route&gt; </a:t>
                      </a:r>
                      <a:r>
                        <a:rPr lang="en-US" sz="1000" b="0" i="0" u="none" strike="noStrike" kern="1200" dirty="0">
                          <a:solidFill>
                            <a:srgbClr val="000000"/>
                          </a:solidFill>
                          <a:effectLst/>
                          <a:latin typeface="Calibri" panose="020F0502020204030204" pitchFamily="34" charset="0"/>
                          <a:ea typeface="+mn-ea"/>
                          <a:cs typeface="+mn-cs"/>
                        </a:rPr>
                        <a:t>BZM SANFI JOTTA INGON PROVE MAYOS LEAKS UFFIN SBV LELLI YUDUG NUTTS MELIA RIC</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30525"/>
                  </a:ext>
                </a:extLst>
              </a:tr>
              <a:tr h="159765">
                <a:tc>
                  <a:txBody>
                    <a:bodyPr/>
                    <a:lstStyle/>
                    <a:p>
                      <a:pPr algn="ctr" rtl="0" fontAlgn="t"/>
                      <a:r>
                        <a:rPr lang="en-US" sz="1000" b="0" i="0" u="none" strike="noStrike" dirty="0">
                          <a:solidFill>
                            <a:srgbClr val="000000"/>
                          </a:solidFill>
                          <a:effectLst/>
                          <a:latin typeface="Calibri" panose="020F0502020204030204" pitchFamily="34" charset="0"/>
                        </a:rPr>
                        <a:t>V155*</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effectLst/>
                          <a:latin typeface="Calibri" panose="020F0502020204030204" pitchFamily="34" charset="0"/>
                        </a:rPr>
                        <a:t>T410</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FF0000"/>
                          </a:solidFill>
                          <a:effectLst/>
                          <a:latin typeface="Calibri" panose="020F0502020204030204" pitchFamily="34" charset="0"/>
                        </a:rPr>
                        <a:t>4/20/2023</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000" b="0" i="0" u="none" strike="noStrike" dirty="0">
                          <a:solidFill>
                            <a:srgbClr val="000000"/>
                          </a:solidFill>
                          <a:effectLst/>
                          <a:latin typeface="Calibri" panose="020F0502020204030204" pitchFamily="34" charset="0"/>
                        </a:rPr>
                        <a:t>SINCA BEYLO ANNAN IRQ TREAD JOKER MONET LEDAS WIDER BLOTS LOAFS CTF NOMOE LILLS SDZ OCHOC MOATS RDU WIPER BEXGO LVL MANGE MELIA FAK ROOKY NABBS COATT OGATE FALKO BRV</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9041574"/>
                  </a:ext>
                </a:extLst>
              </a:tr>
              <a:tr h="308437">
                <a:tc>
                  <a:txBody>
                    <a:bodyPr/>
                    <a:lstStyle/>
                    <a:p>
                      <a:pPr algn="ctr" fontAlgn="t"/>
                      <a:r>
                        <a:rPr lang="en-US" sz="1000" b="0" i="0" u="none" strike="noStrike" dirty="0">
                          <a:solidFill>
                            <a:srgbClr val="000000"/>
                          </a:solidFill>
                          <a:effectLst/>
                          <a:latin typeface="Calibri" panose="020F0502020204030204" pitchFamily="34" charset="0"/>
                        </a:rPr>
                        <a:t>V241*</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FF0000"/>
                          </a:solidFill>
                          <a:effectLst/>
                          <a:latin typeface="Calibri" panose="020F0502020204030204" pitchFamily="34" charset="0"/>
                        </a:rPr>
                        <a:t>4/20/2023</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000" b="0" i="0" u="none" strike="noStrike" dirty="0">
                          <a:solidFill>
                            <a:srgbClr val="000000"/>
                          </a:solidFill>
                          <a:effectLst/>
                          <a:latin typeface="Calibri" panose="020F0502020204030204" pitchFamily="34" charset="0"/>
                        </a:rPr>
                        <a:t>SJI ZUGTI LOXLY BRATT CDUBB PENSI INBRD ITNEW BAKOS CEW GALON HACKK DARED HOUND IVGIF RRS HAVSO BAIZE EUF OMAHO WESUV RSVLT</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3913081"/>
                  </a:ext>
                </a:extLst>
              </a:tr>
              <a:tr h="159765">
                <a:tc>
                  <a:txBody>
                    <a:bodyPr/>
                    <a:lstStyle/>
                    <a:p>
                      <a:pPr algn="ctr" rtl="0" fontAlgn="t"/>
                      <a:r>
                        <a:rPr lang="en-US" sz="1000" b="0" i="0" u="none" strike="noStrike" dirty="0">
                          <a:solidFill>
                            <a:srgbClr val="000000"/>
                          </a:solidFill>
                          <a:effectLst/>
                          <a:latin typeface="Calibri" panose="020F0502020204030204" pitchFamily="34" charset="0"/>
                        </a:rPr>
                        <a:t>V321*</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effectLst/>
                          <a:latin typeface="Calibri" panose="020F0502020204030204" pitchFamily="34" charset="0"/>
                        </a:rPr>
                        <a:t>N/A</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FF0000"/>
                          </a:solidFill>
                          <a:effectLst/>
                          <a:latin typeface="Calibri" panose="020F0502020204030204" pitchFamily="34" charset="0"/>
                        </a:rPr>
                        <a:t>4/20/2023</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PZD KUTVE  DUVAT LUMPP PREST RSVLT JALVO UKAVE LGC RAVOC HEFIN JAMUD HOKES GAD BOAZE ALBER OWENT RQZ HATAS VOYUD JEKBA ATWUS KUXYI SYI PECON OKENE CENOP GRILL LVT</a:t>
                      </a:r>
                    </a:p>
                  </a:txBody>
                  <a:tcPr marL="2426" marR="2426" marT="24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372923"/>
                  </a:ext>
                </a:extLst>
              </a:tr>
            </a:tbl>
          </a:graphicData>
        </a:graphic>
      </p:graphicFrame>
      <p:sp>
        <p:nvSpPr>
          <p:cNvPr id="3" name="TextBox 2">
            <a:extLst>
              <a:ext uri="{FF2B5EF4-FFF2-40B4-BE49-F238E27FC236}">
                <a16:creationId xmlns:a16="http://schemas.microsoft.com/office/drawing/2014/main" id="{33F7422A-1ECD-F78C-A96E-77DAD1E5A18F}"/>
              </a:ext>
            </a:extLst>
          </p:cNvPr>
          <p:cNvSpPr txBox="1"/>
          <p:nvPr/>
        </p:nvSpPr>
        <p:spPr bwMode="auto">
          <a:xfrm>
            <a:off x="667570" y="6200001"/>
            <a:ext cx="23860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a:solidFill>
                  <a:srgbClr val="C0C0C0"/>
                </a:solidFill>
              </a:rPr>
              <a:t>*Note = ZTL VOR MON Project</a:t>
            </a:r>
          </a:p>
        </p:txBody>
      </p:sp>
    </p:spTree>
    <p:extLst>
      <p:ext uri="{BB962C8B-B14F-4D97-AF65-F5344CB8AC3E}">
        <p14:creationId xmlns:p14="http://schemas.microsoft.com/office/powerpoint/2010/main" val="3900552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397"/>
            <a:ext cx="9144000" cy="609600"/>
          </a:xfrm>
        </p:spPr>
        <p:txBody>
          <a:bodyPr/>
          <a:lstStyle/>
          <a:p>
            <a:r>
              <a:rPr lang="en-US" sz="4000" dirty="0"/>
              <a:t>PHL JIIMS4 ARRIVAL</a:t>
            </a:r>
          </a:p>
        </p:txBody>
      </p:sp>
      <p:sp>
        <p:nvSpPr>
          <p:cNvPr id="4" name="Slide Number Placeholder 3"/>
          <p:cNvSpPr>
            <a:spLocks noGrp="1"/>
          </p:cNvSpPr>
          <p:nvPr>
            <p:ph type="sldNum" sz="quarter" idx="4"/>
          </p:nvPr>
        </p:nvSpPr>
        <p:spPr/>
        <p:txBody>
          <a:bodyPr/>
          <a:lstStyle/>
          <a:p>
            <a:fld id="{74438B1A-AF1B-4C8B-993E-1BADE62A2451}" type="slidenum">
              <a:rPr lang="en-US" smtClean="0"/>
              <a:pPr/>
              <a:t>16</a:t>
            </a:fld>
            <a:endParaRPr lang="en-US" dirty="0"/>
          </a:p>
        </p:txBody>
      </p:sp>
      <p:pic>
        <p:nvPicPr>
          <p:cNvPr id="5" name="Picture 4" descr="Diagram&#10;&#10;Description automatically generated">
            <a:extLst>
              <a:ext uri="{FF2B5EF4-FFF2-40B4-BE49-F238E27FC236}">
                <a16:creationId xmlns:a16="http://schemas.microsoft.com/office/drawing/2014/main" id="{4FB40903-66CC-450F-780F-7AF4B5BB5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90" y="837740"/>
            <a:ext cx="7819576" cy="5059725"/>
          </a:xfrm>
          <a:prstGeom prst="rect">
            <a:avLst/>
          </a:prstGeom>
          <a:ln>
            <a:solidFill>
              <a:schemeClr val="accent1"/>
            </a:solidFill>
          </a:ln>
          <a:effectLst>
            <a:outerShdw blurRad="190500" algn="tl" rotWithShape="0">
              <a:srgbClr val="000000">
                <a:alpha val="70000"/>
              </a:srgbClr>
            </a:outerShdw>
          </a:effectLst>
        </p:spPr>
      </p:pic>
      <p:sp>
        <p:nvSpPr>
          <p:cNvPr id="3" name="Oval 2">
            <a:extLst>
              <a:ext uri="{FF2B5EF4-FFF2-40B4-BE49-F238E27FC236}">
                <a16:creationId xmlns:a16="http://schemas.microsoft.com/office/drawing/2014/main" id="{4C2CBBAA-F104-3D5D-AF75-5E7CE8755EA4}"/>
              </a:ext>
            </a:extLst>
          </p:cNvPr>
          <p:cNvSpPr/>
          <p:nvPr/>
        </p:nvSpPr>
        <p:spPr bwMode="auto">
          <a:xfrm>
            <a:off x="5772532" y="5523723"/>
            <a:ext cx="802433" cy="298580"/>
          </a:xfrm>
          <a:prstGeom prst="ellips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C5716357-5B5D-F73A-305A-4F68534E68E4}"/>
              </a:ext>
            </a:extLst>
          </p:cNvPr>
          <p:cNvSpPr txBox="1"/>
          <p:nvPr/>
        </p:nvSpPr>
        <p:spPr bwMode="auto">
          <a:xfrm>
            <a:off x="283034" y="6267358"/>
            <a:ext cx="45767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None/>
            </a:pPr>
            <a:r>
              <a:rPr lang="nb-NO" sz="1400" b="1" dirty="0">
                <a:solidFill>
                  <a:schemeClr val="bg1"/>
                </a:solidFill>
              </a:rPr>
              <a:t>DELETED SWL TRANSITION</a:t>
            </a:r>
            <a:endParaRPr lang="en-US" sz="1400" dirty="0">
              <a:solidFill>
                <a:schemeClr val="bg1"/>
              </a:solidFill>
            </a:endParaRPr>
          </a:p>
        </p:txBody>
      </p:sp>
    </p:spTree>
    <p:extLst>
      <p:ext uri="{BB962C8B-B14F-4D97-AF65-F5344CB8AC3E}">
        <p14:creationId xmlns:p14="http://schemas.microsoft.com/office/powerpoint/2010/main" val="337291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4438B1A-AF1B-4C8B-993E-1BADE62A2451}" type="slidenum">
              <a:rPr lang="en-US" smtClean="0"/>
              <a:pPr/>
              <a:t>17</a:t>
            </a:fld>
            <a:endParaRPr lang="en-US" dirty="0"/>
          </a:p>
        </p:txBody>
      </p:sp>
      <p:sp>
        <p:nvSpPr>
          <p:cNvPr id="7" name="Title 1">
            <a:extLst>
              <a:ext uri="{FF2B5EF4-FFF2-40B4-BE49-F238E27FC236}">
                <a16:creationId xmlns:a16="http://schemas.microsoft.com/office/drawing/2014/main" id="{20E813E0-1D08-C9AA-0EBA-884BD329A13F}"/>
              </a:ext>
            </a:extLst>
          </p:cNvPr>
          <p:cNvSpPr txBox="1">
            <a:spLocks/>
          </p:cNvSpPr>
          <p:nvPr/>
        </p:nvSpPr>
        <p:spPr bwMode="auto">
          <a:xfrm rot="16200000">
            <a:off x="-2422995" y="2706030"/>
            <a:ext cx="6021659"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4000" dirty="0"/>
              <a:t>PHL PAATS4 ARRIVAL</a:t>
            </a:r>
            <a:endParaRPr lang="en-US" sz="4000" kern="0" dirty="0"/>
          </a:p>
        </p:txBody>
      </p:sp>
      <p:pic>
        <p:nvPicPr>
          <p:cNvPr id="10" name="Picture 9" descr="A picture containing scatter chart&#10;&#10;Description automatically generated">
            <a:extLst>
              <a:ext uri="{FF2B5EF4-FFF2-40B4-BE49-F238E27FC236}">
                <a16:creationId xmlns:a16="http://schemas.microsoft.com/office/drawing/2014/main" id="{1F6DE71D-4CBB-7647-B30F-1F6BE31F5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435" y="106668"/>
            <a:ext cx="3791862" cy="5914992"/>
          </a:xfrm>
          <a:prstGeom prst="rect">
            <a:avLst/>
          </a:prstGeom>
          <a:ln>
            <a:noFill/>
          </a:ln>
          <a:effectLst>
            <a:outerShdw blurRad="190500" algn="tl" rotWithShape="0">
              <a:srgbClr val="000000">
                <a:alpha val="70000"/>
              </a:srgbClr>
            </a:outerShdw>
          </a:effectLst>
        </p:spPr>
      </p:pic>
      <p:pic>
        <p:nvPicPr>
          <p:cNvPr id="12" name="Picture 11" descr="Diagram&#10;&#10;Description automatically generated">
            <a:extLst>
              <a:ext uri="{FF2B5EF4-FFF2-40B4-BE49-F238E27FC236}">
                <a16:creationId xmlns:a16="http://schemas.microsoft.com/office/drawing/2014/main" id="{9FB00D2F-82DE-B8F1-1241-C3F9936E5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1975" y="119484"/>
            <a:ext cx="3780437" cy="5889360"/>
          </a:xfrm>
          <a:prstGeom prst="rect">
            <a:avLst/>
          </a:prstGeom>
          <a:ln>
            <a:noFill/>
          </a:ln>
          <a:effectLst>
            <a:outerShdw blurRad="190500" algn="tl" rotWithShape="0">
              <a:srgbClr val="000000">
                <a:alpha val="70000"/>
              </a:srgbClr>
            </a:outerShdw>
          </a:effectLst>
        </p:spPr>
      </p:pic>
      <p:sp>
        <p:nvSpPr>
          <p:cNvPr id="3" name="Oval 2">
            <a:extLst>
              <a:ext uri="{FF2B5EF4-FFF2-40B4-BE49-F238E27FC236}">
                <a16:creationId xmlns:a16="http://schemas.microsoft.com/office/drawing/2014/main" id="{98F6415C-65FC-68D7-1275-7FFEDB0A01C2}"/>
              </a:ext>
            </a:extLst>
          </p:cNvPr>
          <p:cNvSpPr/>
          <p:nvPr/>
        </p:nvSpPr>
        <p:spPr bwMode="auto">
          <a:xfrm>
            <a:off x="1543432" y="4831573"/>
            <a:ext cx="802433" cy="298580"/>
          </a:xfrm>
          <a:prstGeom prst="ellips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FFE99A52-63CF-5E24-CA25-22CA56F97520}"/>
              </a:ext>
            </a:extLst>
          </p:cNvPr>
          <p:cNvSpPr txBox="1"/>
          <p:nvPr/>
        </p:nvSpPr>
        <p:spPr bwMode="auto">
          <a:xfrm>
            <a:off x="283034" y="6267358"/>
            <a:ext cx="45767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None/>
            </a:pPr>
            <a:r>
              <a:rPr lang="nb-NO" sz="1400" b="1" dirty="0">
                <a:solidFill>
                  <a:schemeClr val="bg1"/>
                </a:solidFill>
              </a:rPr>
              <a:t>DELETED FAK &amp; PXT TRANSITIONS</a:t>
            </a:r>
            <a:endParaRPr lang="en-US" sz="1400" dirty="0">
              <a:solidFill>
                <a:schemeClr val="bg1"/>
              </a:solidFill>
            </a:endParaRPr>
          </a:p>
        </p:txBody>
      </p:sp>
    </p:spTree>
    <p:extLst>
      <p:ext uri="{BB962C8B-B14F-4D97-AF65-F5344CB8AC3E}">
        <p14:creationId xmlns:p14="http://schemas.microsoft.com/office/powerpoint/2010/main" val="29176761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422995" y="2706030"/>
            <a:ext cx="6021659" cy="609600"/>
          </a:xfrm>
        </p:spPr>
        <p:txBody>
          <a:bodyPr/>
          <a:lstStyle/>
          <a:p>
            <a:r>
              <a:rPr lang="en-US" sz="4000" dirty="0"/>
              <a:t>EWR PHLBO4 ARRIVAL</a:t>
            </a:r>
          </a:p>
        </p:txBody>
      </p:sp>
      <p:sp>
        <p:nvSpPr>
          <p:cNvPr id="4" name="Slide Number Placeholder 3"/>
          <p:cNvSpPr>
            <a:spLocks noGrp="1"/>
          </p:cNvSpPr>
          <p:nvPr>
            <p:ph type="sldNum" sz="quarter" idx="4"/>
          </p:nvPr>
        </p:nvSpPr>
        <p:spPr/>
        <p:txBody>
          <a:bodyPr/>
          <a:lstStyle/>
          <a:p>
            <a:fld id="{74438B1A-AF1B-4C8B-993E-1BADE62A2451}" type="slidenum">
              <a:rPr lang="en-US" smtClean="0"/>
              <a:pPr/>
              <a:t>18</a:t>
            </a:fld>
            <a:endParaRPr lang="en-US" dirty="0"/>
          </a:p>
        </p:txBody>
      </p:sp>
      <p:sp>
        <p:nvSpPr>
          <p:cNvPr id="12" name="Oval 11">
            <a:extLst>
              <a:ext uri="{FF2B5EF4-FFF2-40B4-BE49-F238E27FC236}">
                <a16:creationId xmlns:a16="http://schemas.microsoft.com/office/drawing/2014/main" id="{8262525B-0292-1708-0C92-00E50A7F12C2}"/>
              </a:ext>
            </a:extLst>
          </p:cNvPr>
          <p:cNvSpPr/>
          <p:nvPr/>
        </p:nvSpPr>
        <p:spPr bwMode="auto">
          <a:xfrm>
            <a:off x="5754848" y="3548543"/>
            <a:ext cx="402671" cy="28522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pic>
        <p:nvPicPr>
          <p:cNvPr id="6" name="Picture 5" descr="Diagram&#10;&#10;Description automatically generated">
            <a:extLst>
              <a:ext uri="{FF2B5EF4-FFF2-40B4-BE49-F238E27FC236}">
                <a16:creationId xmlns:a16="http://schemas.microsoft.com/office/drawing/2014/main" id="{73CC3BAD-E46C-C7AB-F97C-0B6D3B92F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583" y="77867"/>
            <a:ext cx="3757318" cy="5907685"/>
          </a:xfrm>
          <a:prstGeom prst="rect">
            <a:avLst/>
          </a:prstGeom>
          <a:ln>
            <a:noFill/>
          </a:ln>
          <a:effectLst>
            <a:outerShdw blurRad="190500" algn="tl" rotWithShape="0">
              <a:srgbClr val="000000">
                <a:alpha val="70000"/>
              </a:srgbClr>
            </a:outerShdw>
          </a:effectLst>
        </p:spPr>
      </p:pic>
      <p:pic>
        <p:nvPicPr>
          <p:cNvPr id="8" name="Picture 7" descr="Chart&#10;&#10;Description automatically generated with low confidence">
            <a:extLst>
              <a:ext uri="{FF2B5EF4-FFF2-40B4-BE49-F238E27FC236}">
                <a16:creationId xmlns:a16="http://schemas.microsoft.com/office/drawing/2014/main" id="{287900D7-7C52-5C4C-46B7-EA100A1A22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8375" y="77867"/>
            <a:ext cx="3757318" cy="5966590"/>
          </a:xfrm>
          <a:prstGeom prst="rect">
            <a:avLst/>
          </a:prstGeom>
          <a:ln>
            <a:noFill/>
          </a:ln>
          <a:effectLst>
            <a:outerShdw blurRad="190500" algn="tl" rotWithShape="0">
              <a:srgbClr val="000000">
                <a:alpha val="70000"/>
              </a:srgbClr>
            </a:outerShdw>
          </a:effectLst>
        </p:spPr>
      </p:pic>
      <p:sp>
        <p:nvSpPr>
          <p:cNvPr id="3" name="Oval 2">
            <a:extLst>
              <a:ext uri="{FF2B5EF4-FFF2-40B4-BE49-F238E27FC236}">
                <a16:creationId xmlns:a16="http://schemas.microsoft.com/office/drawing/2014/main" id="{DE090E4B-3F4B-DCC1-5EB8-9086F251373B}"/>
              </a:ext>
            </a:extLst>
          </p:cNvPr>
          <p:cNvSpPr/>
          <p:nvPr/>
        </p:nvSpPr>
        <p:spPr bwMode="auto">
          <a:xfrm>
            <a:off x="1784705" y="4348973"/>
            <a:ext cx="802433" cy="298580"/>
          </a:xfrm>
          <a:prstGeom prst="ellips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D18EB813-C584-E8A5-489F-958ED088C731}"/>
              </a:ext>
            </a:extLst>
          </p:cNvPr>
          <p:cNvSpPr txBox="1"/>
          <p:nvPr/>
        </p:nvSpPr>
        <p:spPr bwMode="auto">
          <a:xfrm>
            <a:off x="283034" y="6267358"/>
            <a:ext cx="45767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None/>
            </a:pPr>
            <a:r>
              <a:rPr lang="nb-NO" sz="1400" b="1" dirty="0">
                <a:solidFill>
                  <a:schemeClr val="bg1"/>
                </a:solidFill>
              </a:rPr>
              <a:t>DELETED FAK &amp; PXT TRANSITIONS</a:t>
            </a:r>
            <a:endParaRPr lang="en-US" sz="1400" dirty="0">
              <a:solidFill>
                <a:schemeClr val="bg1"/>
              </a:solidFill>
            </a:endParaRPr>
          </a:p>
        </p:txBody>
      </p:sp>
    </p:spTree>
    <p:extLst>
      <p:ext uri="{BB962C8B-B14F-4D97-AF65-F5344CB8AC3E}">
        <p14:creationId xmlns:p14="http://schemas.microsoft.com/office/powerpoint/2010/main" val="42786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227634" y="2809786"/>
            <a:ext cx="5710136" cy="457200"/>
          </a:xfrm>
        </p:spPr>
        <p:txBody>
          <a:bodyPr/>
          <a:lstStyle/>
          <a:p>
            <a:r>
              <a:rPr lang="en-US" sz="4000" dirty="0"/>
              <a:t>TEB JAIKE4 ARRIVAL</a:t>
            </a:r>
          </a:p>
        </p:txBody>
      </p:sp>
      <p:sp>
        <p:nvSpPr>
          <p:cNvPr id="4" name="Slide Number Placeholder 3"/>
          <p:cNvSpPr>
            <a:spLocks noGrp="1"/>
          </p:cNvSpPr>
          <p:nvPr>
            <p:ph type="sldNum" sz="quarter" idx="4"/>
          </p:nvPr>
        </p:nvSpPr>
        <p:spPr/>
        <p:txBody>
          <a:bodyPr/>
          <a:lstStyle/>
          <a:p>
            <a:fld id="{74438B1A-AF1B-4C8B-993E-1BADE62A2451}" type="slidenum">
              <a:rPr lang="en-US" smtClean="0"/>
              <a:pPr/>
              <a:t>19</a:t>
            </a:fld>
            <a:endParaRPr lang="en-US" dirty="0"/>
          </a:p>
        </p:txBody>
      </p:sp>
      <p:pic>
        <p:nvPicPr>
          <p:cNvPr id="5" name="Picture 4" descr="A picture containing chart&#10;&#10;Description automatically generated">
            <a:extLst>
              <a:ext uri="{FF2B5EF4-FFF2-40B4-BE49-F238E27FC236}">
                <a16:creationId xmlns:a16="http://schemas.microsoft.com/office/drawing/2014/main" id="{10461F24-A7DD-FAA3-4A12-A9CE99183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088" y="39914"/>
            <a:ext cx="3845776" cy="5957030"/>
          </a:xfrm>
          <a:prstGeom prst="rect">
            <a:avLst/>
          </a:prstGeom>
          <a:ln>
            <a:noFill/>
          </a:ln>
          <a:effectLst>
            <a:outerShdw blurRad="190500" algn="tl" rotWithShape="0">
              <a:srgbClr val="000000">
                <a:alpha val="70000"/>
              </a:srgbClr>
            </a:outerShdw>
          </a:effectLst>
        </p:spPr>
      </p:pic>
      <p:pic>
        <p:nvPicPr>
          <p:cNvPr id="9" name="Picture 8" descr="Diagram&#10;&#10;Description automatically generated">
            <a:extLst>
              <a:ext uri="{FF2B5EF4-FFF2-40B4-BE49-F238E27FC236}">
                <a16:creationId xmlns:a16="http://schemas.microsoft.com/office/drawing/2014/main" id="{3F4166B6-B093-FA1A-3E61-82A4E5214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985" y="39914"/>
            <a:ext cx="3798001" cy="5957030"/>
          </a:xfrm>
          <a:prstGeom prst="rect">
            <a:avLst/>
          </a:prstGeom>
          <a:ln>
            <a:noFill/>
          </a:ln>
          <a:effectLst>
            <a:outerShdw blurRad="190500" algn="tl" rotWithShape="0">
              <a:srgbClr val="000000">
                <a:alpha val="70000"/>
              </a:srgbClr>
            </a:outerShdw>
          </a:effectLst>
        </p:spPr>
      </p:pic>
      <p:sp>
        <p:nvSpPr>
          <p:cNvPr id="3" name="Oval 2">
            <a:extLst>
              <a:ext uri="{FF2B5EF4-FFF2-40B4-BE49-F238E27FC236}">
                <a16:creationId xmlns:a16="http://schemas.microsoft.com/office/drawing/2014/main" id="{392B0181-B091-A6F5-83DE-085069A3D877}"/>
              </a:ext>
            </a:extLst>
          </p:cNvPr>
          <p:cNvSpPr/>
          <p:nvPr/>
        </p:nvSpPr>
        <p:spPr bwMode="auto">
          <a:xfrm>
            <a:off x="1816482" y="4825223"/>
            <a:ext cx="802433" cy="298580"/>
          </a:xfrm>
          <a:prstGeom prst="ellips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6275C772-5925-BFB1-2813-217E22511937}"/>
              </a:ext>
            </a:extLst>
          </p:cNvPr>
          <p:cNvSpPr txBox="1"/>
          <p:nvPr/>
        </p:nvSpPr>
        <p:spPr bwMode="auto">
          <a:xfrm>
            <a:off x="283034" y="6267358"/>
            <a:ext cx="45767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None/>
            </a:pPr>
            <a:r>
              <a:rPr lang="nb-NO" sz="1400" b="1" dirty="0">
                <a:solidFill>
                  <a:schemeClr val="bg1"/>
                </a:solidFill>
              </a:rPr>
              <a:t>DELETED FAK, PXT, HPW, &amp; RIC TRANSITIONS</a:t>
            </a:r>
            <a:endParaRPr lang="en-US" sz="1400" dirty="0">
              <a:solidFill>
                <a:schemeClr val="bg1"/>
              </a:solidFill>
            </a:endParaRPr>
          </a:p>
        </p:txBody>
      </p:sp>
      <p:sp>
        <p:nvSpPr>
          <p:cNvPr id="6" name="TextBox 5">
            <a:extLst>
              <a:ext uri="{FF2B5EF4-FFF2-40B4-BE49-F238E27FC236}">
                <a16:creationId xmlns:a16="http://schemas.microsoft.com/office/drawing/2014/main" id="{71488409-728F-8363-4361-9408C05A78B5}"/>
              </a:ext>
            </a:extLst>
          </p:cNvPr>
          <p:cNvSpPr txBox="1"/>
          <p:nvPr/>
        </p:nvSpPr>
        <p:spPr bwMode="auto">
          <a:xfrm>
            <a:off x="2787577" y="4651347"/>
            <a:ext cx="2098624"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1200" b="1" dirty="0">
                <a:solidFill>
                  <a:srgbClr val="FF0000"/>
                </a:solidFill>
              </a:rPr>
              <a:t>MEA Issue – NOTAM may be issued for MEA change to 5000 SWNGR – SWANN (no operational impact)</a:t>
            </a:r>
          </a:p>
        </p:txBody>
      </p:sp>
      <p:sp>
        <p:nvSpPr>
          <p:cNvPr id="7" name="Freeform: Shape 6">
            <a:extLst>
              <a:ext uri="{FF2B5EF4-FFF2-40B4-BE49-F238E27FC236}">
                <a16:creationId xmlns:a16="http://schemas.microsoft.com/office/drawing/2014/main" id="{B65A473A-37C9-8B92-67B6-477719BDDEAB}"/>
              </a:ext>
            </a:extLst>
          </p:cNvPr>
          <p:cNvSpPr/>
          <p:nvPr/>
        </p:nvSpPr>
        <p:spPr bwMode="auto">
          <a:xfrm>
            <a:off x="2354094" y="2538919"/>
            <a:ext cx="1303506" cy="2509736"/>
          </a:xfrm>
          <a:custGeom>
            <a:avLst/>
            <a:gdLst>
              <a:gd name="connsiteX0" fmla="*/ 0 w 1303506"/>
              <a:gd name="connsiteY0" fmla="*/ 2431915 h 2509736"/>
              <a:gd name="connsiteX1" fmla="*/ 0 w 1303506"/>
              <a:gd name="connsiteY1" fmla="*/ 2509736 h 2509736"/>
              <a:gd name="connsiteX2" fmla="*/ 116732 w 1303506"/>
              <a:gd name="connsiteY2" fmla="*/ 1926077 h 2509736"/>
              <a:gd name="connsiteX3" fmla="*/ 447472 w 1303506"/>
              <a:gd name="connsiteY3" fmla="*/ 1284051 h 2509736"/>
              <a:gd name="connsiteX4" fmla="*/ 1060315 w 1303506"/>
              <a:gd name="connsiteY4" fmla="*/ 583660 h 2509736"/>
              <a:gd name="connsiteX5" fmla="*/ 1303506 w 1303506"/>
              <a:gd name="connsiteY5" fmla="*/ 0 h 2509736"/>
              <a:gd name="connsiteX6" fmla="*/ 1293778 w 1303506"/>
              <a:gd name="connsiteY6" fmla="*/ 0 h 250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506" h="2509736">
                <a:moveTo>
                  <a:pt x="0" y="2431915"/>
                </a:moveTo>
                <a:lnTo>
                  <a:pt x="0" y="2509736"/>
                </a:lnTo>
                <a:lnTo>
                  <a:pt x="116732" y="1926077"/>
                </a:lnTo>
                <a:lnTo>
                  <a:pt x="447472" y="1284051"/>
                </a:lnTo>
                <a:lnTo>
                  <a:pt x="1060315" y="583660"/>
                </a:lnTo>
                <a:lnTo>
                  <a:pt x="1303506" y="0"/>
                </a:lnTo>
                <a:lnTo>
                  <a:pt x="1293778" y="0"/>
                </a:lnTo>
              </a:path>
            </a:pathLst>
          </a:custGeom>
          <a:noFill/>
          <a:ln w="25400"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15407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397"/>
            <a:ext cx="9144000" cy="609600"/>
          </a:xfrm>
        </p:spPr>
        <p:txBody>
          <a:bodyPr/>
          <a:lstStyle/>
          <a:p>
            <a:r>
              <a:rPr lang="en-US" sz="4000" dirty="0"/>
              <a:t>What We Are Doing, Why, When</a:t>
            </a:r>
          </a:p>
        </p:txBody>
      </p:sp>
      <p:sp>
        <p:nvSpPr>
          <p:cNvPr id="3" name="Content Placeholder 2"/>
          <p:cNvSpPr>
            <a:spLocks noGrp="1"/>
          </p:cNvSpPr>
          <p:nvPr>
            <p:ph idx="1"/>
          </p:nvPr>
        </p:nvSpPr>
        <p:spPr>
          <a:xfrm>
            <a:off x="442982" y="1092760"/>
            <a:ext cx="8258036" cy="5136542"/>
          </a:xfrm>
        </p:spPr>
        <p:txBody>
          <a:bodyPr/>
          <a:lstStyle/>
          <a:p>
            <a:pPr>
              <a:spcBef>
                <a:spcPct val="0"/>
              </a:spcBef>
              <a:defRPr/>
            </a:pPr>
            <a:endParaRPr lang="en-US" dirty="0">
              <a:ea typeface="ＭＳ Ｐゴシック" pitchFamily="34" charset="-128"/>
            </a:endParaRPr>
          </a:p>
          <a:p>
            <a:pPr>
              <a:spcBef>
                <a:spcPct val="0"/>
              </a:spcBef>
              <a:defRPr/>
            </a:pPr>
            <a:endParaRPr lang="en-US" dirty="0">
              <a:ea typeface="ＭＳ Ｐゴシック" pitchFamily="34" charset="-128"/>
            </a:endParaRPr>
          </a:p>
          <a:p>
            <a:pPr>
              <a:spcBef>
                <a:spcPct val="0"/>
              </a:spcBef>
              <a:defRPr/>
            </a:pPr>
            <a:endParaRPr lang="en-US" dirty="0">
              <a:ea typeface="ＭＳ Ｐゴシック" pitchFamily="34" charset="-128"/>
            </a:endParaRPr>
          </a:p>
          <a:p>
            <a:pPr>
              <a:spcBef>
                <a:spcPct val="0"/>
              </a:spcBef>
              <a:defRPr/>
            </a:pPr>
            <a:r>
              <a:rPr lang="en-US" u="sng" dirty="0">
                <a:ea typeface="ＭＳ Ｐゴシック" pitchFamily="34" charset="-128"/>
              </a:rPr>
              <a:t>What</a:t>
            </a:r>
            <a:r>
              <a:rPr lang="en-US" dirty="0">
                <a:ea typeface="ＭＳ Ｐゴシック" pitchFamily="34" charset="-128"/>
              </a:rPr>
              <a:t>:  New/amended Q Routes and Y Routes will replace the north-south </a:t>
            </a:r>
            <a:r>
              <a:rPr lang="en-US" dirty="0"/>
              <a:t>high-altitude route structure along the east coast of the United States</a:t>
            </a:r>
          </a:p>
          <a:p>
            <a:pPr marL="242888">
              <a:spcBef>
                <a:spcPct val="0"/>
              </a:spcBef>
              <a:defRPr/>
            </a:pPr>
            <a:r>
              <a:rPr lang="en-US" u="sng" dirty="0">
                <a:latin typeface="Arial" panose="020B0604020202020204" pitchFamily="34" charset="0"/>
                <a:ea typeface="ＭＳ Ｐゴシック" pitchFamily="34" charset="-128"/>
                <a:cs typeface="Arial" panose="020B0604020202020204" pitchFamily="34" charset="0"/>
              </a:rPr>
              <a:t>Why</a:t>
            </a:r>
            <a:r>
              <a:rPr lang="en-US" dirty="0">
                <a:latin typeface="Arial" panose="020B0604020202020204" pitchFamily="34" charset="0"/>
                <a:ea typeface="ＭＳ Ｐゴシック" pitchFamily="34" charset="-128"/>
                <a:cs typeface="Arial" panose="020B0604020202020204" pitchFamily="34" charset="0"/>
              </a:rPr>
              <a:t>:  Transition to a PBN-Centric NAS thus decreasing reliance on ground-based NAVAIDs</a:t>
            </a:r>
          </a:p>
          <a:p>
            <a:pPr marL="242888">
              <a:spcBef>
                <a:spcPct val="0"/>
              </a:spcBef>
              <a:defRPr/>
            </a:pPr>
            <a:r>
              <a:rPr lang="en-US" u="sng" dirty="0">
                <a:latin typeface="Arial" panose="020B0604020202020204" pitchFamily="34" charset="0"/>
                <a:ea typeface="ＭＳ Ｐゴシック" pitchFamily="34" charset="-128"/>
                <a:cs typeface="Arial" panose="020B0604020202020204" pitchFamily="34" charset="0"/>
              </a:rPr>
              <a:t>When</a:t>
            </a:r>
            <a:r>
              <a:rPr lang="en-US" dirty="0">
                <a:latin typeface="Arial" panose="020B0604020202020204" pitchFamily="34" charset="0"/>
                <a:ea typeface="ＭＳ Ｐゴシック" pitchFamily="34" charset="-128"/>
                <a:cs typeface="Arial" panose="020B0604020202020204" pitchFamily="34" charset="0"/>
              </a:rPr>
              <a:t>:  Changes</a:t>
            </a:r>
            <a:r>
              <a:rPr lang="en-US" dirty="0"/>
              <a:t> being implemented from 10/10/2019 through </a:t>
            </a:r>
            <a:r>
              <a:rPr lang="en-US" u="sng" dirty="0">
                <a:solidFill>
                  <a:srgbClr val="FF0000"/>
                </a:solidFill>
              </a:rPr>
              <a:t>4/20/2023</a:t>
            </a:r>
          </a:p>
          <a:p>
            <a:pPr marL="642938" lvl="1">
              <a:spcBef>
                <a:spcPct val="0"/>
              </a:spcBef>
              <a:defRPr/>
            </a:pPr>
            <a:r>
              <a:rPr lang="en-US" b="1" dirty="0"/>
              <a:t>Due to COVID-19, the implementation of the majority of the remaining routes and procedures was delayed due to inability to conduct controller training</a:t>
            </a:r>
          </a:p>
          <a:p>
            <a:pPr fontAlgn="t"/>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a:t>
            </a:fld>
            <a:endParaRPr lang="en-US" dirty="0"/>
          </a:p>
        </p:txBody>
      </p:sp>
      <p:sp>
        <p:nvSpPr>
          <p:cNvPr id="7" name="Rectangle 6">
            <a:extLst>
              <a:ext uri="{FF2B5EF4-FFF2-40B4-BE49-F238E27FC236}">
                <a16:creationId xmlns:a16="http://schemas.microsoft.com/office/drawing/2014/main" id="{1275FB82-58EB-4CBB-8B00-A14A175BF89F}"/>
              </a:ext>
            </a:extLst>
          </p:cNvPr>
          <p:cNvSpPr/>
          <p:nvPr/>
        </p:nvSpPr>
        <p:spPr>
          <a:xfrm>
            <a:off x="442982" y="1073662"/>
            <a:ext cx="8258036" cy="954107"/>
          </a:xfrm>
          <a:prstGeom prst="rect">
            <a:avLst/>
          </a:prstGeom>
          <a:noFill/>
          <a:ln>
            <a:solidFill>
              <a:schemeClr val="accent4"/>
            </a:solidFill>
          </a:ln>
        </p:spPr>
        <p:txBody>
          <a:bodyPr wrap="square" lIns="91440" tIns="45720" rIns="91440" bIns="45720">
            <a:spAutoFit/>
          </a:bodyPr>
          <a:lstStyle/>
          <a:p>
            <a:pPr algn="ctr">
              <a:buNone/>
            </a:pP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a typeface="ＭＳ Ｐゴシック" pitchFamily="34" charset="-128"/>
              </a:rPr>
              <a:t>NEC ACR is one of the biggest changes to the National Airspace System (NAS) in decades</a:t>
            </a:r>
            <a:endPar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42901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6474C9-D573-3131-8EA0-F0F02345C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849" y="120419"/>
            <a:ext cx="3711262" cy="5791702"/>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rot="16200000">
            <a:off x="-2227634" y="2809786"/>
            <a:ext cx="5710136" cy="457200"/>
          </a:xfrm>
        </p:spPr>
        <p:txBody>
          <a:bodyPr/>
          <a:lstStyle/>
          <a:p>
            <a:r>
              <a:rPr lang="en-US" sz="3200" dirty="0"/>
              <a:t>CHS MLTRE3 DEPARTURE</a:t>
            </a:r>
          </a:p>
        </p:txBody>
      </p:sp>
      <p:sp>
        <p:nvSpPr>
          <p:cNvPr id="4" name="Slide Number Placeholder 3"/>
          <p:cNvSpPr>
            <a:spLocks noGrp="1"/>
          </p:cNvSpPr>
          <p:nvPr>
            <p:ph type="sldNum" sz="quarter" idx="4"/>
          </p:nvPr>
        </p:nvSpPr>
        <p:spPr/>
        <p:txBody>
          <a:bodyPr/>
          <a:lstStyle/>
          <a:p>
            <a:fld id="{74438B1A-AF1B-4C8B-993E-1BADE62A2451}" type="slidenum">
              <a:rPr lang="en-US" smtClean="0"/>
              <a:pPr/>
              <a:t>20</a:t>
            </a:fld>
            <a:endParaRPr lang="en-US" dirty="0"/>
          </a:p>
        </p:txBody>
      </p:sp>
      <p:sp>
        <p:nvSpPr>
          <p:cNvPr id="3" name="Oval 2">
            <a:extLst>
              <a:ext uri="{FF2B5EF4-FFF2-40B4-BE49-F238E27FC236}">
                <a16:creationId xmlns:a16="http://schemas.microsoft.com/office/drawing/2014/main" id="{624611A6-C7BE-E853-2BD9-5B332DCE7781}"/>
              </a:ext>
            </a:extLst>
          </p:cNvPr>
          <p:cNvSpPr/>
          <p:nvPr/>
        </p:nvSpPr>
        <p:spPr bwMode="auto">
          <a:xfrm>
            <a:off x="1394207" y="796589"/>
            <a:ext cx="802433" cy="298580"/>
          </a:xfrm>
          <a:prstGeom prst="ellips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15030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227634" y="2809786"/>
            <a:ext cx="5710136" cy="457200"/>
          </a:xfrm>
        </p:spPr>
        <p:txBody>
          <a:bodyPr/>
          <a:lstStyle/>
          <a:p>
            <a:r>
              <a:rPr lang="en-US" sz="3200" dirty="0"/>
              <a:t>CHS SWPFX3 DEPARTURE</a:t>
            </a:r>
          </a:p>
        </p:txBody>
      </p:sp>
      <p:sp>
        <p:nvSpPr>
          <p:cNvPr id="4" name="Slide Number Placeholder 3"/>
          <p:cNvSpPr>
            <a:spLocks noGrp="1"/>
          </p:cNvSpPr>
          <p:nvPr>
            <p:ph type="sldNum" sz="quarter" idx="4"/>
          </p:nvPr>
        </p:nvSpPr>
        <p:spPr/>
        <p:txBody>
          <a:bodyPr/>
          <a:lstStyle/>
          <a:p>
            <a:fld id="{74438B1A-AF1B-4C8B-993E-1BADE62A2451}" type="slidenum">
              <a:rPr lang="en-US" smtClean="0"/>
              <a:pPr/>
              <a:t>21</a:t>
            </a:fld>
            <a:endParaRPr lang="en-US" dirty="0"/>
          </a:p>
        </p:txBody>
      </p:sp>
      <p:pic>
        <p:nvPicPr>
          <p:cNvPr id="6" name="Picture 5">
            <a:extLst>
              <a:ext uri="{FF2B5EF4-FFF2-40B4-BE49-F238E27FC236}">
                <a16:creationId xmlns:a16="http://schemas.microsoft.com/office/drawing/2014/main" id="{CAB81F4F-DD4F-E442-45CA-BA51608BD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855" y="94455"/>
            <a:ext cx="3755251" cy="58878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48430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7DE98-3174-4C39-AFFB-30FD179DD505}"/>
              </a:ext>
            </a:extLst>
          </p:cNvPr>
          <p:cNvSpPr>
            <a:spLocks noGrp="1"/>
          </p:cNvSpPr>
          <p:nvPr>
            <p:ph type="title"/>
          </p:nvPr>
        </p:nvSpPr>
        <p:spPr>
          <a:xfrm>
            <a:off x="0" y="344488"/>
            <a:ext cx="9144000" cy="609600"/>
          </a:xfrm>
        </p:spPr>
        <p:txBody>
          <a:bodyPr/>
          <a:lstStyle/>
          <a:p>
            <a:r>
              <a:rPr lang="en-US" sz="4000" dirty="0"/>
              <a:t>Preferred IFR Routes</a:t>
            </a:r>
            <a:br>
              <a:rPr lang="en-US" sz="4000" dirty="0"/>
            </a:br>
            <a:r>
              <a:rPr lang="en-US" sz="2400" dirty="0"/>
              <a:t>Effective 4/20/2023</a:t>
            </a:r>
          </a:p>
        </p:txBody>
      </p:sp>
      <p:sp>
        <p:nvSpPr>
          <p:cNvPr id="3" name="Content Placeholder 2">
            <a:extLst>
              <a:ext uri="{FF2B5EF4-FFF2-40B4-BE49-F238E27FC236}">
                <a16:creationId xmlns:a16="http://schemas.microsoft.com/office/drawing/2014/main" id="{6AC31D76-A013-4014-A260-595D984F24A2}"/>
              </a:ext>
            </a:extLst>
          </p:cNvPr>
          <p:cNvSpPr>
            <a:spLocks noGrp="1"/>
          </p:cNvSpPr>
          <p:nvPr>
            <p:ph idx="1"/>
          </p:nvPr>
        </p:nvSpPr>
        <p:spPr>
          <a:xfrm>
            <a:off x="368474" y="1135856"/>
            <a:ext cx="8775525" cy="4391025"/>
          </a:xfrm>
        </p:spPr>
        <p:txBody>
          <a:bodyPr/>
          <a:lstStyle/>
          <a:p>
            <a:r>
              <a:rPr lang="en-US" dirty="0"/>
              <a:t>~1200 City Pairs to be amended</a:t>
            </a:r>
          </a:p>
          <a:p>
            <a:pPr lvl="1"/>
            <a:r>
              <a:rPr lang="en-US" dirty="0"/>
              <a:t>Domestic routes between</a:t>
            </a:r>
          </a:p>
          <a:p>
            <a:pPr lvl="2"/>
            <a:r>
              <a:rPr lang="en-US" dirty="0"/>
              <a:t>ZBW, ZNY, ZDC, ZJX, ZMA, ZTL, ZHU, ZFW, ZID, ZOB</a:t>
            </a:r>
          </a:p>
          <a:p>
            <a:pPr lvl="1"/>
            <a:r>
              <a:rPr lang="en-US" dirty="0"/>
              <a:t>North Atlantic Routes</a:t>
            </a:r>
          </a:p>
          <a:p>
            <a:pPr lvl="2"/>
            <a:r>
              <a:rPr lang="en-US" dirty="0"/>
              <a:t>Landing in ZBW, ZNY, ZDC, ZJX, ZMA, ZTL, ZHU, ZFW, ZID, ZOB</a:t>
            </a:r>
          </a:p>
          <a:p>
            <a:pPr lvl="1"/>
            <a:r>
              <a:rPr lang="en-US" b="1" dirty="0">
                <a:solidFill>
                  <a:srgbClr val="FF0000"/>
                </a:solidFill>
              </a:rPr>
              <a:t>The following were removed from HIGH ALTITUDE ROUTES, PLEASE DO NOT FILE</a:t>
            </a:r>
          </a:p>
          <a:p>
            <a:pPr lvl="2"/>
            <a:r>
              <a:rPr lang="en-US" b="1" dirty="0">
                <a:solidFill>
                  <a:srgbClr val="FF0000"/>
                </a:solidFill>
              </a:rPr>
              <a:t>ILM (except dep KEWN), DIW, SBY, SWL</a:t>
            </a:r>
          </a:p>
          <a:p>
            <a:pPr lvl="2"/>
            <a:r>
              <a:rPr lang="en-US" b="1" dirty="0">
                <a:solidFill>
                  <a:srgbClr val="FF0000"/>
                </a:solidFill>
              </a:rPr>
              <a:t>BARTL, BINGS, CEBEE, COVAN, DAVES, DWYTE, FRANZ, HERIN JAMTA, KEMPR, NASDE, SCARS, SEAER, SLANG, WETRO, YASLU </a:t>
            </a:r>
          </a:p>
          <a:p>
            <a:pPr lvl="1"/>
            <a:r>
              <a:rPr lang="en-US" b="1" dirty="0">
                <a:solidFill>
                  <a:srgbClr val="FF0000"/>
                </a:solidFill>
              </a:rPr>
              <a:t>Please file Y-Routes instead of AR-Routes if GPS equipped</a:t>
            </a:r>
            <a:endParaRPr lang="en-US" dirty="0"/>
          </a:p>
          <a:p>
            <a:r>
              <a:rPr lang="en-US" dirty="0"/>
              <a:t>Route document provided 3/17 for planning purposes</a:t>
            </a:r>
          </a:p>
          <a:p>
            <a:r>
              <a:rPr lang="en-US" dirty="0"/>
              <a:t>National Playbook Routes &amp; CDRs were also updated</a:t>
            </a:r>
          </a:p>
          <a:p>
            <a:pPr marL="457200" lvl="1"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270F324-1784-45C3-9111-5D194A8715A7}"/>
              </a:ext>
            </a:extLst>
          </p:cNvPr>
          <p:cNvSpPr>
            <a:spLocks noGrp="1"/>
          </p:cNvSpPr>
          <p:nvPr>
            <p:ph type="sldNum" sz="quarter" idx="4"/>
          </p:nvPr>
        </p:nvSpPr>
        <p:spPr/>
        <p:txBody>
          <a:bodyPr/>
          <a:lstStyle/>
          <a:p>
            <a:fld id="{74438B1A-AF1B-4C8B-993E-1BADE62A2451}" type="slidenum">
              <a:rPr lang="en-US" smtClean="0">
                <a:solidFill>
                  <a:srgbClr val="FFFFFF">
                    <a:lumMod val="65000"/>
                  </a:srgbClr>
                </a:solidFill>
              </a:rPr>
              <a:pPr/>
              <a:t>22</a:t>
            </a:fld>
            <a:endParaRPr lang="en-US" dirty="0">
              <a:solidFill>
                <a:srgbClr val="FFFFFF">
                  <a:lumMod val="65000"/>
                </a:srgbClr>
              </a:solidFill>
            </a:endParaRPr>
          </a:p>
        </p:txBody>
      </p:sp>
    </p:spTree>
    <p:extLst>
      <p:ext uri="{BB962C8B-B14F-4D97-AF65-F5344CB8AC3E}">
        <p14:creationId xmlns:p14="http://schemas.microsoft.com/office/powerpoint/2010/main" val="3370913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7DE98-3174-4C39-AFFB-30FD179DD505}"/>
              </a:ext>
            </a:extLst>
          </p:cNvPr>
          <p:cNvSpPr>
            <a:spLocks noGrp="1"/>
          </p:cNvSpPr>
          <p:nvPr>
            <p:ph type="title"/>
          </p:nvPr>
        </p:nvSpPr>
        <p:spPr>
          <a:xfrm>
            <a:off x="0" y="344488"/>
            <a:ext cx="9144000" cy="609600"/>
          </a:xfrm>
        </p:spPr>
        <p:txBody>
          <a:bodyPr/>
          <a:lstStyle/>
          <a:p>
            <a:r>
              <a:rPr lang="en-US" sz="4000" dirty="0"/>
              <a:t>Route Corrections</a:t>
            </a:r>
            <a:br>
              <a:rPr lang="en-US" sz="4000" dirty="0"/>
            </a:br>
            <a:r>
              <a:rPr lang="en-US" sz="2400" dirty="0"/>
              <a:t>Effective 4/20/2023</a:t>
            </a:r>
          </a:p>
        </p:txBody>
      </p:sp>
      <p:sp>
        <p:nvSpPr>
          <p:cNvPr id="3" name="Content Placeholder 2">
            <a:extLst>
              <a:ext uri="{FF2B5EF4-FFF2-40B4-BE49-F238E27FC236}">
                <a16:creationId xmlns:a16="http://schemas.microsoft.com/office/drawing/2014/main" id="{6AC31D76-A013-4014-A260-595D984F24A2}"/>
              </a:ext>
            </a:extLst>
          </p:cNvPr>
          <p:cNvSpPr>
            <a:spLocks noGrp="1"/>
          </p:cNvSpPr>
          <p:nvPr>
            <p:ph idx="1"/>
          </p:nvPr>
        </p:nvSpPr>
        <p:spPr>
          <a:xfrm>
            <a:off x="512408" y="1339056"/>
            <a:ext cx="8631592" cy="4391025"/>
          </a:xfrm>
        </p:spPr>
        <p:txBody>
          <a:bodyPr/>
          <a:lstStyle/>
          <a:p>
            <a:r>
              <a:rPr lang="en-US" dirty="0"/>
              <a:t>NAVCANADA/AIRAC updates for KCHS will not take place until 6/15/2023</a:t>
            </a:r>
          </a:p>
          <a:p>
            <a:pPr lvl="1"/>
            <a:r>
              <a:rPr lang="en-US" dirty="0"/>
              <a:t>There will be a mis-match between FAA and AIRAC for 56 days</a:t>
            </a:r>
          </a:p>
          <a:p>
            <a:pPr lvl="1"/>
            <a:r>
              <a:rPr lang="en-US" dirty="0"/>
              <a:t>Please utilize the following route string to KCHS eff 4/20</a:t>
            </a:r>
          </a:p>
          <a:p>
            <a:pPr lvl="2"/>
            <a:r>
              <a:rPr lang="en-US" sz="1600" u="sng" dirty="0">
                <a:latin typeface="Calibri" panose="020F0502020204030204" pitchFamily="34" charset="0"/>
                <a:ea typeface="Calibri" panose="020F0502020204030204" pitchFamily="34" charset="0"/>
              </a:rPr>
              <a:t>Q97 SAWED DFENC Q109 LAANA AMYLU AMYLU3 KCHS</a:t>
            </a:r>
            <a:endParaRPr lang="en-US" u="sng" dirty="0"/>
          </a:p>
          <a:p>
            <a:endParaRPr lang="en-US" dirty="0"/>
          </a:p>
          <a:p>
            <a:r>
              <a:rPr lang="en-US" dirty="0"/>
              <a:t>Incorrect Route Published</a:t>
            </a:r>
          </a:p>
          <a:p>
            <a:pPr lvl="1"/>
            <a:r>
              <a:rPr lang="en-US" sz="1800" kern="0" dirty="0">
                <a:solidFill>
                  <a:srgbClr val="FF0000"/>
                </a:solidFill>
                <a:effectLst/>
                <a:latin typeface="Calibri" panose="020F0502020204030204" pitchFamily="34" charset="0"/>
                <a:ea typeface="Times New Roman" panose="02020603050405020304" pitchFamily="18" charset="0"/>
              </a:rPr>
              <a:t>Bad: ATL PLMMR3 BURGG Q22 RBV Q430 CREEL </a:t>
            </a:r>
            <a:r>
              <a:rPr lang="en-US" sz="1800" u="sng" kern="0" dirty="0">
                <a:solidFill>
                  <a:srgbClr val="FF0000"/>
                </a:solidFill>
                <a:effectLst/>
                <a:latin typeface="Calibri" panose="020F0502020204030204" pitchFamily="34" charset="0"/>
                <a:ea typeface="Times New Roman" panose="02020603050405020304" pitchFamily="18" charset="0"/>
              </a:rPr>
              <a:t>ORCHA JORDN2 </a:t>
            </a:r>
            <a:r>
              <a:rPr lang="en-US" sz="1800" kern="0" dirty="0">
                <a:solidFill>
                  <a:srgbClr val="FF0000"/>
                </a:solidFill>
                <a:effectLst/>
                <a:latin typeface="Calibri" panose="020F0502020204030204" pitchFamily="34" charset="0"/>
                <a:ea typeface="Times New Roman" panose="02020603050405020304" pitchFamily="18" charset="0"/>
              </a:rPr>
              <a:t>PVD</a:t>
            </a:r>
            <a:endParaRPr lang="en-US" sz="1800" kern="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lvl="1"/>
            <a:r>
              <a:rPr lang="en-US" sz="1800" kern="0"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Use: ATL PLMMR3 BURGG Q22 RBV Q430 CREEL ORCHA JORDN JORDN2 PVD</a:t>
            </a:r>
            <a:endParaRPr lang="en-US"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solidFill>
                <a:srgbClr val="00B050"/>
              </a:solidFill>
            </a:endParaRPr>
          </a:p>
          <a:p>
            <a:pPr marL="457200" lvl="1"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270F324-1784-45C3-9111-5D194A8715A7}"/>
              </a:ext>
            </a:extLst>
          </p:cNvPr>
          <p:cNvSpPr>
            <a:spLocks noGrp="1"/>
          </p:cNvSpPr>
          <p:nvPr>
            <p:ph type="sldNum" sz="quarter" idx="4"/>
          </p:nvPr>
        </p:nvSpPr>
        <p:spPr/>
        <p:txBody>
          <a:bodyPr/>
          <a:lstStyle/>
          <a:p>
            <a:fld id="{74438B1A-AF1B-4C8B-993E-1BADE62A2451}" type="slidenum">
              <a:rPr lang="en-US" smtClean="0">
                <a:solidFill>
                  <a:srgbClr val="FFFFFF">
                    <a:lumMod val="65000"/>
                  </a:srgbClr>
                </a:solidFill>
              </a:rPr>
              <a:pPr/>
              <a:t>23</a:t>
            </a:fld>
            <a:endParaRPr lang="en-US" dirty="0">
              <a:solidFill>
                <a:srgbClr val="FFFFFF">
                  <a:lumMod val="65000"/>
                </a:srgbClr>
              </a:solidFill>
            </a:endParaRPr>
          </a:p>
        </p:txBody>
      </p:sp>
    </p:spTree>
    <p:extLst>
      <p:ext uri="{BB962C8B-B14F-4D97-AF65-F5344CB8AC3E}">
        <p14:creationId xmlns:p14="http://schemas.microsoft.com/office/powerpoint/2010/main" val="3446739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66F11-9090-0D1E-8F65-C06500C10BC3}"/>
              </a:ext>
            </a:extLst>
          </p:cNvPr>
          <p:cNvSpPr>
            <a:spLocks noGrp="1"/>
          </p:cNvSpPr>
          <p:nvPr>
            <p:ph type="title"/>
          </p:nvPr>
        </p:nvSpPr>
        <p:spPr/>
        <p:txBody>
          <a:bodyPr/>
          <a:lstStyle/>
          <a:p>
            <a:r>
              <a:rPr lang="en-US" sz="4000" dirty="0"/>
              <a:t>Route Advisories 4/20/2023 - TBD</a:t>
            </a:r>
            <a:endParaRPr lang="en-US" dirty="0"/>
          </a:p>
        </p:txBody>
      </p:sp>
      <p:sp>
        <p:nvSpPr>
          <p:cNvPr id="3" name="Content Placeholder 2">
            <a:extLst>
              <a:ext uri="{FF2B5EF4-FFF2-40B4-BE49-F238E27FC236}">
                <a16:creationId xmlns:a16="http://schemas.microsoft.com/office/drawing/2014/main" id="{A8C01FC8-CF21-3CB3-4B45-89CDD0AB2FDE}"/>
              </a:ext>
            </a:extLst>
          </p:cNvPr>
          <p:cNvSpPr>
            <a:spLocks noGrp="1"/>
          </p:cNvSpPr>
          <p:nvPr>
            <p:ph sz="half" idx="1"/>
          </p:nvPr>
        </p:nvSpPr>
        <p:spPr>
          <a:xfrm>
            <a:off x="2457450" y="4839195"/>
            <a:ext cx="1960620" cy="742261"/>
          </a:xfrm>
        </p:spPr>
        <p:txBody>
          <a:bodyPr/>
          <a:lstStyle/>
          <a:p>
            <a:pPr marL="0" indent="0">
              <a:buNone/>
            </a:pPr>
            <a:r>
              <a:rPr lang="en-US" sz="1600" dirty="0"/>
              <a:t>FL to ZDC</a:t>
            </a:r>
          </a:p>
          <a:p>
            <a:pPr marL="0" indent="0">
              <a:buNone/>
            </a:pPr>
            <a:r>
              <a:rPr lang="en-US" sz="1600" dirty="0"/>
              <a:t>FL/ZTL to ZNY</a:t>
            </a:r>
          </a:p>
          <a:p>
            <a:pPr marL="0" indent="0">
              <a:buNone/>
            </a:pPr>
            <a:r>
              <a:rPr lang="en-US" sz="1600" dirty="0"/>
              <a:t>FL/ZTL to ZBW</a:t>
            </a:r>
          </a:p>
        </p:txBody>
      </p:sp>
      <p:sp>
        <p:nvSpPr>
          <p:cNvPr id="4" name="Content Placeholder 3">
            <a:extLst>
              <a:ext uri="{FF2B5EF4-FFF2-40B4-BE49-F238E27FC236}">
                <a16:creationId xmlns:a16="http://schemas.microsoft.com/office/drawing/2014/main" id="{9EC28BB5-2336-F2AC-1B64-F25DAA772938}"/>
              </a:ext>
            </a:extLst>
          </p:cNvPr>
          <p:cNvSpPr>
            <a:spLocks noGrp="1"/>
          </p:cNvSpPr>
          <p:nvPr>
            <p:ph sz="half" idx="2"/>
          </p:nvPr>
        </p:nvSpPr>
        <p:spPr>
          <a:xfrm>
            <a:off x="4418068" y="4839195"/>
            <a:ext cx="1960619" cy="742261"/>
          </a:xfrm>
        </p:spPr>
        <p:txBody>
          <a:bodyPr/>
          <a:lstStyle/>
          <a:p>
            <a:pPr marL="0" indent="0">
              <a:buNone/>
            </a:pPr>
            <a:r>
              <a:rPr lang="en-US" sz="1600" dirty="0"/>
              <a:t>ZDC to FL</a:t>
            </a:r>
          </a:p>
          <a:p>
            <a:pPr marL="0" indent="0">
              <a:buNone/>
            </a:pPr>
            <a:r>
              <a:rPr lang="en-US" sz="1600" dirty="0"/>
              <a:t>ZNY to FL</a:t>
            </a:r>
          </a:p>
          <a:p>
            <a:pPr marL="0" indent="0">
              <a:buNone/>
            </a:pPr>
            <a:r>
              <a:rPr lang="en-US" sz="1600" dirty="0"/>
              <a:t>ZBW to FL</a:t>
            </a:r>
          </a:p>
        </p:txBody>
      </p:sp>
      <p:sp>
        <p:nvSpPr>
          <p:cNvPr id="5" name="Slide Number Placeholder 4">
            <a:extLst>
              <a:ext uri="{FF2B5EF4-FFF2-40B4-BE49-F238E27FC236}">
                <a16:creationId xmlns:a16="http://schemas.microsoft.com/office/drawing/2014/main" id="{5BEB76B4-8E15-64C9-5FAE-91F3C081BAA0}"/>
              </a:ext>
            </a:extLst>
          </p:cNvPr>
          <p:cNvSpPr>
            <a:spLocks noGrp="1"/>
          </p:cNvSpPr>
          <p:nvPr>
            <p:ph type="sldNum" sz="quarter" idx="12"/>
          </p:nvPr>
        </p:nvSpPr>
        <p:spPr>
          <a:xfrm>
            <a:off x="7454899" y="6248400"/>
            <a:ext cx="1101265" cy="235822"/>
          </a:xfrm>
        </p:spPr>
        <p:txBody>
          <a:bodyPr/>
          <a:lstStyle/>
          <a:p>
            <a:fld id="{836266C2-23C9-4679-9EA6-D74DA6C8C265}" type="slidenum">
              <a:rPr lang="en-US" smtClean="0"/>
              <a:pPr/>
              <a:t>24</a:t>
            </a:fld>
            <a:endParaRPr lang="en-US" dirty="0"/>
          </a:p>
        </p:txBody>
      </p:sp>
      <p:sp>
        <p:nvSpPr>
          <p:cNvPr id="7" name="Content Placeholder 2">
            <a:extLst>
              <a:ext uri="{FF2B5EF4-FFF2-40B4-BE49-F238E27FC236}">
                <a16:creationId xmlns:a16="http://schemas.microsoft.com/office/drawing/2014/main" id="{EA0D8825-FD91-23E6-D073-DB11E13A4046}"/>
              </a:ext>
            </a:extLst>
          </p:cNvPr>
          <p:cNvSpPr txBox="1">
            <a:spLocks/>
          </p:cNvSpPr>
          <p:nvPr/>
        </p:nvSpPr>
        <p:spPr bwMode="auto">
          <a:xfrm>
            <a:off x="495300" y="976516"/>
            <a:ext cx="8405813" cy="362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en-US" kern="0" dirty="0"/>
              <a:t>Route Advisories will be utilized to establish to the new </a:t>
            </a:r>
            <a:r>
              <a:rPr lang="en-US" i="1" kern="0" dirty="0">
                <a:solidFill>
                  <a:srgbClr val="FF0000"/>
                </a:solidFill>
              </a:rPr>
              <a:t>permanent</a:t>
            </a:r>
            <a:r>
              <a:rPr lang="en-US" kern="0" dirty="0"/>
              <a:t> Preferred IFR Routes</a:t>
            </a:r>
          </a:p>
          <a:p>
            <a:pPr lvl="1"/>
            <a:r>
              <a:rPr lang="en-US" kern="0" dirty="0"/>
              <a:t>Routes will be the same as the Preferred IFR Routes</a:t>
            </a:r>
          </a:p>
          <a:p>
            <a:pPr lvl="1"/>
            <a:r>
              <a:rPr lang="en-US" kern="0" dirty="0"/>
              <a:t>In effect for at least 7 days</a:t>
            </a:r>
          </a:p>
          <a:p>
            <a:r>
              <a:rPr lang="en-US" kern="0" dirty="0">
                <a:solidFill>
                  <a:srgbClr val="FF0000"/>
                </a:solidFill>
              </a:rPr>
              <a:t>After Route Advisories are cancelled,           PLEASE continue to file the prescribed routes</a:t>
            </a:r>
          </a:p>
          <a:p>
            <a:pPr lvl="1"/>
            <a:r>
              <a:rPr lang="en-US" kern="0" dirty="0"/>
              <a:t>Utilize published Preferred IFR Routes</a:t>
            </a:r>
          </a:p>
          <a:p>
            <a:r>
              <a:rPr lang="en-US" kern="0" dirty="0"/>
              <a:t>Separate Route Advisory Possible</a:t>
            </a:r>
          </a:p>
        </p:txBody>
      </p:sp>
    </p:spTree>
    <p:extLst>
      <p:ext uri="{BB962C8B-B14F-4D97-AF65-F5344CB8AC3E}">
        <p14:creationId xmlns:p14="http://schemas.microsoft.com/office/powerpoint/2010/main" val="3946044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397"/>
            <a:ext cx="9144000" cy="609600"/>
          </a:xfrm>
        </p:spPr>
        <p:txBody>
          <a:bodyPr/>
          <a:lstStyle/>
          <a:p>
            <a:r>
              <a:rPr lang="en-US" sz="4000"/>
              <a:t>NEC ACR ROUTE </a:t>
            </a:r>
            <a:r>
              <a:rPr lang="en-US" sz="4000" dirty="0"/>
              <a:t>INFO</a:t>
            </a:r>
          </a:p>
        </p:txBody>
      </p:sp>
      <p:sp>
        <p:nvSpPr>
          <p:cNvPr id="3" name="Content Placeholder 2"/>
          <p:cNvSpPr>
            <a:spLocks noGrp="1"/>
          </p:cNvSpPr>
          <p:nvPr>
            <p:ph idx="1"/>
          </p:nvPr>
        </p:nvSpPr>
        <p:spPr>
          <a:xfrm>
            <a:off x="1" y="1092760"/>
            <a:ext cx="9144000" cy="5136542"/>
          </a:xfrm>
        </p:spPr>
        <p:txBody>
          <a:bodyPr/>
          <a:lstStyle/>
          <a:p>
            <a:pPr marL="0" indent="0" algn="ctr">
              <a:buNone/>
            </a:pPr>
            <a:r>
              <a:rPr lang="en-US" dirty="0"/>
              <a:t>If you have specific questions for FAA Enroute Centers (ARTCCs), please feel free to contact the following directly:</a:t>
            </a:r>
          </a:p>
          <a:p>
            <a:pPr marL="0" indent="0" algn="ctr">
              <a:buNone/>
            </a:pPr>
            <a:endParaRPr lang="en-US" dirty="0"/>
          </a:p>
          <a:p>
            <a:pPr marL="457200" lvl="1" indent="0" algn="ctr">
              <a:buNone/>
            </a:pP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25</a:t>
            </a:fld>
            <a:endParaRPr lang="en-US" dirty="0"/>
          </a:p>
        </p:txBody>
      </p:sp>
      <p:graphicFrame>
        <p:nvGraphicFramePr>
          <p:cNvPr id="6" name="Content Placeholder 5">
            <a:extLst>
              <a:ext uri="{FF2B5EF4-FFF2-40B4-BE49-F238E27FC236}">
                <a16:creationId xmlns:a16="http://schemas.microsoft.com/office/drawing/2014/main" id="{946DFF72-DEB9-4EC3-93BE-566F9D443539}"/>
              </a:ext>
            </a:extLst>
          </p:cNvPr>
          <p:cNvGraphicFramePr>
            <a:graphicFrameLocks/>
          </p:cNvGraphicFramePr>
          <p:nvPr>
            <p:extLst>
              <p:ext uri="{D42A27DB-BD31-4B8C-83A1-F6EECF244321}">
                <p14:modId xmlns:p14="http://schemas.microsoft.com/office/powerpoint/2010/main" val="4167159481"/>
              </p:ext>
            </p:extLst>
          </p:nvPr>
        </p:nvGraphicFramePr>
        <p:xfrm>
          <a:off x="1340934" y="2294194"/>
          <a:ext cx="6462131" cy="3312113"/>
        </p:xfrm>
        <a:graphic>
          <a:graphicData uri="http://schemas.openxmlformats.org/drawingml/2006/table">
            <a:tbl>
              <a:tblPr firstRow="1" firstCol="1" bandRow="1">
                <a:tableStyleId>{5C22544A-7EE6-4342-B048-85BDC9FD1C3A}</a:tableStyleId>
              </a:tblPr>
              <a:tblGrid>
                <a:gridCol w="1374280">
                  <a:extLst>
                    <a:ext uri="{9D8B030D-6E8A-4147-A177-3AD203B41FA5}">
                      <a16:colId xmlns:a16="http://schemas.microsoft.com/office/drawing/2014/main" val="1922804257"/>
                    </a:ext>
                  </a:extLst>
                </a:gridCol>
                <a:gridCol w="1890005">
                  <a:extLst>
                    <a:ext uri="{9D8B030D-6E8A-4147-A177-3AD203B41FA5}">
                      <a16:colId xmlns:a16="http://schemas.microsoft.com/office/drawing/2014/main" val="373587296"/>
                    </a:ext>
                  </a:extLst>
                </a:gridCol>
                <a:gridCol w="3197846">
                  <a:extLst>
                    <a:ext uri="{9D8B030D-6E8A-4147-A177-3AD203B41FA5}">
                      <a16:colId xmlns:a16="http://schemas.microsoft.com/office/drawing/2014/main" val="143032823"/>
                    </a:ext>
                  </a:extLst>
                </a:gridCol>
              </a:tblGrid>
              <a:tr h="322075">
                <a:tc>
                  <a:txBody>
                    <a:bodyPr/>
                    <a:lstStyle/>
                    <a:p>
                      <a:pPr marL="0" marR="0">
                        <a:lnSpc>
                          <a:spcPct val="105000"/>
                        </a:lnSpc>
                        <a:spcBef>
                          <a:spcPts val="0"/>
                        </a:spcBef>
                        <a:spcAft>
                          <a:spcPts val="0"/>
                        </a:spcAft>
                      </a:pPr>
                      <a:r>
                        <a:rPr lang="en-US" sz="1800" dirty="0">
                          <a:solidFill>
                            <a:schemeClr val="tx1"/>
                          </a:solidFill>
                          <a:effectLst/>
                        </a:rPr>
                        <a:t>ARTCC</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5000"/>
                        </a:lnSpc>
                        <a:spcBef>
                          <a:spcPts val="0"/>
                        </a:spcBef>
                        <a:spcAft>
                          <a:spcPts val="0"/>
                        </a:spcAft>
                      </a:pPr>
                      <a:r>
                        <a:rPr lang="en-US" sz="1800" dirty="0">
                          <a:solidFill>
                            <a:schemeClr val="tx1"/>
                          </a:solidFill>
                          <a:effectLst/>
                        </a:rPr>
                        <a:t>Name</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5000"/>
                        </a:lnSpc>
                        <a:spcBef>
                          <a:spcPts val="0"/>
                        </a:spcBef>
                        <a:spcAft>
                          <a:spcPts val="0"/>
                        </a:spcAft>
                      </a:pPr>
                      <a:r>
                        <a:rPr lang="en-US" sz="1800" dirty="0">
                          <a:solidFill>
                            <a:schemeClr val="tx1"/>
                          </a:solidFill>
                          <a:effectLst/>
                        </a:rPr>
                        <a:t>Email</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1007989"/>
                  </a:ext>
                </a:extLst>
              </a:tr>
              <a:tr h="0">
                <a:tc rowSpan="2">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Boston</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Center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1" kern="1200" dirty="0">
                          <a:solidFill>
                            <a:schemeClr val="tx1"/>
                          </a:solidFill>
                          <a:effectLst/>
                          <a:latin typeface="+mn-lt"/>
                          <a:ea typeface="+mn-ea"/>
                          <a:cs typeface="+mn-cs"/>
                        </a:rPr>
                        <a:t>Terry Drew</a:t>
                      </a:r>
                    </a:p>
                  </a:txBody>
                  <a:tcPr marL="66571" marR="66571" marT="92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1" kern="1200" dirty="0">
                          <a:solidFill>
                            <a:schemeClr val="tx1"/>
                          </a:solidFill>
                          <a:effectLst/>
                          <a:latin typeface="+mn-lt"/>
                          <a:ea typeface="+mn-ea"/>
                          <a:cs typeface="+mn-cs"/>
                          <a:hlinkClick r:id="rId2">
                            <a:extLst>
                              <a:ext uri="{A12FA001-AC4F-418D-AE19-62706E023703}">
                                <ahyp:hlinkClr xmlns:ahyp="http://schemas.microsoft.com/office/drawing/2018/hyperlinkcolor" val="tx"/>
                              </a:ext>
                            </a:extLst>
                          </a:hlinkClick>
                        </a:rPr>
                        <a:t>terrence.drew@faa.gov</a:t>
                      </a:r>
                      <a:r>
                        <a:rPr lang="en-US" sz="1600" b="1" kern="1200" dirty="0">
                          <a:solidFill>
                            <a:schemeClr val="tx1"/>
                          </a:solidFill>
                          <a:effectLst/>
                          <a:latin typeface="+mn-lt"/>
                          <a:ea typeface="+mn-ea"/>
                          <a:cs typeface="+mn-cs"/>
                        </a:rPr>
                        <a:t> </a:t>
                      </a:r>
                    </a:p>
                  </a:txBody>
                  <a:tcPr marL="66571" marR="66571" marT="92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22467"/>
                  </a:ext>
                </a:extLst>
              </a:tr>
              <a:tr h="57820">
                <a:tc vMerge="1">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Center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1" kern="1200" dirty="0">
                          <a:solidFill>
                            <a:schemeClr val="tx1"/>
                          </a:solidFill>
                          <a:effectLst/>
                          <a:latin typeface="+mn-lt"/>
                          <a:ea typeface="+mn-ea"/>
                          <a:cs typeface="+mn-cs"/>
                        </a:rPr>
                        <a:t>Dennis Tennett   </a:t>
                      </a:r>
                    </a:p>
                  </a:txBody>
                  <a:tcPr marL="66571" marR="66571" marT="92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1"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dtennett@natca.net</a:t>
                      </a:r>
                      <a:endParaRPr lang="en-US" sz="1600" b="1" kern="1200" dirty="0">
                        <a:solidFill>
                          <a:schemeClr val="tx1"/>
                        </a:solidFill>
                        <a:effectLst/>
                        <a:latin typeface="+mn-lt"/>
                        <a:ea typeface="+mn-ea"/>
                        <a:cs typeface="+mn-cs"/>
                      </a:endParaRPr>
                    </a:p>
                  </a:txBody>
                  <a:tcPr marL="66571" marR="66571" marT="92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2715698"/>
                  </a:ext>
                </a:extLst>
              </a:tr>
              <a:tr h="0">
                <a:tc rowSpan="2">
                  <a:txBody>
                    <a:bodyPr/>
                    <a:lstStyle/>
                    <a:p>
                      <a:pPr marL="0" marR="0">
                        <a:lnSpc>
                          <a:spcPct val="105000"/>
                        </a:lnSpc>
                        <a:spcBef>
                          <a:spcPts val="0"/>
                        </a:spcBef>
                        <a:spcAft>
                          <a:spcPts val="0"/>
                        </a:spcAft>
                      </a:pPr>
                      <a:r>
                        <a:rPr lang="en-US" sz="1600" b="1" kern="1200" dirty="0">
                          <a:solidFill>
                            <a:schemeClr val="tx1"/>
                          </a:solidFill>
                          <a:effectLst/>
                          <a:latin typeface="+mn-lt"/>
                          <a:ea typeface="+mn-ea"/>
                          <a:cs typeface="+mn-cs"/>
                        </a:rPr>
                        <a:t>New York</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Center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1" kern="1200" dirty="0">
                          <a:solidFill>
                            <a:schemeClr val="tx1"/>
                          </a:solidFill>
                          <a:effectLst/>
                          <a:latin typeface="+mn-lt"/>
                          <a:ea typeface="+mn-ea"/>
                          <a:cs typeface="+mn-cs"/>
                        </a:rPr>
                        <a:t> Bill Ruby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1" kern="1200" dirty="0">
                          <a:solidFill>
                            <a:schemeClr val="tx1"/>
                          </a:solidFill>
                          <a:effectLst/>
                          <a:latin typeface="+mn-lt"/>
                          <a:ea typeface="+mn-ea"/>
                          <a:cs typeface="+mn-cs"/>
                        </a:rPr>
                        <a:t> </a:t>
                      </a:r>
                      <a:r>
                        <a:rPr lang="en-US" sz="1600" b="1"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rubymove@yahoo.com</a:t>
                      </a:r>
                      <a:endParaRPr lang="en-US" sz="1600" b="1" kern="1200" dirty="0">
                        <a:solidFill>
                          <a:schemeClr val="tx1"/>
                        </a:solidFill>
                        <a:effectLst/>
                        <a:latin typeface="+mn-lt"/>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090638"/>
                  </a:ext>
                </a:extLst>
              </a:tr>
              <a:tr h="0">
                <a:tc vMerge="1">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600" dirty="0">
                          <a:solidFill>
                            <a:schemeClr val="tx1"/>
                          </a:solidFill>
                          <a:effectLst/>
                          <a:latin typeface="Calibri" panose="020F0502020204030204" pitchFamily="34" charset="0"/>
                        </a:rPr>
                        <a:t>Center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1" kern="1200" dirty="0">
                          <a:solidFill>
                            <a:schemeClr val="tx1"/>
                          </a:solidFill>
                          <a:effectLst/>
                          <a:latin typeface="+mn-lt"/>
                          <a:ea typeface="+mn-ea"/>
                          <a:cs typeface="+mn-cs"/>
                        </a:rPr>
                        <a:t>Adrienne Anthony</a:t>
                      </a:r>
                    </a:p>
                  </a:txBody>
                  <a:tcPr marL="66571" marR="66571" marT="92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kern="1200" dirty="0">
                          <a:solidFill>
                            <a:schemeClr val="tx1"/>
                          </a:solidFill>
                          <a:effectLst/>
                          <a:latin typeface="+mn-lt"/>
                          <a:ea typeface="+mn-ea"/>
                          <a:cs typeface="+mn-cs"/>
                        </a:rPr>
                        <a:t> </a:t>
                      </a:r>
                      <a:r>
                        <a:rPr lang="en-US" sz="1600" b="1"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adrienne.d.anthony@faa.gov</a:t>
                      </a:r>
                      <a:endParaRPr lang="en-US" sz="1600" b="1" kern="1200" dirty="0">
                        <a:solidFill>
                          <a:schemeClr val="tx1"/>
                        </a:solidFill>
                        <a:effectLst/>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2398281"/>
                  </a:ext>
                </a:extLst>
              </a:tr>
              <a:tr h="0">
                <a:tc rowSpan="2">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Washington</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Center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5000"/>
                        </a:lnSpc>
                        <a:spcBef>
                          <a:spcPts val="0"/>
                        </a:spcBef>
                        <a:spcAft>
                          <a:spcPts val="0"/>
                        </a:spcAft>
                      </a:pPr>
                      <a:r>
                        <a:rPr lang="en-US" sz="1600" b="1" kern="1200" dirty="0">
                          <a:solidFill>
                            <a:schemeClr val="tx1"/>
                          </a:solidFill>
                          <a:effectLst/>
                          <a:latin typeface="+mn-lt"/>
                          <a:ea typeface="+mn-ea"/>
                          <a:cs typeface="+mn-cs"/>
                        </a:rPr>
                        <a:t>Richard Carter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5000"/>
                        </a:lnSpc>
                        <a:spcBef>
                          <a:spcPts val="0"/>
                        </a:spcBef>
                        <a:spcAft>
                          <a:spcPts val="0"/>
                        </a:spcAft>
                      </a:pPr>
                      <a:r>
                        <a:rPr lang="en-US" sz="1600" b="1" u="sng" kern="1200" dirty="0">
                          <a:solidFill>
                            <a:schemeClr val="tx1"/>
                          </a:solidFill>
                          <a:effectLst/>
                          <a:latin typeface="+mn-lt"/>
                          <a:ea typeface="+mn-ea"/>
                          <a:cs typeface="+mn-cs"/>
                        </a:rPr>
                        <a:t>richard.c.carter@faa.gov</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1159920"/>
                  </a:ext>
                </a:extLst>
              </a:tr>
              <a:tr h="0">
                <a:tc vMerge="1">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600" dirty="0">
                          <a:solidFill>
                            <a:schemeClr val="tx1"/>
                          </a:solidFill>
                          <a:effectLst/>
                          <a:latin typeface="Calibri" panose="020F0502020204030204" pitchFamily="34" charset="0"/>
                        </a:rPr>
                        <a:t>Center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5000"/>
                        </a:lnSpc>
                        <a:spcBef>
                          <a:spcPts val="0"/>
                        </a:spcBef>
                        <a:spcAft>
                          <a:spcPts val="0"/>
                        </a:spcAft>
                      </a:pPr>
                      <a:r>
                        <a:rPr lang="en-US" sz="1600" b="1" kern="1200" dirty="0">
                          <a:solidFill>
                            <a:schemeClr val="tx1"/>
                          </a:solidFill>
                          <a:effectLst/>
                          <a:latin typeface="+mn-lt"/>
                          <a:ea typeface="+mn-ea"/>
                          <a:cs typeface="+mn-cs"/>
                        </a:rPr>
                        <a:t>Chris Porta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kern="1200" dirty="0">
                          <a:solidFill>
                            <a:schemeClr val="tx1"/>
                          </a:solidFill>
                          <a:effectLst/>
                          <a:latin typeface="+mn-lt"/>
                          <a:ea typeface="+mn-ea"/>
                          <a:cs typeface="+mn-cs"/>
                          <a:hlinkClick r:id="rId6">
                            <a:extLst>
                              <a:ext uri="{A12FA001-AC4F-418D-AE19-62706E023703}">
                                <ahyp:hlinkClr xmlns:ahyp="http://schemas.microsoft.com/office/drawing/2018/hyperlinkcolor" val="tx"/>
                              </a:ext>
                            </a:extLst>
                          </a:hlinkClick>
                        </a:rPr>
                        <a:t>christopher.l.porta@faa.gov</a:t>
                      </a:r>
                      <a:endParaRPr lang="en-US" sz="1600" b="1"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6987069"/>
                  </a:ext>
                </a:extLst>
              </a:tr>
              <a:tr h="0">
                <a:tc rowSpan="2">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Atlanta</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Center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5000"/>
                        </a:lnSpc>
                        <a:spcBef>
                          <a:spcPts val="0"/>
                        </a:spcBef>
                        <a:spcAft>
                          <a:spcPts val="0"/>
                        </a:spcAft>
                      </a:pPr>
                      <a:r>
                        <a:rPr lang="en-US" sz="1600" b="1" kern="1200" dirty="0">
                          <a:solidFill>
                            <a:schemeClr val="tx1"/>
                          </a:solidFill>
                          <a:effectLst/>
                          <a:latin typeface="+mn-lt"/>
                          <a:ea typeface="+mn-ea"/>
                          <a:cs typeface="+mn-cs"/>
                        </a:rPr>
                        <a:t>Dwayne Copley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5000"/>
                        </a:lnSpc>
                        <a:spcBef>
                          <a:spcPts val="0"/>
                        </a:spcBef>
                        <a:spcAft>
                          <a:spcPts val="0"/>
                        </a:spcAft>
                      </a:pPr>
                      <a:r>
                        <a:rPr lang="en-US" sz="1600" b="1" kern="1200" dirty="0">
                          <a:solidFill>
                            <a:schemeClr val="tx1"/>
                          </a:solidFill>
                          <a:effectLst/>
                          <a:latin typeface="+mn-lt"/>
                          <a:ea typeface="+mn-ea"/>
                          <a:cs typeface="+mn-cs"/>
                          <a:hlinkClick r:id="rId7">
                            <a:extLst>
                              <a:ext uri="{A12FA001-AC4F-418D-AE19-62706E023703}">
                                <ahyp:hlinkClr xmlns:ahyp="http://schemas.microsoft.com/office/drawing/2018/hyperlinkcolor" val="tx"/>
                              </a:ext>
                            </a:extLst>
                          </a:hlinkClick>
                        </a:rPr>
                        <a:t>billy.d.copley@faa.gov</a:t>
                      </a:r>
                      <a:endParaRPr lang="en-US" sz="1600" b="1"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9676363"/>
                  </a:ext>
                </a:extLst>
              </a:tr>
              <a:tr h="0">
                <a:tc vMerge="1">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600" dirty="0">
                          <a:solidFill>
                            <a:schemeClr val="tx1"/>
                          </a:solidFill>
                          <a:effectLst/>
                        </a:rPr>
                        <a:t>Center</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5000"/>
                        </a:lnSpc>
                        <a:spcBef>
                          <a:spcPts val="0"/>
                        </a:spcBef>
                        <a:spcAft>
                          <a:spcPts val="0"/>
                        </a:spcAft>
                      </a:pPr>
                      <a:r>
                        <a:rPr lang="en-US" sz="1600" b="1" kern="1200" dirty="0">
                          <a:solidFill>
                            <a:schemeClr val="tx1"/>
                          </a:solidFill>
                          <a:effectLst/>
                          <a:latin typeface="+mn-lt"/>
                          <a:ea typeface="+mn-ea"/>
                          <a:cs typeface="+mn-cs"/>
                        </a:rPr>
                        <a:t>Kevin Condon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5000"/>
                        </a:lnSpc>
                        <a:spcBef>
                          <a:spcPts val="0"/>
                        </a:spcBef>
                        <a:spcAft>
                          <a:spcPts val="0"/>
                        </a:spcAft>
                      </a:pPr>
                      <a:r>
                        <a:rPr lang="en-US" sz="1600" b="1" kern="1200" dirty="0">
                          <a:solidFill>
                            <a:schemeClr val="tx1"/>
                          </a:solidFill>
                          <a:effectLst/>
                          <a:latin typeface="+mn-lt"/>
                          <a:ea typeface="+mn-ea"/>
                          <a:cs typeface="+mn-cs"/>
                          <a:hlinkClick r:id="rId8">
                            <a:extLst>
                              <a:ext uri="{A12FA001-AC4F-418D-AE19-62706E023703}">
                                <ahyp:hlinkClr xmlns:ahyp="http://schemas.microsoft.com/office/drawing/2018/hyperlinkcolor" val="tx"/>
                              </a:ext>
                            </a:extLst>
                          </a:hlinkClick>
                        </a:rPr>
                        <a:t>kevin.w.condon@faa.gov</a:t>
                      </a:r>
                      <a:endParaRPr lang="en-US" sz="1600" b="1"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7974220"/>
                  </a:ext>
                </a:extLst>
              </a:tr>
              <a:tr h="0">
                <a:tc rowSpan="2">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Jacksonville</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Center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5000"/>
                        </a:lnSpc>
                        <a:spcBef>
                          <a:spcPts val="0"/>
                        </a:spcBef>
                        <a:spcAft>
                          <a:spcPts val="0"/>
                        </a:spcAft>
                      </a:pPr>
                      <a:r>
                        <a:rPr lang="en-US" sz="1600" b="1" kern="1200" dirty="0">
                          <a:solidFill>
                            <a:schemeClr val="tx1"/>
                          </a:solidFill>
                          <a:effectLst/>
                          <a:latin typeface="+mn-lt"/>
                          <a:ea typeface="+mn-ea"/>
                          <a:cs typeface="+mn-cs"/>
                        </a:rPr>
                        <a:t>Andrew Day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5000"/>
                        </a:lnSpc>
                        <a:spcBef>
                          <a:spcPts val="0"/>
                        </a:spcBef>
                        <a:spcAft>
                          <a:spcPts val="0"/>
                        </a:spcAft>
                      </a:pPr>
                      <a:r>
                        <a:rPr lang="en-US" sz="1600" b="1" kern="1200" dirty="0">
                          <a:solidFill>
                            <a:schemeClr val="tx1"/>
                          </a:solidFill>
                          <a:effectLst/>
                          <a:latin typeface="+mn-lt"/>
                          <a:ea typeface="+mn-ea"/>
                          <a:cs typeface="+mn-cs"/>
                          <a:hlinkClick r:id="rId9">
                            <a:extLst>
                              <a:ext uri="{A12FA001-AC4F-418D-AE19-62706E023703}">
                                <ahyp:hlinkClr xmlns:ahyp="http://schemas.microsoft.com/office/drawing/2018/hyperlinkcolor" val="tx"/>
                              </a:ext>
                            </a:extLst>
                          </a:hlinkClick>
                        </a:rPr>
                        <a:t>zjxoapm@gmail.com</a:t>
                      </a:r>
                      <a:endParaRPr lang="en-US" sz="1600" b="1"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1870942"/>
                  </a:ext>
                </a:extLst>
              </a:tr>
              <a:tr h="0">
                <a:tc vMerge="1">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600" dirty="0">
                          <a:solidFill>
                            <a:schemeClr val="tx1"/>
                          </a:solidFill>
                          <a:effectLst/>
                        </a:rPr>
                        <a:t>Center</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5000"/>
                        </a:lnSpc>
                        <a:spcBef>
                          <a:spcPts val="0"/>
                        </a:spcBef>
                        <a:spcAft>
                          <a:spcPts val="0"/>
                        </a:spcAft>
                      </a:pPr>
                      <a:r>
                        <a:rPr lang="en-US" sz="1600" b="1" kern="1200" dirty="0">
                          <a:solidFill>
                            <a:schemeClr val="tx1"/>
                          </a:solidFill>
                          <a:effectLst/>
                          <a:latin typeface="+mn-lt"/>
                          <a:ea typeface="+mn-ea"/>
                          <a:cs typeface="+mn-cs"/>
                        </a:rPr>
                        <a:t>Ross Gibson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5000"/>
                        </a:lnSpc>
                        <a:spcBef>
                          <a:spcPts val="0"/>
                        </a:spcBef>
                        <a:spcAft>
                          <a:spcPts val="0"/>
                        </a:spcAft>
                      </a:pPr>
                      <a:r>
                        <a:rPr lang="en-US" sz="1600" b="1" kern="1200" dirty="0">
                          <a:solidFill>
                            <a:schemeClr val="tx1"/>
                          </a:solidFill>
                          <a:effectLst/>
                          <a:latin typeface="+mn-lt"/>
                          <a:ea typeface="+mn-ea"/>
                          <a:cs typeface="+mn-cs"/>
                          <a:hlinkClick r:id="rId10">
                            <a:extLst>
                              <a:ext uri="{A12FA001-AC4F-418D-AE19-62706E023703}">
                                <ahyp:hlinkClr xmlns:ahyp="http://schemas.microsoft.com/office/drawing/2018/hyperlinkcolor" val="tx"/>
                              </a:ext>
                            </a:extLst>
                          </a:hlinkClick>
                        </a:rPr>
                        <a:t>ross.gibson@faa.gov</a:t>
                      </a:r>
                      <a:endParaRPr lang="en-US" sz="1600" b="1"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7812645"/>
                  </a:ext>
                </a:extLst>
              </a:tr>
              <a:tr h="0">
                <a:tc rowSpan="2">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Miami</a:t>
                      </a:r>
                    </a:p>
                    <a:p>
                      <a:pPr marL="0" marR="0">
                        <a:lnSpc>
                          <a:spcPct val="105000"/>
                        </a:lnSpc>
                        <a:spcBef>
                          <a:spcPts val="0"/>
                        </a:spcBef>
                        <a:spcAft>
                          <a:spcPts val="0"/>
                        </a:spcAft>
                      </a:pPr>
                      <a:r>
                        <a:rPr lang="en-US" sz="1600" b="1" kern="1200" dirty="0">
                          <a:solidFill>
                            <a:schemeClr val="tx1"/>
                          </a:solidFill>
                          <a:effectLst/>
                          <a:latin typeface="+mn-lt"/>
                          <a:ea typeface="+mn-ea"/>
                          <a:cs typeface="+mn-cs"/>
                        </a:rPr>
                        <a:t>Center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5000"/>
                        </a:lnSpc>
                        <a:spcBef>
                          <a:spcPts val="0"/>
                        </a:spcBef>
                        <a:spcAft>
                          <a:spcPts val="0"/>
                        </a:spcAft>
                      </a:pPr>
                      <a:r>
                        <a:rPr lang="en-US" sz="1600" b="1" kern="1200" dirty="0">
                          <a:solidFill>
                            <a:schemeClr val="tx1"/>
                          </a:solidFill>
                          <a:effectLst/>
                          <a:latin typeface="+mn-lt"/>
                          <a:ea typeface="+mn-ea"/>
                          <a:cs typeface="+mn-cs"/>
                        </a:rPr>
                        <a:t>Dave Petersen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5000"/>
                        </a:lnSpc>
                        <a:spcBef>
                          <a:spcPts val="0"/>
                        </a:spcBef>
                        <a:spcAft>
                          <a:spcPts val="0"/>
                        </a:spcAft>
                      </a:pPr>
                      <a:r>
                        <a:rPr lang="en-US" sz="1600" b="1" kern="1200" dirty="0">
                          <a:solidFill>
                            <a:schemeClr val="tx1"/>
                          </a:solidFill>
                          <a:effectLst/>
                          <a:latin typeface="+mn-lt"/>
                          <a:ea typeface="+mn-ea"/>
                          <a:cs typeface="+mn-cs"/>
                          <a:hlinkClick r:id="rId11">
                            <a:extLst>
                              <a:ext uri="{A12FA001-AC4F-418D-AE19-62706E023703}">
                                <ahyp:hlinkClr xmlns:ahyp="http://schemas.microsoft.com/office/drawing/2018/hyperlinkcolor" val="tx"/>
                              </a:ext>
                            </a:extLst>
                          </a:hlinkClick>
                        </a:rPr>
                        <a:t>dpetersen13@hotmail.com</a:t>
                      </a:r>
                      <a:r>
                        <a:rPr lang="en-US" sz="1600" b="1" kern="1200" dirty="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018205"/>
                  </a:ext>
                </a:extLst>
              </a:tr>
              <a:tr h="0">
                <a:tc vMerge="1">
                  <a:txBody>
                    <a:bodyPr/>
                    <a:lstStyle/>
                    <a:p>
                      <a:pPr marL="0" marR="0">
                        <a:lnSpc>
                          <a:spcPct val="105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rPr>
                        <a:t>Center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5000"/>
                        </a:lnSpc>
                        <a:spcBef>
                          <a:spcPts val="0"/>
                        </a:spcBef>
                        <a:spcAft>
                          <a:spcPts val="0"/>
                        </a:spcAft>
                      </a:pPr>
                      <a:r>
                        <a:rPr lang="en-US" sz="1600" b="1" kern="1200" dirty="0">
                          <a:solidFill>
                            <a:schemeClr val="tx1"/>
                          </a:solidFill>
                          <a:effectLst/>
                          <a:latin typeface="+mn-lt"/>
                          <a:ea typeface="+mn-ea"/>
                          <a:cs typeface="+mn-cs"/>
                        </a:rPr>
                        <a:t>Andre Ferguson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5000"/>
                        </a:lnSpc>
                        <a:spcBef>
                          <a:spcPts val="0"/>
                        </a:spcBef>
                        <a:spcAft>
                          <a:spcPts val="0"/>
                        </a:spcAft>
                      </a:pPr>
                      <a:r>
                        <a:rPr lang="en-US" sz="1600" b="1" kern="1200" dirty="0">
                          <a:solidFill>
                            <a:schemeClr val="tx1"/>
                          </a:solidFill>
                          <a:effectLst/>
                          <a:latin typeface="+mn-lt"/>
                          <a:ea typeface="+mn-ea"/>
                          <a:cs typeface="+mn-cs"/>
                          <a:hlinkClick r:id="rId12">
                            <a:extLst>
                              <a:ext uri="{A12FA001-AC4F-418D-AE19-62706E023703}">
                                <ahyp:hlinkClr xmlns:ahyp="http://schemas.microsoft.com/office/drawing/2018/hyperlinkcolor" val="tx"/>
                              </a:ext>
                            </a:extLst>
                          </a:hlinkClick>
                        </a:rPr>
                        <a:t>andre.a.ferguson@faa.gov</a:t>
                      </a:r>
                      <a:endParaRPr lang="en-US" sz="1600" b="1"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1927651"/>
                  </a:ext>
                </a:extLst>
              </a:tr>
            </a:tbl>
          </a:graphicData>
        </a:graphic>
      </p:graphicFrame>
    </p:spTree>
    <p:extLst>
      <p:ext uri="{BB962C8B-B14F-4D97-AF65-F5344CB8AC3E}">
        <p14:creationId xmlns:p14="http://schemas.microsoft.com/office/powerpoint/2010/main" val="963099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397"/>
            <a:ext cx="9144000" cy="609600"/>
          </a:xfrm>
        </p:spPr>
        <p:txBody>
          <a:bodyPr/>
          <a:lstStyle/>
          <a:p>
            <a:r>
              <a:rPr lang="en-US" sz="4000" dirty="0"/>
              <a:t>Implementation TMIs 4/20/2023 - TBD</a:t>
            </a:r>
          </a:p>
        </p:txBody>
      </p:sp>
      <p:sp>
        <p:nvSpPr>
          <p:cNvPr id="3" name="Content Placeholder 2"/>
          <p:cNvSpPr>
            <a:spLocks noGrp="1"/>
          </p:cNvSpPr>
          <p:nvPr>
            <p:ph idx="1"/>
          </p:nvPr>
        </p:nvSpPr>
        <p:spPr>
          <a:xfrm>
            <a:off x="266823" y="1041586"/>
            <a:ext cx="8770174" cy="5664014"/>
          </a:xfrm>
        </p:spPr>
        <p:txBody>
          <a:bodyPr/>
          <a:lstStyle/>
          <a:p>
            <a:pPr>
              <a:buFont typeface="Arial" panose="020B0604020202020204" pitchFamily="34" charset="0"/>
              <a:buChar char="•"/>
            </a:pPr>
            <a:r>
              <a:rPr lang="en-US" sz="2000" dirty="0"/>
              <a:t>Utilized for up to 2 weeks during the implementation period</a:t>
            </a:r>
          </a:p>
          <a:p>
            <a:pPr>
              <a:buFont typeface="Arial" panose="020B0604020202020204" pitchFamily="34" charset="0"/>
              <a:buChar char="•"/>
            </a:pPr>
            <a:r>
              <a:rPr lang="en-US" sz="2000" dirty="0"/>
              <a:t>To provide controllers and aircrews the opportunity to become accustomed to the new routes and changes to the airspace while ensuring a safe operation</a:t>
            </a:r>
          </a:p>
          <a:p>
            <a:r>
              <a:rPr lang="en-US" sz="2000" dirty="0"/>
              <a:t>Intended to reduce complexity and redistribute volume across all available airspace</a:t>
            </a:r>
          </a:p>
          <a:p>
            <a:r>
              <a:rPr lang="en-US" sz="2000" dirty="0">
                <a:solidFill>
                  <a:srgbClr val="7030A0"/>
                </a:solidFill>
              </a:rPr>
              <a:t>Specific ZDC Monitor Alert Parameters (MAP) to be reduced</a:t>
            </a:r>
          </a:p>
          <a:p>
            <a:r>
              <a:rPr lang="en-US" sz="2000" dirty="0"/>
              <a:t>TMIs being considered to reduce the need for AFPs</a:t>
            </a:r>
          </a:p>
          <a:p>
            <a:pPr lvl="1"/>
            <a:r>
              <a:rPr lang="en-US" sz="1800" dirty="0"/>
              <a:t>Miles-in-Trail possible for new Q-Routes</a:t>
            </a:r>
          </a:p>
          <a:p>
            <a:pPr lvl="1"/>
            <a:r>
              <a:rPr lang="en-US" sz="1800" dirty="0"/>
              <a:t>TMIs to be re-evaluated on a daily basis</a:t>
            </a:r>
          </a:p>
          <a:p>
            <a:r>
              <a:rPr lang="en-US" sz="2000" dirty="0"/>
              <a:t>Route Advisories to reduce volume in ZDC airspace POSSIBLE</a:t>
            </a:r>
          </a:p>
          <a:p>
            <a:pPr lvl="1"/>
            <a:r>
              <a:rPr lang="en-US" sz="1800" dirty="0"/>
              <a:t>ZBW to Florida and Florida to ZBW (both directions)</a:t>
            </a:r>
          </a:p>
          <a:p>
            <a:pPr lvl="2"/>
            <a:r>
              <a:rPr lang="en-US" sz="1600" dirty="0"/>
              <a:t>TO/FROM Florida West Coast airports file J6</a:t>
            </a:r>
          </a:p>
          <a:p>
            <a:pPr lvl="2"/>
            <a:r>
              <a:rPr lang="en-US" sz="1600" dirty="0"/>
              <a:t>TO/FROM Florida East Coast airports and MCO/ORL/ISM file J48</a:t>
            </a:r>
          </a:p>
          <a:p>
            <a:endParaRPr lang="en-US" sz="2000" dirty="0"/>
          </a:p>
          <a:p>
            <a:pPr marL="914400" lvl="2" indent="0">
              <a:buNone/>
            </a:pPr>
            <a:endParaRPr lang="en-US" sz="1200" dirty="0"/>
          </a:p>
          <a:p>
            <a:pPr lvl="1"/>
            <a:endParaRPr lang="en-US" sz="1600" dirty="0">
              <a:solidFill>
                <a:srgbClr val="FF0000"/>
              </a:solidFill>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74438B1A-AF1B-4C8B-993E-1BADE62A2451}" type="slidenum">
              <a:rPr lang="en-US" smtClean="0"/>
              <a:pPr/>
              <a:t>26</a:t>
            </a:fld>
            <a:endParaRPr lang="en-US" dirty="0"/>
          </a:p>
        </p:txBody>
      </p:sp>
    </p:spTree>
    <p:extLst>
      <p:ext uri="{BB962C8B-B14F-4D97-AF65-F5344CB8AC3E}">
        <p14:creationId xmlns:p14="http://schemas.microsoft.com/office/powerpoint/2010/main" val="12311011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13F73-33A5-0EE9-E4AC-28558E01F62D}"/>
              </a:ext>
            </a:extLst>
          </p:cNvPr>
          <p:cNvSpPr>
            <a:spLocks noGrp="1"/>
          </p:cNvSpPr>
          <p:nvPr>
            <p:ph type="title"/>
          </p:nvPr>
        </p:nvSpPr>
        <p:spPr>
          <a:xfrm>
            <a:off x="0" y="344488"/>
            <a:ext cx="9144000" cy="609600"/>
          </a:xfrm>
        </p:spPr>
        <p:txBody>
          <a:bodyPr/>
          <a:lstStyle/>
          <a:p>
            <a:r>
              <a:rPr lang="en-US" sz="4000" dirty="0"/>
              <a:t>Voluntary Measures 4/20/2023 - TBD</a:t>
            </a:r>
          </a:p>
        </p:txBody>
      </p:sp>
      <p:sp>
        <p:nvSpPr>
          <p:cNvPr id="3" name="Content Placeholder 2">
            <a:extLst>
              <a:ext uri="{FF2B5EF4-FFF2-40B4-BE49-F238E27FC236}">
                <a16:creationId xmlns:a16="http://schemas.microsoft.com/office/drawing/2014/main" id="{2D2C0F88-94DC-A4F2-4224-BD47BDD0F604}"/>
              </a:ext>
            </a:extLst>
          </p:cNvPr>
          <p:cNvSpPr>
            <a:spLocks noGrp="1"/>
          </p:cNvSpPr>
          <p:nvPr>
            <p:ph idx="1"/>
          </p:nvPr>
        </p:nvSpPr>
        <p:spPr>
          <a:xfrm>
            <a:off x="660671" y="1233487"/>
            <a:ext cx="8050213" cy="4391025"/>
          </a:xfrm>
        </p:spPr>
        <p:txBody>
          <a:bodyPr/>
          <a:lstStyle/>
          <a:p>
            <a:r>
              <a:rPr lang="en-US" dirty="0"/>
              <a:t>Voluntary measures may help reduce delays</a:t>
            </a:r>
          </a:p>
          <a:p>
            <a:r>
              <a:rPr lang="en-US" dirty="0"/>
              <a:t>File DEEP OCEAN routes to/from Florida and the Northeast</a:t>
            </a:r>
          </a:p>
          <a:p>
            <a:pPr marL="0" indent="0">
              <a:buNone/>
            </a:pPr>
            <a:endParaRPr lang="en-US" dirty="0"/>
          </a:p>
        </p:txBody>
      </p:sp>
      <p:sp>
        <p:nvSpPr>
          <p:cNvPr id="4" name="Slide Number Placeholder 3">
            <a:extLst>
              <a:ext uri="{FF2B5EF4-FFF2-40B4-BE49-F238E27FC236}">
                <a16:creationId xmlns:a16="http://schemas.microsoft.com/office/drawing/2014/main" id="{0FBE926F-DA7C-FDAD-F880-B9E75C435A8F}"/>
              </a:ext>
            </a:extLst>
          </p:cNvPr>
          <p:cNvSpPr>
            <a:spLocks noGrp="1"/>
          </p:cNvSpPr>
          <p:nvPr>
            <p:ph type="sldNum" sz="quarter" idx="4"/>
          </p:nvPr>
        </p:nvSpPr>
        <p:spPr/>
        <p:txBody>
          <a:bodyPr/>
          <a:lstStyle/>
          <a:p>
            <a:fld id="{74438B1A-AF1B-4C8B-993E-1BADE62A2451}" type="slidenum">
              <a:rPr lang="en-US" smtClean="0">
                <a:solidFill>
                  <a:srgbClr val="FFFFFF">
                    <a:lumMod val="65000"/>
                  </a:srgbClr>
                </a:solidFill>
              </a:rPr>
              <a:pPr/>
              <a:t>27</a:t>
            </a:fld>
            <a:endParaRPr lang="en-US" dirty="0">
              <a:solidFill>
                <a:srgbClr val="FFFFFF">
                  <a:lumMod val="65000"/>
                </a:srgbClr>
              </a:solidFill>
            </a:endParaRPr>
          </a:p>
        </p:txBody>
      </p:sp>
    </p:spTree>
    <p:extLst>
      <p:ext uri="{BB962C8B-B14F-4D97-AF65-F5344CB8AC3E}">
        <p14:creationId xmlns:p14="http://schemas.microsoft.com/office/powerpoint/2010/main" val="2588890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397"/>
            <a:ext cx="9144000" cy="609600"/>
          </a:xfrm>
        </p:spPr>
        <p:txBody>
          <a:bodyPr/>
          <a:lstStyle/>
          <a:p>
            <a:pPr algn="ctr"/>
            <a:r>
              <a:rPr lang="en-US" sz="4000" dirty="0"/>
              <a:t>How You Can Help</a:t>
            </a:r>
          </a:p>
        </p:txBody>
      </p:sp>
      <p:sp>
        <p:nvSpPr>
          <p:cNvPr id="3" name="Content Placeholder 2"/>
          <p:cNvSpPr>
            <a:spLocks noGrp="1"/>
          </p:cNvSpPr>
          <p:nvPr>
            <p:ph idx="1"/>
          </p:nvPr>
        </p:nvSpPr>
        <p:spPr>
          <a:xfrm>
            <a:off x="442982" y="1092760"/>
            <a:ext cx="8563858" cy="5136542"/>
          </a:xfrm>
        </p:spPr>
        <p:txBody>
          <a:bodyPr/>
          <a:lstStyle/>
          <a:p>
            <a:r>
              <a:rPr lang="en-US" sz="2400" dirty="0"/>
              <a:t>Share this briefing with others</a:t>
            </a:r>
          </a:p>
          <a:p>
            <a:pPr lvl="1"/>
            <a:r>
              <a:rPr lang="en-US" sz="2000" dirty="0"/>
              <a:t>Share with route planners, dispatchers, &amp; management/staff</a:t>
            </a:r>
          </a:p>
          <a:p>
            <a:r>
              <a:rPr lang="en-US" sz="2400" dirty="0"/>
              <a:t>Provide feedback and suggestions</a:t>
            </a:r>
          </a:p>
          <a:p>
            <a:pPr lvl="1"/>
            <a:r>
              <a:rPr lang="en-US" sz="2000" dirty="0"/>
              <a:t>Help identify issues/mitigations not yet identified</a:t>
            </a:r>
          </a:p>
          <a:p>
            <a:pPr lvl="1"/>
            <a:r>
              <a:rPr lang="en-US" sz="2000" dirty="0"/>
              <a:t>Direct questions/comments to NEC ACR</a:t>
            </a:r>
          </a:p>
          <a:p>
            <a:r>
              <a:rPr lang="en-US" sz="2400" dirty="0"/>
              <a:t>Watch for additional information</a:t>
            </a:r>
          </a:p>
          <a:p>
            <a:pPr lvl="1"/>
            <a:r>
              <a:rPr lang="en-US" sz="2000" dirty="0"/>
              <a:t>Flight Plan Filers Telcon, NCF briefings, NBAA, IATA, etc. </a:t>
            </a:r>
          </a:p>
          <a:p>
            <a:r>
              <a:rPr lang="en-US" sz="2400" dirty="0"/>
              <a:t>Plan resources for route planning &amp; programming </a:t>
            </a:r>
          </a:p>
          <a:p>
            <a:pPr lvl="1"/>
            <a:r>
              <a:rPr lang="en-US" sz="2000" dirty="0"/>
              <a:t>Updated Preferred IFR Routes to be distributed in advance (4 </a:t>
            </a:r>
            <a:r>
              <a:rPr lang="en-US" sz="2000" dirty="0" err="1"/>
              <a:t>wks</a:t>
            </a:r>
            <a:r>
              <a:rPr lang="en-US" sz="2000" dirty="0"/>
              <a:t>)</a:t>
            </a:r>
          </a:p>
          <a:p>
            <a:r>
              <a:rPr lang="en-US" sz="2400" dirty="0"/>
              <a:t>Be ready to utilize the new Q-Routes</a:t>
            </a:r>
          </a:p>
          <a:p>
            <a:pPr lvl="1"/>
            <a:r>
              <a:rPr lang="en-US" sz="2000" dirty="0"/>
              <a:t>File the new Q-Routes beginning on </a:t>
            </a:r>
            <a:r>
              <a:rPr lang="en-US" sz="2000" u="sng" dirty="0">
                <a:solidFill>
                  <a:srgbClr val="FF0000"/>
                </a:solidFill>
              </a:rPr>
              <a:t>4/20/2023</a:t>
            </a:r>
            <a:endParaRPr lang="en-US" sz="1600" dirty="0"/>
          </a:p>
          <a:p>
            <a:pPr lvl="1"/>
            <a:endParaRPr lang="en-US" sz="1800" dirty="0"/>
          </a:p>
          <a:p>
            <a:pPr lvl="1"/>
            <a:endParaRPr lang="en-US" sz="2000" dirty="0"/>
          </a:p>
          <a:p>
            <a:endParaRPr lang="en-US" dirty="0"/>
          </a:p>
          <a:p>
            <a:pPr lvl="1"/>
            <a:endParaRPr lang="en-US" dirty="0">
              <a:solidFill>
                <a:srgbClr val="7030A0"/>
              </a:solidFill>
            </a:endParaRPr>
          </a:p>
          <a:p>
            <a:endParaRPr lang="en-US" dirty="0"/>
          </a:p>
          <a:p>
            <a:pPr lvl="1"/>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74438B1A-AF1B-4C8B-993E-1BADE62A2451}" type="slidenum">
              <a:rPr lang="en-US" smtClean="0"/>
              <a:pPr/>
              <a:t>28</a:t>
            </a:fld>
            <a:endParaRPr lang="en-US" dirty="0"/>
          </a:p>
        </p:txBody>
      </p:sp>
    </p:spTree>
    <p:extLst>
      <p:ext uri="{BB962C8B-B14F-4D97-AF65-F5344CB8AC3E}">
        <p14:creationId xmlns:p14="http://schemas.microsoft.com/office/powerpoint/2010/main" val="4253212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88" y="983692"/>
            <a:ext cx="8976512" cy="5220181"/>
          </a:xfrm>
        </p:spPr>
        <p:txBody>
          <a:bodyPr/>
          <a:lstStyle/>
          <a:p>
            <a:r>
              <a:rPr lang="en-US" sz="1600" b="1" dirty="0"/>
              <a:t>“NOT AUTHORIZED” NOTAMs for the following will remain in effect until </a:t>
            </a:r>
            <a:r>
              <a:rPr lang="en-US" sz="1600" b="1" dirty="0">
                <a:solidFill>
                  <a:srgbClr val="FF0000"/>
                </a:solidFill>
              </a:rPr>
              <a:t>4/20/2023</a:t>
            </a:r>
            <a:r>
              <a:rPr lang="en-US" sz="1600" dirty="0">
                <a:solidFill>
                  <a:srgbClr val="FF0000"/>
                </a:solidFill>
              </a:rPr>
              <a:t>:</a:t>
            </a:r>
          </a:p>
          <a:p>
            <a:r>
              <a:rPr lang="en-US" sz="1100" dirty="0"/>
              <a:t>Q60, </a:t>
            </a:r>
            <a:r>
              <a:rPr lang="en-US" sz="1100" b="0" i="0" dirty="0">
                <a:solidFill>
                  <a:srgbClr val="333333"/>
                </a:solidFill>
                <a:effectLst/>
                <a:latin typeface="Helvetica Neue"/>
              </a:rPr>
              <a:t>!FDC 2/3301 ZDC ROUTE ZDC. Q60 JAXSN, VA TO HURTS, VA NA. 2209080907-2304200901EST </a:t>
            </a:r>
          </a:p>
          <a:p>
            <a:r>
              <a:rPr lang="en-US" sz="1100" dirty="0"/>
              <a:t>Q64 (new), </a:t>
            </a:r>
            <a:r>
              <a:rPr lang="en-US" sz="1100" b="0" dirty="0">
                <a:solidFill>
                  <a:srgbClr val="333333"/>
                </a:solidFill>
                <a:latin typeface="Helvetica Neue"/>
              </a:rPr>
              <a:t>!FDC 2/8570 ZDC ROUTE ZDC. Q64 TAR RIVER (TYI) VORTAC, NC TO SAWED, VA NA. 2208292045-2304200900EST</a:t>
            </a:r>
          </a:p>
          <a:p>
            <a:r>
              <a:rPr lang="en-US" sz="1100" b="1" dirty="0"/>
              <a:t>Q85, </a:t>
            </a:r>
            <a:r>
              <a:rPr lang="en-US" sz="1100" b="0" i="0" dirty="0">
                <a:solidFill>
                  <a:srgbClr val="333333"/>
                </a:solidFill>
                <a:effectLst/>
                <a:latin typeface="Helvetica Neue"/>
              </a:rPr>
              <a:t>!FDC 2/3300 ZDC ROUTE ZDC ZJX. Q85 IGARY, SC TO CRPLR, VA NA. 2209080905-2304200901EST </a:t>
            </a:r>
          </a:p>
          <a:p>
            <a:r>
              <a:rPr lang="en-US" sz="1100" b="1" dirty="0"/>
              <a:t>Q87, </a:t>
            </a:r>
            <a:r>
              <a:rPr lang="en-US" sz="1100" b="0" i="0" dirty="0">
                <a:solidFill>
                  <a:srgbClr val="333333"/>
                </a:solidFill>
                <a:effectLst/>
                <a:latin typeface="Helvetica Neue"/>
              </a:rPr>
              <a:t>!FDC 2/3298 ZDC ROUTE ZDC ZJX. Q87 JROSS, SC TO HURTS, VA NA. 2209080904-2304200901EST</a:t>
            </a:r>
            <a:endParaRPr lang="en-US" sz="1100" b="1" dirty="0"/>
          </a:p>
          <a:p>
            <a:r>
              <a:rPr lang="en-US" sz="1100" b="1" dirty="0"/>
              <a:t>Q97, </a:t>
            </a:r>
            <a:r>
              <a:rPr lang="en-US" sz="1100" b="0" i="0" dirty="0">
                <a:solidFill>
                  <a:srgbClr val="333333"/>
                </a:solidFill>
                <a:effectLst/>
                <a:latin typeface="Helvetica Neue"/>
              </a:rPr>
              <a:t>!FDC 2/3290 ZDC ROUTE ZDC ZJX ZBW. Q97 CAKET, SC TO PRESQUE ISLE (PQI) VOR/DME, ME NA. 2209080902-2304200901EST</a:t>
            </a:r>
          </a:p>
          <a:p>
            <a:r>
              <a:rPr lang="en-US" sz="1100" b="1" dirty="0"/>
              <a:t>Q99</a:t>
            </a:r>
            <a:r>
              <a:rPr lang="en-US" sz="1100" dirty="0"/>
              <a:t>, </a:t>
            </a:r>
            <a:r>
              <a:rPr lang="en-US" sz="1100" b="0" i="0" dirty="0">
                <a:solidFill>
                  <a:srgbClr val="333333"/>
                </a:solidFill>
                <a:effectLst/>
                <a:latin typeface="Helvetica Neue"/>
              </a:rPr>
              <a:t>!FDC 2/3288 ZDC ROUTE ZDC ZJX. Q99 POLYY, NC TO HURLE, VA NA. 2209080900-2304200901EST </a:t>
            </a:r>
          </a:p>
          <a:p>
            <a:r>
              <a:rPr lang="en-US" sz="1100" dirty="0"/>
              <a:t>Q101 (new), </a:t>
            </a:r>
            <a:r>
              <a:rPr lang="en-US" sz="1100" b="0" i="0" dirty="0">
                <a:solidFill>
                  <a:srgbClr val="333333"/>
                </a:solidFill>
                <a:effectLst/>
                <a:latin typeface="Helvetica Neue"/>
              </a:rPr>
              <a:t>!FDC 2/3302 ZDC ROUTE ZDC. Q101 SKARP, NC TO TUGGR, VA NA. 2209080908-2304200901EST</a:t>
            </a:r>
            <a:endParaRPr lang="en-US" sz="1100" dirty="0"/>
          </a:p>
          <a:p>
            <a:r>
              <a:rPr lang="en-US" sz="1100" dirty="0"/>
              <a:t>Q107 (new), </a:t>
            </a:r>
            <a:r>
              <a:rPr lang="en-US" sz="1100" b="0" i="0" dirty="0">
                <a:solidFill>
                  <a:srgbClr val="333333"/>
                </a:solidFill>
                <a:effectLst/>
                <a:latin typeface="Helvetica Neue"/>
              </a:rPr>
              <a:t>!FDC 2/3304 ZDC ROUTE ZDC ZJX. Q107 GARIC, NC TO HURTS, VA NA. 2209080910-2304200901EST</a:t>
            </a:r>
            <a:endParaRPr lang="en-US" sz="1100" dirty="0"/>
          </a:p>
          <a:p>
            <a:r>
              <a:rPr lang="en-US" sz="1100" b="1" dirty="0"/>
              <a:t>Q109, </a:t>
            </a:r>
            <a:r>
              <a:rPr lang="en-US" sz="1100" b="0" i="0" dirty="0">
                <a:solidFill>
                  <a:srgbClr val="333333"/>
                </a:solidFill>
                <a:effectLst/>
                <a:latin typeface="Helvetica Neue"/>
              </a:rPr>
              <a:t>!FDC 2/3268 ZDC ROUTE ZDC ZJX. Q109 PANDY, SC TO DFENC, NC NA. 2209080859-2304200901EST</a:t>
            </a:r>
          </a:p>
          <a:p>
            <a:r>
              <a:rPr lang="en-US" sz="1100" dirty="0"/>
              <a:t>Q111 (new), </a:t>
            </a:r>
            <a:r>
              <a:rPr lang="en-US" sz="1100" b="0" i="0" dirty="0">
                <a:solidFill>
                  <a:srgbClr val="333333"/>
                </a:solidFill>
                <a:effectLst/>
                <a:latin typeface="Helvetica Neue"/>
              </a:rPr>
              <a:t>!FDC 2/3311 ZDC ROUTE ZDC. Q111 ZORDO, NC TO ALXEA, VA NA. 2209080911-2304200901EST</a:t>
            </a:r>
            <a:endParaRPr lang="en-US" sz="1100" dirty="0"/>
          </a:p>
          <a:p>
            <a:r>
              <a:rPr lang="en-US" sz="1100" b="1" dirty="0"/>
              <a:t>Q113, </a:t>
            </a:r>
            <a:r>
              <a:rPr lang="en-US" sz="1100" b="0" i="0" dirty="0">
                <a:solidFill>
                  <a:srgbClr val="333333"/>
                </a:solidFill>
                <a:effectLst/>
                <a:latin typeface="Helvetica Neue"/>
              </a:rPr>
              <a:t>!FDC 2/3264 ZDC ROUTE ZDC ZJX. Q113 RAYVO, SC TO RIDDN, VA NA. 2209080857-2304200901EST</a:t>
            </a:r>
          </a:p>
          <a:p>
            <a:r>
              <a:rPr lang="en-US" sz="1100" dirty="0"/>
              <a:t>Q117 (new), </a:t>
            </a:r>
            <a:r>
              <a:rPr lang="en-US" sz="1100" b="0" i="0" dirty="0">
                <a:solidFill>
                  <a:srgbClr val="333333"/>
                </a:solidFill>
                <a:effectLst/>
                <a:latin typeface="Helvetica Neue"/>
              </a:rPr>
              <a:t>!FDC 2/3312 ZDC ROUTE ZDC. Q117 YLEEE, NC TO SAWED, VA NA. 2209080912-2304200901EST</a:t>
            </a:r>
            <a:endParaRPr lang="en-US" sz="1100" dirty="0"/>
          </a:p>
          <a:p>
            <a:r>
              <a:rPr lang="en-US" sz="1100" dirty="0"/>
              <a:t>Q131 (new), </a:t>
            </a:r>
            <a:r>
              <a:rPr lang="en-US" sz="1100" b="0" i="0" dirty="0">
                <a:solidFill>
                  <a:srgbClr val="333333"/>
                </a:solidFill>
                <a:effectLst/>
                <a:latin typeface="Helvetica Neue"/>
              </a:rPr>
              <a:t>!FDC 2/3313 ZDC ROUTE ZDC ZJX. Q131 ZILLS, NC TO ZJAAY, MD NA. 2209080914-2304200901EST</a:t>
            </a:r>
          </a:p>
          <a:p>
            <a:r>
              <a:rPr lang="en-US" sz="1100" dirty="0"/>
              <a:t>Q133 (new), </a:t>
            </a:r>
            <a:r>
              <a:rPr lang="en-US" sz="1100" b="0" i="0" dirty="0">
                <a:solidFill>
                  <a:srgbClr val="333333"/>
                </a:solidFill>
                <a:effectLst/>
                <a:latin typeface="Helvetica Neue"/>
              </a:rPr>
              <a:t>!FDC 2/3316 ZDC ROUTE ZDC ZNY ZBW. Q133 CHIEZ, NC TO PONCT, NY NA. 2209080915-2304200901EST </a:t>
            </a:r>
          </a:p>
          <a:p>
            <a:r>
              <a:rPr lang="en-US" sz="1100" b="1" dirty="0"/>
              <a:t>Q135, </a:t>
            </a:r>
            <a:r>
              <a:rPr lang="en-US" sz="1100" b="0" i="0" dirty="0">
                <a:solidFill>
                  <a:srgbClr val="333333"/>
                </a:solidFill>
                <a:effectLst/>
                <a:latin typeface="Helvetica Neue"/>
              </a:rPr>
              <a:t>!FDC 2/3262 ZDC ROUTE ZDC ZJX. Q135 JROSS, SC TO CUDLE, NC NA. 2209080855-2304200901EST</a:t>
            </a:r>
            <a:endParaRPr lang="en-US" sz="1100" dirty="0"/>
          </a:p>
          <a:p>
            <a:r>
              <a:rPr lang="en-US" sz="1100" dirty="0"/>
              <a:t>Q141 (new), </a:t>
            </a:r>
            <a:r>
              <a:rPr lang="en-US" sz="1000" b="0" i="0" dirty="0">
                <a:solidFill>
                  <a:srgbClr val="333333"/>
                </a:solidFill>
                <a:effectLst/>
                <a:latin typeface="Helvetica Neue"/>
              </a:rPr>
              <a:t>!FDC 3/8677 ZDC VA..ROUTE ZDC. Q141 HOUKY, VA TO NALES, DE NA. 2302231200-2304200901EST</a:t>
            </a:r>
            <a:endParaRPr lang="en-US" sz="1100" dirty="0">
              <a:solidFill>
                <a:srgbClr val="FF0000"/>
              </a:solidFill>
            </a:endParaRPr>
          </a:p>
          <a:p>
            <a:r>
              <a:rPr lang="en-US" sz="1100" dirty="0"/>
              <a:t>Q167 (new), </a:t>
            </a:r>
            <a:r>
              <a:rPr lang="en-US" sz="1100" b="0" i="0" dirty="0">
                <a:solidFill>
                  <a:srgbClr val="333333"/>
                </a:solidFill>
                <a:effectLst/>
                <a:latin typeface="Helvetica Neue"/>
              </a:rPr>
              <a:t>!FDC 2/3320 ZDC ROUTE ZDC ZBW. Q167 ZJAAY, MD TO SSOXS, MA NA. 2209080917-2304200901EST</a:t>
            </a:r>
            <a:endParaRPr lang="en-US" sz="1100" dirty="0"/>
          </a:p>
          <a:p>
            <a:r>
              <a:rPr lang="en-US" sz="1100" b="1" dirty="0"/>
              <a:t>Q409, </a:t>
            </a:r>
            <a:r>
              <a:rPr lang="en-US" sz="1100" b="0" i="0" dirty="0">
                <a:solidFill>
                  <a:srgbClr val="333333"/>
                </a:solidFill>
                <a:effectLst/>
                <a:latin typeface="Helvetica Neue"/>
              </a:rPr>
              <a:t>!FDC 2/3256 ZDC ROUTE ZDC ZJX. Q409 JROSS, SC TO WHITE, NJ NA. 2209080852-2304200901EST</a:t>
            </a:r>
            <a:endParaRPr lang="en-US" sz="1100" dirty="0"/>
          </a:p>
          <a:p>
            <a:r>
              <a:rPr lang="en-US" sz="1100" dirty="0"/>
              <a:t>Q445 (new), </a:t>
            </a:r>
            <a:r>
              <a:rPr lang="en-US" sz="1100" b="0" i="0" dirty="0">
                <a:solidFill>
                  <a:srgbClr val="333333"/>
                </a:solidFill>
                <a:effectLst/>
                <a:latin typeface="Helvetica Neue"/>
              </a:rPr>
              <a:t>!FDC 2/3323 ZDC ROUTE ZDC ZBW. Q445 PAACK, NC TO KYSKY, NY NA. 2209080918-2304200901EST</a:t>
            </a:r>
            <a:endParaRPr lang="en-US" sz="1100" dirty="0"/>
          </a:p>
          <a:p>
            <a:r>
              <a:rPr lang="en-US" sz="1100" dirty="0"/>
              <a:t>Q481 (new), </a:t>
            </a:r>
            <a:r>
              <a:rPr lang="en-US" sz="1100" b="0" i="0" dirty="0">
                <a:solidFill>
                  <a:srgbClr val="333333"/>
                </a:solidFill>
                <a:effectLst/>
                <a:latin typeface="Helvetica Neue"/>
              </a:rPr>
              <a:t>!FDC 2/3325 ZDC ROUTE ZDC ZNY ZBW. Q481 CONFR, MD TO DEER PARK (DPK) VOR/DME, NY NA. 2209080919-2304200901EST</a:t>
            </a:r>
          </a:p>
        </p:txBody>
      </p:sp>
      <p:sp>
        <p:nvSpPr>
          <p:cNvPr id="2" name="Title 1"/>
          <p:cNvSpPr>
            <a:spLocks noGrp="1"/>
          </p:cNvSpPr>
          <p:nvPr>
            <p:ph type="title"/>
          </p:nvPr>
        </p:nvSpPr>
        <p:spPr>
          <a:xfrm>
            <a:off x="0" y="221397"/>
            <a:ext cx="9144000" cy="609600"/>
          </a:xfrm>
        </p:spPr>
        <p:txBody>
          <a:bodyPr/>
          <a:lstStyle/>
          <a:p>
            <a:pPr algn="ctr"/>
            <a:r>
              <a:rPr lang="en-US" sz="4000" dirty="0"/>
              <a:t>Q-Route NA NOTAMs (ZDC)</a:t>
            </a:r>
            <a:br>
              <a:rPr lang="en-US" sz="4000" dirty="0"/>
            </a:br>
            <a:r>
              <a:rPr lang="en-US" sz="2400" dirty="0"/>
              <a:t>Effective until </a:t>
            </a:r>
            <a:r>
              <a:rPr lang="en-US" sz="2400" dirty="0">
                <a:solidFill>
                  <a:srgbClr val="FF0000"/>
                </a:solidFill>
              </a:rPr>
              <a:t>4/20/2023</a:t>
            </a:r>
            <a:endParaRPr lang="en-US" sz="1600" dirty="0">
              <a:solidFill>
                <a:srgbClr val="FF0000"/>
              </a:solidFill>
            </a:endParaRPr>
          </a:p>
        </p:txBody>
      </p:sp>
      <p:sp>
        <p:nvSpPr>
          <p:cNvPr id="4" name="Slide Number Placeholder 3"/>
          <p:cNvSpPr>
            <a:spLocks noGrp="1"/>
          </p:cNvSpPr>
          <p:nvPr>
            <p:ph type="sldNum" sz="quarter" idx="4"/>
          </p:nvPr>
        </p:nvSpPr>
        <p:spPr/>
        <p:txBody>
          <a:bodyPr/>
          <a:lstStyle/>
          <a:p>
            <a:fld id="{74438B1A-AF1B-4C8B-993E-1BADE62A2451}" type="slidenum">
              <a:rPr lang="en-US" smtClean="0"/>
              <a:pPr/>
              <a:t>29</a:t>
            </a:fld>
            <a:endParaRPr lang="en-US" dirty="0"/>
          </a:p>
        </p:txBody>
      </p:sp>
    </p:spTree>
    <p:extLst>
      <p:ext uri="{BB962C8B-B14F-4D97-AF65-F5344CB8AC3E}">
        <p14:creationId xmlns:p14="http://schemas.microsoft.com/office/powerpoint/2010/main" val="431119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A1EE4B-DD9E-4022-8AA4-2717CE91A4C4}"/>
              </a:ext>
            </a:extLst>
          </p:cNvPr>
          <p:cNvPicPr>
            <a:picLocks noChangeAspect="1"/>
          </p:cNvPicPr>
          <p:nvPr/>
        </p:nvPicPr>
        <p:blipFill>
          <a:blip r:embed="rId2"/>
          <a:stretch>
            <a:fillRect/>
          </a:stretch>
        </p:blipFill>
        <p:spPr>
          <a:xfrm>
            <a:off x="0" y="0"/>
            <a:ext cx="9144000" cy="6032785"/>
          </a:xfrm>
          <a:prstGeom prst="rect">
            <a:avLst/>
          </a:prstGeom>
        </p:spPr>
      </p:pic>
      <p:sp>
        <p:nvSpPr>
          <p:cNvPr id="2" name="Title 1"/>
          <p:cNvSpPr>
            <a:spLocks noGrp="1"/>
          </p:cNvSpPr>
          <p:nvPr>
            <p:ph type="title"/>
          </p:nvPr>
        </p:nvSpPr>
        <p:spPr>
          <a:xfrm>
            <a:off x="0" y="221397"/>
            <a:ext cx="9144000" cy="609600"/>
          </a:xfrm>
        </p:spPr>
        <p:txBody>
          <a:bodyPr/>
          <a:lstStyle/>
          <a:p>
            <a:r>
              <a:rPr lang="en-US" sz="4000" dirty="0">
                <a:highlight>
                  <a:srgbClr val="DDDDDD"/>
                </a:highlight>
              </a:rPr>
              <a:t>BEFORE</a:t>
            </a:r>
          </a:p>
        </p:txBody>
      </p:sp>
      <p:sp>
        <p:nvSpPr>
          <p:cNvPr id="4" name="Slide Number Placeholder 3"/>
          <p:cNvSpPr>
            <a:spLocks noGrp="1"/>
          </p:cNvSpPr>
          <p:nvPr>
            <p:ph type="sldNum" sz="quarter" idx="4"/>
          </p:nvPr>
        </p:nvSpPr>
        <p:spPr/>
        <p:txBody>
          <a:bodyPr/>
          <a:lstStyle/>
          <a:p>
            <a:fld id="{74438B1A-AF1B-4C8B-993E-1BADE62A2451}" type="slidenum">
              <a:rPr lang="en-US" smtClean="0"/>
              <a:pPr/>
              <a:t>3</a:t>
            </a:fld>
            <a:endParaRPr lang="en-US" dirty="0"/>
          </a:p>
        </p:txBody>
      </p:sp>
      <p:sp>
        <p:nvSpPr>
          <p:cNvPr id="13" name="TextBox 12">
            <a:extLst>
              <a:ext uri="{FF2B5EF4-FFF2-40B4-BE49-F238E27FC236}">
                <a16:creationId xmlns:a16="http://schemas.microsoft.com/office/drawing/2014/main" id="{73CA6A0C-BB5C-4B27-AA81-4104E7EF43D4}"/>
              </a:ext>
            </a:extLst>
          </p:cNvPr>
          <p:cNvSpPr txBox="1"/>
          <p:nvPr/>
        </p:nvSpPr>
        <p:spPr>
          <a:xfrm>
            <a:off x="603545" y="2321776"/>
            <a:ext cx="1965919" cy="415498"/>
          </a:xfrm>
          <a:prstGeom prst="rect">
            <a:avLst/>
          </a:prstGeom>
          <a:solidFill>
            <a:srgbClr val="F7901E">
              <a:lumMod val="60000"/>
              <a:lumOff val="40000"/>
            </a:srgbClr>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Arial"/>
              </a:rPr>
              <a:t>Not all central and western U.S. Routes are depicted</a:t>
            </a:r>
          </a:p>
        </p:txBody>
      </p:sp>
      <p:sp>
        <p:nvSpPr>
          <p:cNvPr id="15" name="Rectangle 14">
            <a:extLst>
              <a:ext uri="{FF2B5EF4-FFF2-40B4-BE49-F238E27FC236}">
                <a16:creationId xmlns:a16="http://schemas.microsoft.com/office/drawing/2014/main" id="{42D2325D-AC1A-4B7F-91BC-2E179688E40D}"/>
              </a:ext>
            </a:extLst>
          </p:cNvPr>
          <p:cNvSpPr/>
          <p:nvPr/>
        </p:nvSpPr>
        <p:spPr>
          <a:xfrm>
            <a:off x="6651165" y="3182490"/>
            <a:ext cx="2401395" cy="1092607"/>
          </a:xfrm>
          <a:prstGeom prst="rect">
            <a:avLst/>
          </a:prstGeom>
        </p:spPr>
        <p:txBody>
          <a:bodyPr wrap="square">
            <a:spAutoFit/>
          </a:bodyPr>
          <a:lstStyle/>
          <a:p>
            <a:pPr>
              <a:buFontTx/>
              <a:buNone/>
            </a:pPr>
            <a:r>
              <a:rPr lang="en-US" sz="1100" b="1" dirty="0"/>
              <a:t>Q-Routes depicted in green</a:t>
            </a:r>
          </a:p>
          <a:p>
            <a:pPr>
              <a:buNone/>
            </a:pPr>
            <a:r>
              <a:rPr lang="en-US" sz="1100" b="1" dirty="0"/>
              <a:t>Y-Routes depicted in gray</a:t>
            </a:r>
          </a:p>
          <a:p>
            <a:pPr>
              <a:buNone/>
            </a:pPr>
            <a:r>
              <a:rPr lang="en-US" sz="1100" b="1" dirty="0"/>
              <a:t>J-Routes depicted in blue</a:t>
            </a:r>
          </a:p>
          <a:p>
            <a:pPr>
              <a:buNone/>
            </a:pPr>
            <a:endParaRPr lang="en-US" sz="1400" b="1" dirty="0"/>
          </a:p>
        </p:txBody>
      </p:sp>
    </p:spTree>
    <p:extLst>
      <p:ext uri="{BB962C8B-B14F-4D97-AF65-F5344CB8AC3E}">
        <p14:creationId xmlns:p14="http://schemas.microsoft.com/office/powerpoint/2010/main" val="478550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88" y="983692"/>
            <a:ext cx="8976512" cy="4993361"/>
          </a:xfrm>
        </p:spPr>
        <p:txBody>
          <a:bodyPr/>
          <a:lstStyle/>
          <a:p>
            <a:r>
              <a:rPr lang="en-US" sz="1600" b="1" dirty="0"/>
              <a:t>“NOT AUTHORIZED” NOTAMs for the following will remain in effect until </a:t>
            </a:r>
            <a:r>
              <a:rPr lang="en-US" sz="1600" b="1" dirty="0">
                <a:solidFill>
                  <a:srgbClr val="FF0000"/>
                </a:solidFill>
              </a:rPr>
              <a:t>4/20/2023</a:t>
            </a:r>
            <a:r>
              <a:rPr lang="en-US" sz="1600" dirty="0">
                <a:solidFill>
                  <a:srgbClr val="FF0000"/>
                </a:solidFill>
              </a:rPr>
              <a:t>:</a:t>
            </a:r>
          </a:p>
          <a:p>
            <a:endParaRPr lang="en-US" sz="800" dirty="0">
              <a:solidFill>
                <a:srgbClr val="FF0000"/>
              </a:solidFill>
            </a:endParaRPr>
          </a:p>
          <a:p>
            <a:r>
              <a:rPr lang="en-US" sz="1100" dirty="0"/>
              <a:t>Q133 (new), </a:t>
            </a:r>
            <a:r>
              <a:rPr lang="pl-PL" sz="1100" b="0" i="0" dirty="0">
                <a:solidFill>
                  <a:srgbClr val="333333"/>
                </a:solidFill>
                <a:effectLst/>
                <a:latin typeface="Helvetica Neue"/>
              </a:rPr>
              <a:t>!FDC 2/3317 ZNY ROUTE ZNY ZDC ZBW. Q133 CHIEZ, NC TO PONCT, NY NA. 2209080915-2304200901EST</a:t>
            </a:r>
            <a:endParaRPr lang="en-US" sz="1600" b="0" i="0" dirty="0">
              <a:solidFill>
                <a:srgbClr val="FF0000"/>
              </a:solidFill>
              <a:effectLst/>
              <a:latin typeface="Helvetica Neue"/>
            </a:endParaRPr>
          </a:p>
          <a:p>
            <a:r>
              <a:rPr lang="en-US" sz="1100" dirty="0"/>
              <a:t>Q481 (new), </a:t>
            </a:r>
            <a:r>
              <a:rPr lang="en-US" sz="1100" b="0" i="0" dirty="0">
                <a:solidFill>
                  <a:srgbClr val="333333"/>
                </a:solidFill>
                <a:effectLst/>
                <a:latin typeface="Helvetica Neue"/>
              </a:rPr>
              <a:t>!FDC 2/3326 ZNY ROUTE ZNY ZDC ZBW. Q481 CONFR, MD TO DEER PARK (DPK) VOR/DME, NY NA. 2209080919-2304200901EST</a:t>
            </a:r>
          </a:p>
          <a:p>
            <a:endParaRPr lang="en-US" sz="800" b="0" dirty="0">
              <a:solidFill>
                <a:srgbClr val="333333"/>
              </a:solidFill>
              <a:latin typeface="Helvetica Neue"/>
            </a:endParaRPr>
          </a:p>
          <a:p>
            <a:r>
              <a:rPr lang="en-US" sz="1100" b="1" dirty="0"/>
              <a:t>Q97, </a:t>
            </a:r>
            <a:r>
              <a:rPr lang="en-US" sz="1100" b="0" dirty="0">
                <a:solidFill>
                  <a:srgbClr val="333333"/>
                </a:solidFill>
                <a:latin typeface="Helvetica Neue"/>
              </a:rPr>
              <a:t>!FDC 2/3295 ZBW ROUTE ZBW ZDC ZJX. Q97 CAKET, SC TO PRESQUE ISLE (PQI) VOR/DME, ME NA. 2209080902-2304200901EST</a:t>
            </a:r>
          </a:p>
          <a:p>
            <a:r>
              <a:rPr lang="en-US" sz="1100" dirty="0"/>
              <a:t>Q133 (new), </a:t>
            </a:r>
            <a:r>
              <a:rPr lang="en-US" sz="1100" b="0" dirty="0">
                <a:solidFill>
                  <a:srgbClr val="333333"/>
                </a:solidFill>
                <a:latin typeface="Helvetica Neue"/>
              </a:rPr>
              <a:t>!FDC 2/3318 ZBW ROUTE ZBW ZNY ZDC. Q133 CHIEZ, NC TO PONCT, NY NA. 2209080915-2304200901EST</a:t>
            </a:r>
          </a:p>
          <a:p>
            <a:r>
              <a:rPr lang="en-US" sz="1100" dirty="0"/>
              <a:t>Q167 (new), </a:t>
            </a:r>
            <a:r>
              <a:rPr lang="en-US" sz="1100" b="0" dirty="0">
                <a:solidFill>
                  <a:srgbClr val="333333"/>
                </a:solidFill>
                <a:latin typeface="Helvetica Neue"/>
              </a:rPr>
              <a:t>!FDC 2/3321 ZBW ROUTE ZBW ZDC. Q167 ZJAAY, MD TO SSOXS, MA NA. 2209080917-2304200901EST</a:t>
            </a:r>
          </a:p>
          <a:p>
            <a:r>
              <a:rPr lang="en-US" sz="1100" dirty="0"/>
              <a:t>Q445 (new), </a:t>
            </a:r>
            <a:r>
              <a:rPr lang="en-US" sz="1100" b="0" dirty="0">
                <a:solidFill>
                  <a:srgbClr val="333333"/>
                </a:solidFill>
                <a:latin typeface="Helvetica Neue"/>
              </a:rPr>
              <a:t>!FDC 2/3324 ZBW ROUTE ZBW ZDC. Q445 PAACK, NC TO KYSKY, NY NA. 2209080918-2304200901EST</a:t>
            </a:r>
          </a:p>
          <a:p>
            <a:r>
              <a:rPr lang="en-US" sz="1100" dirty="0"/>
              <a:t>Q481 (new), </a:t>
            </a:r>
            <a:r>
              <a:rPr lang="en-US" sz="1100" b="0" dirty="0">
                <a:solidFill>
                  <a:srgbClr val="333333"/>
                </a:solidFill>
                <a:latin typeface="Helvetica Neue"/>
              </a:rPr>
              <a:t>!FDC 2/3327 ZBW ROUTE ZBW ZNY ZDC. Q481 CONFR, MD TO DEER PARK (DPK) VOR/DME, NY NA. 2209080919-2304200901EST</a:t>
            </a:r>
          </a:p>
          <a:p>
            <a:endParaRPr lang="en-US" sz="800" b="0" dirty="0">
              <a:solidFill>
                <a:srgbClr val="333333"/>
              </a:solidFill>
              <a:latin typeface="Helvetica Neue"/>
            </a:endParaRPr>
          </a:p>
          <a:p>
            <a:r>
              <a:rPr lang="en-US" sz="1100" dirty="0">
                <a:solidFill>
                  <a:srgbClr val="333333"/>
                </a:solidFill>
                <a:latin typeface="Helvetica Neue"/>
              </a:rPr>
              <a:t>Q85, </a:t>
            </a:r>
            <a:r>
              <a:rPr lang="en-US" sz="1100" b="0" dirty="0">
                <a:solidFill>
                  <a:srgbClr val="333333"/>
                </a:solidFill>
                <a:latin typeface="Helvetica Neue"/>
              </a:rPr>
              <a:t>!FDC 2/3299 ZJX ROUTE ZJX ZDC. Q85 IGARY, SC TO CRPLR, VA NA. 2209080905-2304200901EST</a:t>
            </a:r>
          </a:p>
          <a:p>
            <a:r>
              <a:rPr lang="en-US" sz="1100" b="1" dirty="0"/>
              <a:t>Q87, </a:t>
            </a:r>
            <a:r>
              <a:rPr lang="en-US" sz="1100" b="0" dirty="0">
                <a:solidFill>
                  <a:srgbClr val="333333"/>
                </a:solidFill>
                <a:latin typeface="Helvetica Neue"/>
              </a:rPr>
              <a:t>!FDC 2/3296 ZJX ROUTE ZJX ZDC. Q87 JROSS, SC TO HURTS, VA NA. 2209080904-2304200901EST</a:t>
            </a:r>
          </a:p>
          <a:p>
            <a:r>
              <a:rPr lang="en-US" sz="1100" b="1" dirty="0"/>
              <a:t>Q97, </a:t>
            </a:r>
            <a:r>
              <a:rPr lang="en-US" sz="1100" b="0" dirty="0">
                <a:solidFill>
                  <a:srgbClr val="333333"/>
                </a:solidFill>
                <a:latin typeface="Helvetica Neue"/>
              </a:rPr>
              <a:t>!FDC 2/3289 ZJX ROUTE ZJX ZDC ZBW. Q97 CAKET, SC TO PRESQUE ISLE (PQI) VOR/DME, ME NA. 2209080902-2304200901EST</a:t>
            </a:r>
          </a:p>
          <a:p>
            <a:r>
              <a:rPr lang="en-US" sz="1100" b="1" dirty="0"/>
              <a:t>Q99</a:t>
            </a:r>
            <a:r>
              <a:rPr lang="en-US" sz="1100" dirty="0"/>
              <a:t>, </a:t>
            </a:r>
            <a:r>
              <a:rPr lang="en-US" sz="1100" b="0" dirty="0">
                <a:solidFill>
                  <a:srgbClr val="333333"/>
                </a:solidFill>
                <a:latin typeface="Helvetica Neue"/>
              </a:rPr>
              <a:t>!FDC 2/3287 ZJX ROUTE ZJX ZDC. Q99 POLYY, NC TO HURLE, VA NA. 2209080900-2304200901EST</a:t>
            </a:r>
          </a:p>
          <a:p>
            <a:r>
              <a:rPr lang="en-US" sz="1100" dirty="0"/>
              <a:t>Q107 (new), </a:t>
            </a:r>
            <a:r>
              <a:rPr lang="en-US" sz="1100" b="0" dirty="0">
                <a:solidFill>
                  <a:srgbClr val="333333"/>
                </a:solidFill>
                <a:latin typeface="Helvetica Neue"/>
              </a:rPr>
              <a:t>!FDC 2/3310 ZJX ROUTE ZJX ZDC. Q107 GARIC, NC TO HURTS, VA NA. 2209080910-2304200901EST</a:t>
            </a:r>
          </a:p>
          <a:p>
            <a:r>
              <a:rPr lang="en-US" sz="1100" dirty="0"/>
              <a:t>Q109, </a:t>
            </a:r>
            <a:r>
              <a:rPr lang="en-US" sz="1100" b="0" dirty="0">
                <a:solidFill>
                  <a:srgbClr val="333333"/>
                </a:solidFill>
                <a:latin typeface="Helvetica Neue"/>
              </a:rPr>
              <a:t>!FDC 2/3267 ZJX ROUTE ZJX ZDC. Q109 PANDY, SC TO DFENC, NC NA. 2209080859-2304200901EST</a:t>
            </a:r>
          </a:p>
          <a:p>
            <a:r>
              <a:rPr lang="en-US" sz="1100" b="1" dirty="0"/>
              <a:t>Q113, </a:t>
            </a:r>
            <a:r>
              <a:rPr lang="en-US" sz="1100" b="0" dirty="0">
                <a:solidFill>
                  <a:srgbClr val="333333"/>
                </a:solidFill>
                <a:latin typeface="Helvetica Neue"/>
              </a:rPr>
              <a:t>!FDC 2/3263 ZJX ROUTE ZJX ZDC. Q113 RAYVO, SC TO RIDDN, VA NA. 2209080857-2304200901EST</a:t>
            </a:r>
          </a:p>
          <a:p>
            <a:r>
              <a:rPr lang="en-US" sz="1100" dirty="0"/>
              <a:t>Q131 (new), </a:t>
            </a:r>
            <a:r>
              <a:rPr lang="en-US" sz="1100" b="0" dirty="0">
                <a:solidFill>
                  <a:srgbClr val="333333"/>
                </a:solidFill>
                <a:latin typeface="Helvetica Neue"/>
              </a:rPr>
              <a:t>!FDC 2/3314 ZJX ROUTE ZJX ZDC. Q131 ZILLS, NC TO ZJAAY, MD NA. 2209080914-2304200901EST</a:t>
            </a:r>
          </a:p>
          <a:p>
            <a:r>
              <a:rPr lang="en-US" sz="1100" b="1" dirty="0"/>
              <a:t>Q135, </a:t>
            </a:r>
            <a:r>
              <a:rPr lang="en-US" sz="1100" b="0" dirty="0">
                <a:solidFill>
                  <a:srgbClr val="333333"/>
                </a:solidFill>
                <a:latin typeface="Helvetica Neue"/>
              </a:rPr>
              <a:t>!FDC 2/3261 ZJX ROUTE ZJX ZDC. Q135 JROSS, SC TO CUDLE, NC NA. 2209080855-2304200901EST</a:t>
            </a:r>
          </a:p>
          <a:p>
            <a:r>
              <a:rPr lang="en-US" sz="1100" b="1" dirty="0"/>
              <a:t>Q409, </a:t>
            </a:r>
            <a:r>
              <a:rPr lang="en-US" sz="1100" b="0" dirty="0">
                <a:solidFill>
                  <a:srgbClr val="333333"/>
                </a:solidFill>
                <a:latin typeface="Helvetica Neue"/>
              </a:rPr>
              <a:t>!FDC 2/3257 ZJX ROUTE ZJX ZDC. Q409 JROSS, SC TO WHITE, NJ NA. 2209080852-2304200901EST</a:t>
            </a:r>
          </a:p>
          <a:p>
            <a:endParaRPr lang="en-US" sz="1100" b="0" i="0" dirty="0">
              <a:solidFill>
                <a:srgbClr val="333333"/>
              </a:solidFill>
              <a:effectLst/>
              <a:latin typeface="Helvetica Neue"/>
            </a:endParaRPr>
          </a:p>
          <a:p>
            <a:endParaRPr lang="en-US" sz="1600" b="0" dirty="0">
              <a:solidFill>
                <a:srgbClr val="FF0000"/>
              </a:solidFill>
              <a:latin typeface="Helvetica Neue"/>
            </a:endParaRPr>
          </a:p>
          <a:p>
            <a:endParaRPr lang="en-US" sz="1600" dirty="0">
              <a:solidFill>
                <a:srgbClr val="FF0000"/>
              </a:solidFill>
            </a:endParaRPr>
          </a:p>
        </p:txBody>
      </p:sp>
      <p:sp>
        <p:nvSpPr>
          <p:cNvPr id="2" name="Title 1"/>
          <p:cNvSpPr>
            <a:spLocks noGrp="1"/>
          </p:cNvSpPr>
          <p:nvPr>
            <p:ph type="title"/>
          </p:nvPr>
        </p:nvSpPr>
        <p:spPr>
          <a:xfrm>
            <a:off x="0" y="221397"/>
            <a:ext cx="9144000" cy="609600"/>
          </a:xfrm>
        </p:spPr>
        <p:txBody>
          <a:bodyPr/>
          <a:lstStyle/>
          <a:p>
            <a:pPr algn="ctr"/>
            <a:r>
              <a:rPr lang="en-US" dirty="0"/>
              <a:t>Q</a:t>
            </a:r>
            <a:r>
              <a:rPr lang="en-US" sz="4000" dirty="0"/>
              <a:t>-Route NA NOTAMs </a:t>
            </a:r>
            <a:r>
              <a:rPr lang="en-US" sz="3600" dirty="0"/>
              <a:t>(ZNY, ZBW, ZJX) </a:t>
            </a:r>
            <a:br>
              <a:rPr lang="en-US" sz="4000" dirty="0"/>
            </a:br>
            <a:r>
              <a:rPr lang="en-US" sz="2400" dirty="0"/>
              <a:t>Effective until </a:t>
            </a:r>
            <a:r>
              <a:rPr lang="en-US" sz="2400" dirty="0">
                <a:solidFill>
                  <a:srgbClr val="FF0000"/>
                </a:solidFill>
              </a:rPr>
              <a:t>4/20/2023</a:t>
            </a:r>
            <a:endParaRPr lang="en-US" sz="1600" dirty="0">
              <a:solidFill>
                <a:srgbClr val="FF0000"/>
              </a:solidFill>
            </a:endParaRPr>
          </a:p>
        </p:txBody>
      </p:sp>
      <p:sp>
        <p:nvSpPr>
          <p:cNvPr id="4" name="Slide Number Placeholder 3"/>
          <p:cNvSpPr>
            <a:spLocks noGrp="1"/>
          </p:cNvSpPr>
          <p:nvPr>
            <p:ph type="sldNum" sz="quarter" idx="4"/>
          </p:nvPr>
        </p:nvSpPr>
        <p:spPr/>
        <p:txBody>
          <a:bodyPr/>
          <a:lstStyle/>
          <a:p>
            <a:fld id="{74438B1A-AF1B-4C8B-993E-1BADE62A2451}" type="slidenum">
              <a:rPr lang="en-US" smtClean="0"/>
              <a:pPr/>
              <a:t>30</a:t>
            </a:fld>
            <a:endParaRPr lang="en-US" dirty="0"/>
          </a:p>
        </p:txBody>
      </p:sp>
      <p:sp>
        <p:nvSpPr>
          <p:cNvPr id="5" name="TextBox 4">
            <a:extLst>
              <a:ext uri="{FF2B5EF4-FFF2-40B4-BE49-F238E27FC236}">
                <a16:creationId xmlns:a16="http://schemas.microsoft.com/office/drawing/2014/main" id="{12F3EEEB-DF14-D59F-2380-0DE797CB2534}"/>
              </a:ext>
            </a:extLst>
          </p:cNvPr>
          <p:cNvSpPr txBox="1"/>
          <p:nvPr/>
        </p:nvSpPr>
        <p:spPr bwMode="auto">
          <a:xfrm>
            <a:off x="167489" y="6065373"/>
            <a:ext cx="50847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a:solidFill>
                  <a:schemeClr val="bg1"/>
                </a:solidFill>
              </a:rPr>
              <a:t>NOTE: The above NOTAMs are duplicates of the ZDC NOTAMs because the routes traverse multiple ARTCCs.</a:t>
            </a:r>
          </a:p>
        </p:txBody>
      </p:sp>
      <p:sp>
        <p:nvSpPr>
          <p:cNvPr id="6" name="TextBox 5">
            <a:extLst>
              <a:ext uri="{FF2B5EF4-FFF2-40B4-BE49-F238E27FC236}">
                <a16:creationId xmlns:a16="http://schemas.microsoft.com/office/drawing/2014/main" id="{871A567C-9025-8AA4-5D48-86915E9A7DE1}"/>
              </a:ext>
            </a:extLst>
          </p:cNvPr>
          <p:cNvSpPr txBox="1"/>
          <p:nvPr/>
        </p:nvSpPr>
        <p:spPr bwMode="auto">
          <a:xfrm>
            <a:off x="167488" y="6527038"/>
            <a:ext cx="35493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a:solidFill>
                  <a:srgbClr val="FF0000"/>
                </a:solidFill>
              </a:rPr>
              <a:t>NOTE: Q437 was added since last distribution</a:t>
            </a:r>
          </a:p>
        </p:txBody>
      </p:sp>
    </p:spTree>
    <p:extLst>
      <p:ext uri="{BB962C8B-B14F-4D97-AF65-F5344CB8AC3E}">
        <p14:creationId xmlns:p14="http://schemas.microsoft.com/office/powerpoint/2010/main" val="129871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7CE384-2989-4CDD-B231-02997114DF55}"/>
              </a:ext>
            </a:extLst>
          </p:cNvPr>
          <p:cNvPicPr>
            <a:picLocks noChangeAspect="1"/>
          </p:cNvPicPr>
          <p:nvPr/>
        </p:nvPicPr>
        <p:blipFill>
          <a:blip r:embed="rId2"/>
          <a:stretch>
            <a:fillRect/>
          </a:stretch>
        </p:blipFill>
        <p:spPr>
          <a:xfrm>
            <a:off x="0" y="0"/>
            <a:ext cx="9144000" cy="6032785"/>
          </a:xfrm>
          <a:prstGeom prst="rect">
            <a:avLst/>
          </a:prstGeom>
        </p:spPr>
      </p:pic>
      <p:sp>
        <p:nvSpPr>
          <p:cNvPr id="2" name="Title 1"/>
          <p:cNvSpPr>
            <a:spLocks noGrp="1"/>
          </p:cNvSpPr>
          <p:nvPr>
            <p:ph type="title"/>
          </p:nvPr>
        </p:nvSpPr>
        <p:spPr>
          <a:xfrm>
            <a:off x="0" y="221397"/>
            <a:ext cx="9144000" cy="1397678"/>
          </a:xfrm>
        </p:spPr>
        <p:txBody>
          <a:bodyPr/>
          <a:lstStyle/>
          <a:p>
            <a:r>
              <a:rPr lang="en-US" sz="4000" dirty="0">
                <a:highlight>
                  <a:srgbClr val="DDDDDD"/>
                </a:highlight>
              </a:rPr>
              <a:t>NEC ACR - FUTURE STATE</a:t>
            </a:r>
            <a:br>
              <a:rPr lang="en-US" sz="4000" dirty="0">
                <a:highlight>
                  <a:srgbClr val="DDDDDD"/>
                </a:highlight>
              </a:rPr>
            </a:br>
            <a:r>
              <a:rPr lang="en-US" sz="4000" dirty="0">
                <a:highlight>
                  <a:srgbClr val="DDDDDD"/>
                </a:highlight>
              </a:rPr>
              <a:t> </a:t>
            </a:r>
            <a:r>
              <a:rPr lang="en-US" sz="3600" strike="sngStrike" dirty="0">
                <a:solidFill>
                  <a:srgbClr val="FF0000"/>
                </a:solidFill>
                <a:highlight>
                  <a:srgbClr val="DDDDDD"/>
                </a:highlight>
              </a:rPr>
              <a:t>11/7/2019</a:t>
            </a:r>
            <a:r>
              <a:rPr lang="en-US" sz="3600" dirty="0">
                <a:highlight>
                  <a:srgbClr val="DDDDDD"/>
                </a:highlight>
              </a:rPr>
              <a:t> </a:t>
            </a:r>
            <a:r>
              <a:rPr lang="en-US" sz="3600" strike="sngStrike" dirty="0">
                <a:solidFill>
                  <a:srgbClr val="FF0000"/>
                </a:solidFill>
                <a:highlight>
                  <a:srgbClr val="DDDDDD"/>
                </a:highlight>
              </a:rPr>
              <a:t>11/5/2020</a:t>
            </a:r>
            <a:r>
              <a:rPr lang="en-US" sz="3600" dirty="0">
                <a:highlight>
                  <a:srgbClr val="DDDDDD"/>
                </a:highlight>
              </a:rPr>
              <a:t> </a:t>
            </a:r>
            <a:r>
              <a:rPr lang="en-US" sz="3600" strike="sngStrike" dirty="0">
                <a:solidFill>
                  <a:srgbClr val="FF0000"/>
                </a:solidFill>
                <a:highlight>
                  <a:srgbClr val="DDDDDD"/>
                </a:highlight>
              </a:rPr>
              <a:t>12/2/2021</a:t>
            </a:r>
            <a:r>
              <a:rPr lang="en-US" sz="3600" dirty="0">
                <a:solidFill>
                  <a:srgbClr val="FF0000"/>
                </a:solidFill>
                <a:highlight>
                  <a:srgbClr val="DDDDDD"/>
                </a:highlight>
              </a:rPr>
              <a:t> </a:t>
            </a:r>
            <a:r>
              <a:rPr lang="en-US" sz="3600" strike="sngStrike" dirty="0">
                <a:solidFill>
                  <a:srgbClr val="FF0000"/>
                </a:solidFill>
                <a:highlight>
                  <a:srgbClr val="DDDDDD"/>
                </a:highlight>
              </a:rPr>
              <a:t>11/3/2022</a:t>
            </a:r>
            <a:r>
              <a:rPr lang="en-US" sz="3600" dirty="0">
                <a:solidFill>
                  <a:srgbClr val="FF0000"/>
                </a:solidFill>
                <a:highlight>
                  <a:srgbClr val="DDDDDD"/>
                </a:highlight>
              </a:rPr>
              <a:t> </a:t>
            </a:r>
            <a:r>
              <a:rPr lang="en-US" sz="4000" dirty="0">
                <a:solidFill>
                  <a:srgbClr val="FF0000"/>
                </a:solidFill>
                <a:highlight>
                  <a:srgbClr val="DDDDDD"/>
                </a:highlight>
              </a:rPr>
              <a:t>4/20/2023</a:t>
            </a:r>
          </a:p>
        </p:txBody>
      </p:sp>
      <p:sp>
        <p:nvSpPr>
          <p:cNvPr id="4" name="Slide Number Placeholder 3"/>
          <p:cNvSpPr>
            <a:spLocks noGrp="1"/>
          </p:cNvSpPr>
          <p:nvPr>
            <p:ph type="sldNum" sz="quarter" idx="4"/>
          </p:nvPr>
        </p:nvSpPr>
        <p:spPr/>
        <p:txBody>
          <a:bodyPr/>
          <a:lstStyle/>
          <a:p>
            <a:fld id="{74438B1A-AF1B-4C8B-993E-1BADE62A2451}" type="slidenum">
              <a:rPr lang="en-US" smtClean="0"/>
              <a:pPr/>
              <a:t>4</a:t>
            </a:fld>
            <a:endParaRPr lang="en-US" dirty="0"/>
          </a:p>
        </p:txBody>
      </p:sp>
      <p:sp>
        <p:nvSpPr>
          <p:cNvPr id="13" name="TextBox 12">
            <a:extLst>
              <a:ext uri="{FF2B5EF4-FFF2-40B4-BE49-F238E27FC236}">
                <a16:creationId xmlns:a16="http://schemas.microsoft.com/office/drawing/2014/main" id="{73CA6A0C-BB5C-4B27-AA81-4104E7EF43D4}"/>
              </a:ext>
            </a:extLst>
          </p:cNvPr>
          <p:cNvSpPr txBox="1"/>
          <p:nvPr/>
        </p:nvSpPr>
        <p:spPr>
          <a:xfrm>
            <a:off x="603545" y="2321776"/>
            <a:ext cx="1965919" cy="415498"/>
          </a:xfrm>
          <a:prstGeom prst="rect">
            <a:avLst/>
          </a:prstGeom>
          <a:solidFill>
            <a:srgbClr val="F7901E">
              <a:lumMod val="60000"/>
              <a:lumOff val="40000"/>
            </a:srgbClr>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Arial"/>
              </a:rPr>
              <a:t>Not all central and western U.S. Routes are depicted</a:t>
            </a:r>
          </a:p>
        </p:txBody>
      </p:sp>
      <p:sp>
        <p:nvSpPr>
          <p:cNvPr id="7" name="Rectangle 6">
            <a:extLst>
              <a:ext uri="{FF2B5EF4-FFF2-40B4-BE49-F238E27FC236}">
                <a16:creationId xmlns:a16="http://schemas.microsoft.com/office/drawing/2014/main" id="{C08E2A16-A776-46EB-93CD-267A9EC97147}"/>
              </a:ext>
            </a:extLst>
          </p:cNvPr>
          <p:cNvSpPr/>
          <p:nvPr/>
        </p:nvSpPr>
        <p:spPr>
          <a:xfrm>
            <a:off x="6651165" y="3182490"/>
            <a:ext cx="2401395" cy="1092607"/>
          </a:xfrm>
          <a:prstGeom prst="rect">
            <a:avLst/>
          </a:prstGeom>
        </p:spPr>
        <p:txBody>
          <a:bodyPr wrap="square">
            <a:spAutoFit/>
          </a:bodyPr>
          <a:lstStyle/>
          <a:p>
            <a:pPr>
              <a:buFontTx/>
              <a:buNone/>
            </a:pPr>
            <a:r>
              <a:rPr lang="en-US" sz="1100" b="1" dirty="0"/>
              <a:t>Q-Routes depicted in green</a:t>
            </a:r>
          </a:p>
          <a:p>
            <a:pPr>
              <a:buNone/>
            </a:pPr>
            <a:r>
              <a:rPr lang="en-US" sz="1100" b="1" dirty="0"/>
              <a:t>Y-Routes depicted in gray</a:t>
            </a:r>
          </a:p>
          <a:p>
            <a:pPr>
              <a:buNone/>
            </a:pPr>
            <a:r>
              <a:rPr lang="en-US" sz="1100" b="1" dirty="0"/>
              <a:t>J-Routes depicted in blue</a:t>
            </a:r>
          </a:p>
          <a:p>
            <a:pPr>
              <a:buNone/>
            </a:pPr>
            <a:endParaRPr lang="en-US" sz="1400" b="1" dirty="0"/>
          </a:p>
        </p:txBody>
      </p:sp>
    </p:spTree>
    <p:extLst>
      <p:ext uri="{BB962C8B-B14F-4D97-AF65-F5344CB8AC3E}">
        <p14:creationId xmlns:p14="http://schemas.microsoft.com/office/powerpoint/2010/main" val="307901646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6B3FB-F6F4-4B8D-9C4A-BEF051DB04C1}"/>
              </a:ext>
            </a:extLst>
          </p:cNvPr>
          <p:cNvSpPr>
            <a:spLocks noGrp="1"/>
          </p:cNvSpPr>
          <p:nvPr>
            <p:ph type="title"/>
          </p:nvPr>
        </p:nvSpPr>
        <p:spPr/>
        <p:txBody>
          <a:bodyPr/>
          <a:lstStyle/>
          <a:p>
            <a:r>
              <a:rPr lang="en-US" sz="4000" dirty="0"/>
              <a:t>NEC ACR Summary</a:t>
            </a:r>
          </a:p>
        </p:txBody>
      </p:sp>
      <p:sp>
        <p:nvSpPr>
          <p:cNvPr id="3" name="Content Placeholder 2">
            <a:extLst>
              <a:ext uri="{FF2B5EF4-FFF2-40B4-BE49-F238E27FC236}">
                <a16:creationId xmlns:a16="http://schemas.microsoft.com/office/drawing/2014/main" id="{243BCEA2-64D9-474C-BAA4-A1A807796FD5}"/>
              </a:ext>
            </a:extLst>
          </p:cNvPr>
          <p:cNvSpPr>
            <a:spLocks noGrp="1"/>
          </p:cNvSpPr>
          <p:nvPr>
            <p:ph idx="1"/>
          </p:nvPr>
        </p:nvSpPr>
        <p:spPr>
          <a:xfrm>
            <a:off x="310635" y="1033476"/>
            <a:ext cx="8639896" cy="4912150"/>
          </a:xfrm>
        </p:spPr>
        <p:txBody>
          <a:bodyPr/>
          <a:lstStyle/>
          <a:p>
            <a:r>
              <a:rPr lang="en-US" sz="1600" dirty="0"/>
              <a:t>Implemented 142 route changes, 2019-2023 (84% of 169 total)</a:t>
            </a:r>
          </a:p>
          <a:p>
            <a:pPr lvl="1"/>
            <a:r>
              <a:rPr lang="en-US" sz="1200" b="1" dirty="0"/>
              <a:t>New Y-Routes to/from Florida and the Caribbean</a:t>
            </a:r>
          </a:p>
          <a:p>
            <a:pPr lvl="1"/>
            <a:r>
              <a:rPr lang="en-US" sz="1200" b="1" dirty="0"/>
              <a:t>161 (95%) or 169 route changes published</a:t>
            </a:r>
          </a:p>
          <a:p>
            <a:pPr algn="l" rtl="0" fontAlgn="base">
              <a:buFont typeface="Arial" panose="020B0604020202020204" pitchFamily="34" charset="0"/>
              <a:buChar char="•"/>
            </a:pPr>
            <a:r>
              <a:rPr lang="en-US" sz="1600" dirty="0"/>
              <a:t>Implemented ZDC Ultra-High Sector 30 (OBX), 5/10/2022​</a:t>
            </a:r>
          </a:p>
          <a:p>
            <a:pPr>
              <a:buFont typeface="Arial" panose="020B0604020202020204" pitchFamily="34" charset="0"/>
              <a:buChar char="•"/>
            </a:pPr>
            <a:r>
              <a:rPr lang="en-US" sz="1600" b="1" dirty="0"/>
              <a:t>Published 20 Q-Routes: NOTAM’d NA (</a:t>
            </a:r>
            <a:r>
              <a:rPr lang="en-US" sz="1600" dirty="0"/>
              <a:t>20</a:t>
            </a:r>
            <a:r>
              <a:rPr lang="en-US" sz="1600" b="1" dirty="0"/>
              <a:t>) until </a:t>
            </a:r>
            <a:r>
              <a:rPr lang="en-US" sz="1600" b="1" dirty="0">
                <a:solidFill>
                  <a:srgbClr val="FF0000"/>
                </a:solidFill>
              </a:rPr>
              <a:t>4/20/2023</a:t>
            </a:r>
          </a:p>
          <a:p>
            <a:r>
              <a:rPr lang="en-US" sz="1600" dirty="0"/>
              <a:t>Remainder of project to be completed in the following phases:</a:t>
            </a:r>
          </a:p>
        </p:txBody>
      </p:sp>
      <p:sp>
        <p:nvSpPr>
          <p:cNvPr id="4" name="Slide Number Placeholder 3">
            <a:extLst>
              <a:ext uri="{FF2B5EF4-FFF2-40B4-BE49-F238E27FC236}">
                <a16:creationId xmlns:a16="http://schemas.microsoft.com/office/drawing/2014/main" id="{CE532617-40D2-47CC-869E-B6F954F4E19D}"/>
              </a:ext>
            </a:extLst>
          </p:cNvPr>
          <p:cNvSpPr>
            <a:spLocks noGrp="1"/>
          </p:cNvSpPr>
          <p:nvPr>
            <p:ph type="sldNum" sz="quarter" idx="4"/>
          </p:nvPr>
        </p:nvSpPr>
        <p:spPr/>
        <p:txBody>
          <a:bodyPr/>
          <a:lstStyle/>
          <a:p>
            <a:fld id="{74438B1A-AF1B-4C8B-993E-1BADE62A2451}" type="slidenum">
              <a:rPr lang="en-US" smtClean="0">
                <a:solidFill>
                  <a:srgbClr val="FFFFFF">
                    <a:lumMod val="65000"/>
                  </a:srgbClr>
                </a:solidFill>
              </a:rPr>
              <a:pPr/>
              <a:t>5</a:t>
            </a:fld>
            <a:endParaRPr lang="en-US" dirty="0">
              <a:solidFill>
                <a:srgbClr val="FFFFFF">
                  <a:lumMod val="65000"/>
                </a:srgbClr>
              </a:solidFill>
            </a:endParaRPr>
          </a:p>
        </p:txBody>
      </p:sp>
      <p:pic>
        <p:nvPicPr>
          <p:cNvPr id="5" name="Picture 4">
            <a:extLst>
              <a:ext uri="{FF2B5EF4-FFF2-40B4-BE49-F238E27FC236}">
                <a16:creationId xmlns:a16="http://schemas.microsoft.com/office/drawing/2014/main" id="{7F826641-43FF-4FC8-A0A4-31732C255B51}"/>
              </a:ext>
            </a:extLst>
          </p:cNvPr>
          <p:cNvPicPr>
            <a:picLocks noChangeAspect="1"/>
          </p:cNvPicPr>
          <p:nvPr/>
        </p:nvPicPr>
        <p:blipFill rotWithShape="1">
          <a:blip r:embed="rId2"/>
          <a:srcRect l="38899" t="5710" r="10184"/>
          <a:stretch/>
        </p:blipFill>
        <p:spPr>
          <a:xfrm>
            <a:off x="6408310" y="2795128"/>
            <a:ext cx="2578694" cy="3150498"/>
          </a:xfrm>
          <a:prstGeom prst="rect">
            <a:avLst/>
          </a:prstGeom>
          <a:ln>
            <a:noFill/>
          </a:ln>
          <a:effectLst>
            <a:outerShdw blurRad="190500" algn="tl" rotWithShape="0">
              <a:srgbClr val="000000">
                <a:alpha val="70000"/>
              </a:srgbClr>
            </a:outerShdw>
          </a:effectLst>
        </p:spPr>
      </p:pic>
      <p:sp>
        <p:nvSpPr>
          <p:cNvPr id="6" name="Content Placeholder 2">
            <a:extLst>
              <a:ext uri="{FF2B5EF4-FFF2-40B4-BE49-F238E27FC236}">
                <a16:creationId xmlns:a16="http://schemas.microsoft.com/office/drawing/2014/main" id="{70462A79-4119-46FC-B861-2C1D8BD239E7}"/>
              </a:ext>
            </a:extLst>
          </p:cNvPr>
          <p:cNvSpPr txBox="1">
            <a:spLocks/>
          </p:cNvSpPr>
          <p:nvPr/>
        </p:nvSpPr>
        <p:spPr bwMode="auto">
          <a:xfrm>
            <a:off x="-262926" y="2781742"/>
            <a:ext cx="6215993" cy="3076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1800">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lvl="1">
              <a:buFont typeface="Arial" panose="020B0604020202020204" pitchFamily="34" charset="0"/>
              <a:buChar char="•"/>
            </a:pPr>
            <a:r>
              <a:rPr lang="en-US" sz="2400" b="1" dirty="0"/>
              <a:t>4/20/2023</a:t>
            </a:r>
          </a:p>
          <a:p>
            <a:pPr lvl="2">
              <a:buFont typeface="Arial" panose="020B0604020202020204" pitchFamily="34" charset="0"/>
              <a:buChar char="•"/>
            </a:pPr>
            <a:r>
              <a:rPr lang="en-US" b="1" dirty="0"/>
              <a:t>Delete 7 Jet Routes</a:t>
            </a:r>
          </a:p>
          <a:p>
            <a:pPr lvl="2">
              <a:buFont typeface="Arial" panose="020B0604020202020204" pitchFamily="34" charset="0"/>
              <a:buChar char="•"/>
            </a:pPr>
            <a:r>
              <a:rPr lang="en-US" b="1" dirty="0"/>
              <a:t>Implement 20 remaining Q-Routes previously published (includes Q64, Q141)</a:t>
            </a:r>
          </a:p>
          <a:p>
            <a:pPr lvl="2">
              <a:buFont typeface="Arial" panose="020B0604020202020204" pitchFamily="34" charset="0"/>
              <a:buChar char="•"/>
            </a:pPr>
            <a:r>
              <a:rPr lang="en-US" b="1" dirty="0"/>
              <a:t>Publish/Implement 4 STARs (PHL/EWR/TEB)</a:t>
            </a:r>
          </a:p>
          <a:p>
            <a:pPr lvl="1">
              <a:buFont typeface="Arial" panose="020B0604020202020204" pitchFamily="34" charset="0"/>
              <a:buChar char="•"/>
            </a:pPr>
            <a:r>
              <a:rPr lang="en-US" sz="2400" b="1" dirty="0"/>
              <a:t>6/15/2023</a:t>
            </a:r>
          </a:p>
          <a:p>
            <a:pPr lvl="2">
              <a:buFont typeface="Arial" panose="020B0604020202020204" pitchFamily="34" charset="0"/>
              <a:buChar char="•"/>
            </a:pPr>
            <a:r>
              <a:rPr lang="en-US" b="1" dirty="0"/>
              <a:t>Amend Q101</a:t>
            </a:r>
          </a:p>
          <a:p>
            <a:pPr lvl="2">
              <a:buFont typeface="Arial" panose="020B0604020202020204" pitchFamily="34" charset="0"/>
              <a:buChar char="•"/>
            </a:pPr>
            <a:r>
              <a:rPr lang="en-US" b="1" dirty="0"/>
              <a:t>Delete EWR DYLIN4 STAR</a:t>
            </a:r>
          </a:p>
          <a:p>
            <a:pPr lvl="2">
              <a:buFont typeface="Arial" panose="020B0604020202020204" pitchFamily="34" charset="0"/>
              <a:buChar char="•"/>
            </a:pPr>
            <a:endParaRPr lang="en-US" dirty="0"/>
          </a:p>
          <a:p>
            <a:endParaRPr lang="en-US" sz="2000" kern="0" dirty="0"/>
          </a:p>
          <a:p>
            <a:endParaRPr lang="en-US" sz="2000" kern="0" dirty="0"/>
          </a:p>
          <a:p>
            <a:endParaRPr lang="en-US" kern="0" dirty="0"/>
          </a:p>
          <a:p>
            <a:endParaRPr lang="en-US" kern="0" dirty="0"/>
          </a:p>
        </p:txBody>
      </p:sp>
      <p:sp>
        <p:nvSpPr>
          <p:cNvPr id="7" name="Title 1">
            <a:extLst>
              <a:ext uri="{FF2B5EF4-FFF2-40B4-BE49-F238E27FC236}">
                <a16:creationId xmlns:a16="http://schemas.microsoft.com/office/drawing/2014/main" id="{F0D896EF-2947-48D1-A126-9DA707428634}"/>
              </a:ext>
            </a:extLst>
          </p:cNvPr>
          <p:cNvSpPr txBox="1">
            <a:spLocks/>
          </p:cNvSpPr>
          <p:nvPr/>
        </p:nvSpPr>
        <p:spPr bwMode="auto">
          <a:xfrm>
            <a:off x="6963678" y="2872800"/>
            <a:ext cx="1366982" cy="2960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200" kern="0" dirty="0">
                <a:solidFill>
                  <a:srgbClr val="FF0000"/>
                </a:solidFill>
                <a:highlight>
                  <a:srgbClr val="DDDDDD"/>
                </a:highlight>
              </a:rPr>
              <a:t>FUTURE STATE 4/20/2023</a:t>
            </a:r>
          </a:p>
        </p:txBody>
      </p:sp>
      <p:sp>
        <p:nvSpPr>
          <p:cNvPr id="8" name="Rectangle 7">
            <a:extLst>
              <a:ext uri="{FF2B5EF4-FFF2-40B4-BE49-F238E27FC236}">
                <a16:creationId xmlns:a16="http://schemas.microsoft.com/office/drawing/2014/main" id="{21C6321E-5107-49E5-A0A9-26E5E110FA01}"/>
              </a:ext>
            </a:extLst>
          </p:cNvPr>
          <p:cNvSpPr/>
          <p:nvPr/>
        </p:nvSpPr>
        <p:spPr>
          <a:xfrm>
            <a:off x="7768140" y="4550437"/>
            <a:ext cx="1366982" cy="1031051"/>
          </a:xfrm>
          <a:prstGeom prst="rect">
            <a:avLst/>
          </a:prstGeom>
        </p:spPr>
        <p:txBody>
          <a:bodyPr wrap="square">
            <a:spAutoFit/>
          </a:bodyPr>
          <a:lstStyle/>
          <a:p>
            <a:pPr>
              <a:buFontTx/>
              <a:buNone/>
            </a:pPr>
            <a:r>
              <a:rPr lang="en-US" sz="1000" b="1" dirty="0"/>
              <a:t>Q-Routes in green</a:t>
            </a:r>
          </a:p>
          <a:p>
            <a:pPr>
              <a:buNone/>
            </a:pPr>
            <a:r>
              <a:rPr lang="en-US" sz="1000" b="1" dirty="0"/>
              <a:t>Y-Routes in gray</a:t>
            </a:r>
          </a:p>
          <a:p>
            <a:pPr>
              <a:buNone/>
            </a:pPr>
            <a:r>
              <a:rPr lang="en-US" sz="1000" b="1" dirty="0"/>
              <a:t>J-Routes in blue</a:t>
            </a:r>
          </a:p>
          <a:p>
            <a:pPr>
              <a:buNone/>
            </a:pPr>
            <a:endParaRPr lang="en-US" sz="1400" b="1" dirty="0"/>
          </a:p>
        </p:txBody>
      </p:sp>
    </p:spTree>
    <p:extLst>
      <p:ext uri="{BB962C8B-B14F-4D97-AF65-F5344CB8AC3E}">
        <p14:creationId xmlns:p14="http://schemas.microsoft.com/office/powerpoint/2010/main" val="4289160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3" y="221397"/>
            <a:ext cx="9159473" cy="609600"/>
          </a:xfrm>
        </p:spPr>
        <p:txBody>
          <a:bodyPr/>
          <a:lstStyle/>
          <a:p>
            <a:r>
              <a:rPr lang="en-US" sz="3600" dirty="0"/>
              <a:t>Implementation Milestones 2019-2023</a:t>
            </a:r>
          </a:p>
        </p:txBody>
      </p:sp>
      <p:sp>
        <p:nvSpPr>
          <p:cNvPr id="3" name="Content Placeholder 2"/>
          <p:cNvSpPr>
            <a:spLocks noGrp="1"/>
          </p:cNvSpPr>
          <p:nvPr>
            <p:ph idx="1"/>
          </p:nvPr>
        </p:nvSpPr>
        <p:spPr>
          <a:xfrm>
            <a:off x="442980" y="792384"/>
            <a:ext cx="8701020" cy="5305551"/>
          </a:xfrm>
        </p:spPr>
        <p:txBody>
          <a:bodyPr/>
          <a:lstStyle/>
          <a:p>
            <a:pPr marL="0" indent="0">
              <a:buNone/>
            </a:pPr>
            <a:r>
              <a:rPr lang="en-US" sz="1200" u="sng" dirty="0">
                <a:latin typeface="Arial" panose="020B0604020202020204" pitchFamily="34" charset="0"/>
                <a:cs typeface="Arial" panose="020B0604020202020204" pitchFamily="34" charset="0"/>
              </a:rPr>
              <a:t>10/10/2019</a:t>
            </a:r>
            <a:r>
              <a:rPr lang="en-US" sz="1200" dirty="0">
                <a:latin typeface="Arial" panose="020B0604020202020204" pitchFamily="34" charset="0"/>
                <a:cs typeface="Arial" panose="020B0604020202020204" pitchFamily="34" charset="0"/>
              </a:rPr>
              <a:t> Published/Implemented 1 New Y-Route and 8 Waypoints </a:t>
            </a:r>
          </a:p>
          <a:p>
            <a:pPr marL="0" indent="0">
              <a:buNone/>
            </a:pPr>
            <a:r>
              <a:rPr lang="en-US" sz="1200" u="sng" dirty="0">
                <a:latin typeface="Arial" panose="020B0604020202020204" pitchFamily="34" charset="0"/>
                <a:cs typeface="Arial" panose="020B0604020202020204" pitchFamily="34" charset="0"/>
              </a:rPr>
              <a:t>11/7/2019</a:t>
            </a:r>
            <a:r>
              <a:rPr lang="en-US" sz="1200" dirty="0">
                <a:latin typeface="Arial" panose="020B0604020202020204" pitchFamily="34" charset="0"/>
                <a:cs typeface="Arial" panose="020B0604020202020204" pitchFamily="34" charset="0"/>
              </a:rPr>
              <a:t> Implemented ZDC Low Altitude Sector Changes</a:t>
            </a:r>
          </a:p>
          <a:p>
            <a:pPr marL="0" indent="0">
              <a:buNone/>
            </a:pPr>
            <a:r>
              <a:rPr lang="en-US" sz="1200" u="sng" dirty="0">
                <a:latin typeface="Arial" panose="020B0604020202020204" pitchFamily="34" charset="0"/>
                <a:cs typeface="Arial" panose="020B0604020202020204" pitchFamily="34" charset="0"/>
              </a:rPr>
              <a:t>1/30/2020</a:t>
            </a:r>
            <a:r>
              <a:rPr lang="en-US" sz="1200" dirty="0">
                <a:latin typeface="Arial" panose="020B0604020202020204" pitchFamily="34" charset="0"/>
                <a:cs typeface="Arial" panose="020B0604020202020204" pitchFamily="34" charset="0"/>
              </a:rPr>
              <a:t> Deleted/Amended 33 J-Routes/Q-Route (FL Metroplex)</a:t>
            </a:r>
          </a:p>
          <a:p>
            <a:pPr marL="0" indent="0">
              <a:buNone/>
            </a:pPr>
            <a:r>
              <a:rPr lang="en-US" sz="1200" u="sng" dirty="0">
                <a:latin typeface="Arial" panose="020B0604020202020204" pitchFamily="34" charset="0"/>
                <a:cs typeface="Arial" panose="020B0604020202020204" pitchFamily="34" charset="0"/>
              </a:rPr>
              <a:t>1/30/2020</a:t>
            </a:r>
            <a:r>
              <a:rPr lang="en-US" sz="1200" dirty="0">
                <a:latin typeface="Arial" panose="020B0604020202020204" pitchFamily="34" charset="0"/>
                <a:cs typeface="Arial" panose="020B0604020202020204" pitchFamily="34" charset="0"/>
              </a:rPr>
              <a:t> Deleted 5 CHS STARs</a:t>
            </a:r>
          </a:p>
          <a:p>
            <a:pPr marL="0" indent="0">
              <a:buNone/>
            </a:pPr>
            <a:r>
              <a:rPr lang="en-US" sz="1200" u="sng" dirty="0">
                <a:latin typeface="Arial" panose="020B0604020202020204" pitchFamily="34" charset="0"/>
                <a:cs typeface="Arial" panose="020B0604020202020204" pitchFamily="34" charset="0"/>
              </a:rPr>
              <a:t>3/26/2020</a:t>
            </a:r>
            <a:r>
              <a:rPr lang="en-US" sz="1200" dirty="0">
                <a:latin typeface="Arial" panose="020B0604020202020204" pitchFamily="34" charset="0"/>
                <a:cs typeface="Arial" panose="020B0604020202020204" pitchFamily="34" charset="0"/>
              </a:rPr>
              <a:t> Deleted/Amended 6 SIDs (BWI/IAD/DCA/HEF/ADW)</a:t>
            </a:r>
          </a:p>
          <a:p>
            <a:pPr marL="0" indent="0">
              <a:buNone/>
            </a:pPr>
            <a:r>
              <a:rPr lang="en-US" sz="1200" u="sng" dirty="0">
                <a:latin typeface="Arial" panose="020B0604020202020204" pitchFamily="34" charset="0"/>
                <a:cs typeface="Arial" panose="020B0604020202020204" pitchFamily="34" charset="0"/>
              </a:rPr>
              <a:t>5/21/2020</a:t>
            </a:r>
            <a:r>
              <a:rPr lang="en-US" sz="1200" dirty="0">
                <a:latin typeface="Arial" panose="020B0604020202020204" pitchFamily="34" charset="0"/>
                <a:cs typeface="Arial" panose="020B0604020202020204" pitchFamily="34" charset="0"/>
              </a:rPr>
              <a:t> Amended 2 Q-Routes: Q75, Q475</a:t>
            </a:r>
          </a:p>
          <a:p>
            <a:pPr marL="0" indent="0">
              <a:buNone/>
            </a:pPr>
            <a:r>
              <a:rPr lang="en-US" sz="1200" u="sng" dirty="0">
                <a:latin typeface="Arial" panose="020B0604020202020204" pitchFamily="34" charset="0"/>
                <a:cs typeface="Arial" panose="020B0604020202020204" pitchFamily="34" charset="0"/>
              </a:rPr>
              <a:t>5/21/2020 </a:t>
            </a:r>
            <a:r>
              <a:rPr lang="en-US" sz="1200" dirty="0">
                <a:latin typeface="Arial" panose="020B0604020202020204" pitchFamily="34" charset="0"/>
                <a:cs typeface="Arial" panose="020B0604020202020204" pitchFamily="34" charset="0"/>
              </a:rPr>
              <a:t>Amended 1 SID (DOV)</a:t>
            </a:r>
          </a:p>
          <a:p>
            <a:pPr marL="0" indent="0">
              <a:buNone/>
            </a:pPr>
            <a:r>
              <a:rPr lang="en-US" sz="1200" u="sng" dirty="0">
                <a:latin typeface="Arial" panose="020B0604020202020204" pitchFamily="34" charset="0"/>
                <a:cs typeface="Arial" panose="020B0604020202020204" pitchFamily="34" charset="0"/>
              </a:rPr>
              <a:t>7/16/2020</a:t>
            </a:r>
            <a:r>
              <a:rPr lang="en-US" sz="1200" dirty="0">
                <a:latin typeface="Arial" panose="020B0604020202020204" pitchFamily="34" charset="0"/>
                <a:cs typeface="Arial" panose="020B0604020202020204" pitchFamily="34" charset="0"/>
              </a:rPr>
              <a:t> Deleted/Amended 18 J-Routes</a:t>
            </a:r>
          </a:p>
          <a:p>
            <a:pPr marL="0" indent="0">
              <a:buNone/>
            </a:pPr>
            <a:r>
              <a:rPr lang="en-US" sz="1200" u="sng" dirty="0">
                <a:latin typeface="Arial" panose="020B0604020202020204" pitchFamily="34" charset="0"/>
                <a:cs typeface="Arial" panose="020B0604020202020204" pitchFamily="34" charset="0"/>
              </a:rPr>
              <a:t>9/10/2020</a:t>
            </a:r>
            <a:r>
              <a:rPr lang="en-US" sz="1200" dirty="0">
                <a:latin typeface="Arial" panose="020B0604020202020204" pitchFamily="34" charset="0"/>
                <a:cs typeface="Arial" panose="020B0604020202020204" pitchFamily="34" charset="0"/>
              </a:rPr>
              <a:t> Published/Amended 8 Q-Routes</a:t>
            </a:r>
          </a:p>
          <a:p>
            <a:pPr marL="0" indent="0">
              <a:buNone/>
            </a:pPr>
            <a:r>
              <a:rPr lang="en-US" sz="1200" u="sng" dirty="0">
                <a:latin typeface="Arial" panose="020B0604020202020204" pitchFamily="34" charset="0"/>
                <a:cs typeface="Arial" panose="020B0604020202020204" pitchFamily="34" charset="0"/>
              </a:rPr>
              <a:t>11/5/2020</a:t>
            </a:r>
            <a:r>
              <a:rPr lang="en-US" sz="1200" dirty="0">
                <a:latin typeface="Arial" panose="020B0604020202020204" pitchFamily="34" charset="0"/>
                <a:cs typeface="Arial" panose="020B0604020202020204" pitchFamily="34" charset="0"/>
              </a:rPr>
              <a:t> Published/Deleted/Amended 9 STARs (PHL/EWR/TEB/LGA/DOV/WRI)</a:t>
            </a:r>
          </a:p>
          <a:p>
            <a:pPr marL="0" indent="0">
              <a:buNone/>
            </a:pPr>
            <a:r>
              <a:rPr lang="en-US" sz="1200" u="sng" dirty="0">
                <a:latin typeface="Arial" panose="020B0604020202020204" pitchFamily="34" charset="0"/>
                <a:cs typeface="Arial" panose="020B0604020202020204" pitchFamily="34" charset="0"/>
              </a:rPr>
              <a:t>11/5/2020 </a:t>
            </a:r>
            <a:r>
              <a:rPr lang="en-US" sz="1200" dirty="0">
                <a:latin typeface="Arial" panose="020B0604020202020204" pitchFamily="34" charset="0"/>
                <a:cs typeface="Arial" panose="020B0604020202020204" pitchFamily="34" charset="0"/>
              </a:rPr>
              <a:t>Published/Deleted/Amended 9 SIDs/STARs/SIAPs (CHS/JZI)</a:t>
            </a:r>
          </a:p>
          <a:p>
            <a:pPr marL="0" indent="0">
              <a:buNone/>
            </a:pPr>
            <a:r>
              <a:rPr lang="en-US" sz="1200" u="sng" dirty="0">
                <a:latin typeface="Arial" panose="020B0604020202020204" pitchFamily="34" charset="0"/>
                <a:cs typeface="Arial" panose="020B0604020202020204" pitchFamily="34" charset="0"/>
              </a:rPr>
              <a:t>11/5/2020</a:t>
            </a:r>
            <a:r>
              <a:rPr lang="en-US" sz="1200" dirty="0">
                <a:latin typeface="Arial" panose="020B0604020202020204" pitchFamily="34" charset="0"/>
                <a:cs typeface="Arial" panose="020B0604020202020204" pitchFamily="34" charset="0"/>
              </a:rPr>
              <a:t> Deleted/Amended 10 J-Routes, 1 Q-Route</a:t>
            </a:r>
          </a:p>
          <a:p>
            <a:pPr marL="0" indent="0">
              <a:buNone/>
            </a:pPr>
            <a:r>
              <a:rPr lang="en-US" sz="1200" u="sng" dirty="0">
                <a:latin typeface="Arial" panose="020B0604020202020204" pitchFamily="34" charset="0"/>
                <a:cs typeface="Arial" panose="020B0604020202020204" pitchFamily="34" charset="0"/>
              </a:rPr>
              <a:t>2/25/2021</a:t>
            </a:r>
            <a:r>
              <a:rPr lang="en-US" sz="1200" dirty="0">
                <a:latin typeface="Arial" panose="020B0604020202020204" pitchFamily="34" charset="0"/>
                <a:cs typeface="Arial" panose="020B0604020202020204" pitchFamily="34" charset="0"/>
              </a:rPr>
              <a:t> Published/Deleted/Amended 20 RDU SIDs/STARs/SIAPs</a:t>
            </a:r>
          </a:p>
          <a:p>
            <a:pPr marL="0" indent="0">
              <a:buNone/>
            </a:pPr>
            <a:r>
              <a:rPr lang="en-US" sz="1200" u="sng" dirty="0">
                <a:latin typeface="Arial" panose="020B0604020202020204" pitchFamily="34" charset="0"/>
                <a:cs typeface="Arial" panose="020B0604020202020204" pitchFamily="34" charset="0"/>
              </a:rPr>
              <a:t>10/7/2021</a:t>
            </a:r>
            <a:r>
              <a:rPr lang="en-US" sz="1200" dirty="0">
                <a:latin typeface="Arial" panose="020B0604020202020204" pitchFamily="34" charset="0"/>
                <a:cs typeface="Arial" panose="020B0604020202020204" pitchFamily="34" charset="0"/>
              </a:rPr>
              <a:t> Published/Deleted/Amended 28 Q-Routes/Y-Routes/AR-Routes</a:t>
            </a:r>
          </a:p>
          <a:p>
            <a:pPr marL="0" indent="0">
              <a:buNone/>
            </a:pPr>
            <a:r>
              <a:rPr lang="en-US" sz="1200" u="sng" dirty="0">
                <a:latin typeface="Arial" panose="020B0604020202020204" pitchFamily="34" charset="0"/>
                <a:cs typeface="Arial" panose="020B0604020202020204" pitchFamily="34" charset="0"/>
              </a:rPr>
              <a:t>10/7/2021</a:t>
            </a:r>
            <a:r>
              <a:rPr lang="en-US" sz="1200" dirty="0">
                <a:latin typeface="Arial" panose="020B0604020202020204" pitchFamily="34" charset="0"/>
                <a:cs typeface="Arial" panose="020B0604020202020204" pitchFamily="34" charset="0"/>
              </a:rPr>
              <a:t> Amended 1 SID (ATL), 1 STAR (WRI)</a:t>
            </a:r>
          </a:p>
          <a:p>
            <a:pPr marL="0" indent="0">
              <a:buNone/>
            </a:pPr>
            <a:r>
              <a:rPr lang="en-US" sz="1200" u="sng" dirty="0">
                <a:latin typeface="Arial" panose="020B0604020202020204" pitchFamily="34" charset="0"/>
                <a:cs typeface="Arial" panose="020B0604020202020204" pitchFamily="34" charset="0"/>
              </a:rPr>
              <a:t>12/2/2021</a:t>
            </a:r>
            <a:r>
              <a:rPr lang="en-US" sz="1200" dirty="0">
                <a:latin typeface="Arial" panose="020B0604020202020204" pitchFamily="34" charset="0"/>
                <a:cs typeface="Arial" panose="020B0604020202020204" pitchFamily="34" charset="0"/>
              </a:rPr>
              <a:t> Deleted/Amended 6 Jet Routes</a:t>
            </a:r>
          </a:p>
          <a:p>
            <a:pPr marL="0" indent="0">
              <a:buNone/>
            </a:pPr>
            <a:r>
              <a:rPr lang="en-US" sz="1200" u="sng" dirty="0"/>
              <a:t>5/10/2022</a:t>
            </a:r>
            <a:r>
              <a:rPr lang="en-US" sz="1200" dirty="0"/>
              <a:t> ZDC High Altitude Sector Changes (Sector OBX-30)</a:t>
            </a:r>
            <a:endParaRPr lang="en-US" sz="1200" dirty="0">
              <a:latin typeface="Arial" panose="020B0604020202020204" pitchFamily="34" charset="0"/>
              <a:cs typeface="Arial" panose="020B0604020202020204" pitchFamily="34" charset="0"/>
            </a:endParaRPr>
          </a:p>
          <a:p>
            <a:pPr marL="0" indent="0">
              <a:buNone/>
            </a:pPr>
            <a:r>
              <a:rPr lang="en-US" sz="1200" u="sng" dirty="0"/>
              <a:t>9/8/2022</a:t>
            </a:r>
            <a:r>
              <a:rPr lang="en-US" sz="1200" dirty="0"/>
              <a:t> Published/Amended 22 Q-Routes</a:t>
            </a:r>
          </a:p>
          <a:p>
            <a:pPr marL="0" indent="0">
              <a:buNone/>
            </a:pPr>
            <a:r>
              <a:rPr lang="en-US" sz="1200" u="sng" dirty="0"/>
              <a:t>9/8/2022</a:t>
            </a:r>
            <a:r>
              <a:rPr lang="en-US" sz="1200" dirty="0"/>
              <a:t> Amended ATL PLMMR3 SID</a:t>
            </a:r>
          </a:p>
          <a:p>
            <a:pPr marL="0" indent="0">
              <a:buNone/>
            </a:pPr>
            <a:r>
              <a:rPr lang="en-US" sz="1200" u="sng" dirty="0"/>
              <a:t>9/8/2022</a:t>
            </a:r>
            <a:r>
              <a:rPr lang="en-US" sz="1200" dirty="0"/>
              <a:t> Published/Amended 5 Y-Routes</a:t>
            </a:r>
          </a:p>
          <a:p>
            <a:pPr marL="0" indent="0">
              <a:buNone/>
            </a:pPr>
            <a:r>
              <a:rPr lang="en-US" sz="1200" u="sng" dirty="0"/>
              <a:t>11/3/2022</a:t>
            </a:r>
            <a:r>
              <a:rPr lang="en-US" sz="1200" dirty="0"/>
              <a:t> Deleted/Amended 12 Jet Routes and 2 Q-Routes   </a:t>
            </a:r>
          </a:p>
          <a:p>
            <a:pPr marL="0" indent="0">
              <a:buNone/>
            </a:pPr>
            <a:r>
              <a:rPr lang="en-US" sz="1200" u="sng" dirty="0"/>
              <a:t>2/23/2023</a:t>
            </a:r>
            <a:r>
              <a:rPr lang="en-US" sz="1200" dirty="0"/>
              <a:t> Published/Amended 2 Q-Routes</a:t>
            </a:r>
            <a:endParaRPr lang="en-US" sz="1200" u="sng"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6</a:t>
            </a:fld>
            <a:endParaRPr lang="en-US" dirty="0"/>
          </a:p>
        </p:txBody>
      </p:sp>
      <p:sp>
        <p:nvSpPr>
          <p:cNvPr id="19" name="Right Brace 18">
            <a:extLst>
              <a:ext uri="{FF2B5EF4-FFF2-40B4-BE49-F238E27FC236}">
                <a16:creationId xmlns:a16="http://schemas.microsoft.com/office/drawing/2014/main" id="{EE9BAE05-B1A3-423C-987A-CACFC4990774}"/>
              </a:ext>
            </a:extLst>
          </p:cNvPr>
          <p:cNvSpPr/>
          <p:nvPr/>
        </p:nvSpPr>
        <p:spPr bwMode="auto">
          <a:xfrm>
            <a:off x="7505324" y="3070695"/>
            <a:ext cx="398804" cy="1481491"/>
          </a:xfrm>
          <a:prstGeom prst="rightBrac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20" name="Right Brace 19">
            <a:extLst>
              <a:ext uri="{FF2B5EF4-FFF2-40B4-BE49-F238E27FC236}">
                <a16:creationId xmlns:a16="http://schemas.microsoft.com/office/drawing/2014/main" id="{2467D8EE-4E17-4769-B790-299EB4E9A1F3}"/>
              </a:ext>
            </a:extLst>
          </p:cNvPr>
          <p:cNvSpPr/>
          <p:nvPr/>
        </p:nvSpPr>
        <p:spPr bwMode="auto">
          <a:xfrm>
            <a:off x="6926826" y="1753668"/>
            <a:ext cx="735360" cy="3700134"/>
          </a:xfrm>
          <a:prstGeom prst="rightBrace">
            <a:avLst/>
          </a:prstGeom>
          <a:noFill/>
          <a:ln w="349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21" name="TextBox 20">
            <a:extLst>
              <a:ext uri="{FF2B5EF4-FFF2-40B4-BE49-F238E27FC236}">
                <a16:creationId xmlns:a16="http://schemas.microsoft.com/office/drawing/2014/main" id="{179B5329-1E16-431D-B57B-1509C9188693}"/>
              </a:ext>
            </a:extLst>
          </p:cNvPr>
          <p:cNvSpPr txBox="1"/>
          <p:nvPr/>
        </p:nvSpPr>
        <p:spPr bwMode="auto">
          <a:xfrm>
            <a:off x="7704726" y="3473790"/>
            <a:ext cx="8931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a:solidFill>
                  <a:srgbClr val="FF0000"/>
                </a:solidFill>
              </a:rPr>
              <a:t>COVID-19</a:t>
            </a:r>
          </a:p>
        </p:txBody>
      </p:sp>
      <p:sp>
        <p:nvSpPr>
          <p:cNvPr id="24" name="TextBox 23">
            <a:extLst>
              <a:ext uri="{FF2B5EF4-FFF2-40B4-BE49-F238E27FC236}">
                <a16:creationId xmlns:a16="http://schemas.microsoft.com/office/drawing/2014/main" id="{25DF7FC5-F78B-43EA-8048-398603AB05D3}"/>
              </a:ext>
            </a:extLst>
          </p:cNvPr>
          <p:cNvSpPr txBox="1"/>
          <p:nvPr/>
        </p:nvSpPr>
        <p:spPr bwMode="auto">
          <a:xfrm>
            <a:off x="-15473" y="6317714"/>
            <a:ext cx="5016617"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None/>
            </a:pPr>
            <a:r>
              <a:rPr lang="en-US" sz="1400" b="1" dirty="0">
                <a:solidFill>
                  <a:srgbClr val="002060"/>
                </a:solidFill>
              </a:rPr>
              <a:t> </a:t>
            </a:r>
            <a:r>
              <a:rPr lang="en-US" sz="1400" b="1" dirty="0">
                <a:solidFill>
                  <a:schemeClr val="bg1"/>
                </a:solidFill>
              </a:rPr>
              <a:t>135 Routes Published, Amended, Deleted in 2020-2023</a:t>
            </a:r>
          </a:p>
          <a:p>
            <a:pPr algn="ctr">
              <a:buFontTx/>
              <a:buNone/>
            </a:pPr>
            <a:endParaRPr lang="en-US" sz="1100" b="1" dirty="0">
              <a:solidFill>
                <a:srgbClr val="C0C0C0"/>
              </a:solidFill>
            </a:endParaRPr>
          </a:p>
        </p:txBody>
      </p:sp>
    </p:spTree>
    <p:extLst>
      <p:ext uri="{BB962C8B-B14F-4D97-AF65-F5344CB8AC3E}">
        <p14:creationId xmlns:p14="http://schemas.microsoft.com/office/powerpoint/2010/main" val="3237759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3BDFE5-0555-42A3-ADB2-17C1DD8D20E8}"/>
              </a:ext>
            </a:extLst>
          </p:cNvPr>
          <p:cNvSpPr>
            <a:spLocks noGrp="1"/>
          </p:cNvSpPr>
          <p:nvPr>
            <p:ph idx="1"/>
          </p:nvPr>
        </p:nvSpPr>
        <p:spPr>
          <a:xfrm>
            <a:off x="428625" y="910694"/>
            <a:ext cx="8539206" cy="3994682"/>
          </a:xfrm>
        </p:spPr>
        <p:txBody>
          <a:bodyPr/>
          <a:lstStyle/>
          <a:p>
            <a:r>
              <a:rPr lang="en-US" sz="1200" dirty="0"/>
              <a:t>5/10/2022 ZDC High Altitude Sector Changes (Sector 30)</a:t>
            </a:r>
          </a:p>
          <a:p>
            <a:r>
              <a:rPr lang="en-US" sz="1200" dirty="0"/>
              <a:t>9/8/2022 (22) Q-Route Additions/Amendments</a:t>
            </a:r>
          </a:p>
          <a:p>
            <a:pPr lvl="1"/>
            <a:r>
              <a:rPr lang="en-US" sz="900" b="1" dirty="0"/>
              <a:t>Publish (9) New Q101, Q107, Q111,</a:t>
            </a:r>
            <a:r>
              <a:rPr lang="en-US" sz="900" b="1" dirty="0">
                <a:solidFill>
                  <a:srgbClr val="FF0000"/>
                </a:solidFill>
              </a:rPr>
              <a:t> </a:t>
            </a:r>
            <a:r>
              <a:rPr lang="en-US" sz="900" b="1" dirty="0"/>
              <a:t>Q117, Q131, Q133, Q167, Q445, Q481</a:t>
            </a:r>
          </a:p>
          <a:p>
            <a:pPr lvl="1"/>
            <a:r>
              <a:rPr lang="en-US" sz="900" b="1" dirty="0"/>
              <a:t>Amend (10) </a:t>
            </a:r>
            <a:r>
              <a:rPr lang="en-US" sz="900" b="1" dirty="0">
                <a:solidFill>
                  <a:srgbClr val="0070C0"/>
                </a:solidFill>
              </a:rPr>
              <a:t>Q22</a:t>
            </a:r>
            <a:r>
              <a:rPr lang="en-US" sz="900" b="1" dirty="0"/>
              <a:t>, Q60, Q85, Q87, Q97, Q99, Q109, Q113, Q135, Q409</a:t>
            </a:r>
          </a:p>
          <a:p>
            <a:pPr lvl="1"/>
            <a:r>
              <a:rPr lang="en-US" sz="900" b="1" dirty="0"/>
              <a:t>Amend (2) </a:t>
            </a:r>
            <a:r>
              <a:rPr lang="en-US" sz="900" b="1" dirty="0">
                <a:solidFill>
                  <a:srgbClr val="0070C0"/>
                </a:solidFill>
              </a:rPr>
              <a:t>Q34, Q419 </a:t>
            </a:r>
            <a:r>
              <a:rPr lang="en-US" sz="900" b="1" dirty="0"/>
              <a:t>(recently added, post-implementation)</a:t>
            </a:r>
          </a:p>
          <a:p>
            <a:pPr lvl="1"/>
            <a:r>
              <a:rPr lang="en-US" sz="900" b="1" dirty="0"/>
              <a:t>Amend </a:t>
            </a:r>
            <a:r>
              <a:rPr lang="en-US" sz="900" b="1" dirty="0">
                <a:solidFill>
                  <a:srgbClr val="0070C0"/>
                </a:solidFill>
              </a:rPr>
              <a:t>Q75</a:t>
            </a:r>
            <a:r>
              <a:rPr lang="en-US" sz="900" b="1" dirty="0"/>
              <a:t> (recently added, post-implementation)</a:t>
            </a:r>
          </a:p>
          <a:p>
            <a:r>
              <a:rPr lang="en-US" sz="1200" dirty="0"/>
              <a:t>9/8/2022 Amend ATL PLMMR3 SID </a:t>
            </a:r>
          </a:p>
          <a:p>
            <a:r>
              <a:rPr lang="en-US" sz="1200" dirty="0"/>
              <a:t>9/8/2022 (5) Y-Route Additions/Amendments</a:t>
            </a:r>
          </a:p>
          <a:p>
            <a:pPr lvl="1"/>
            <a:r>
              <a:rPr lang="en-US" sz="900" b="1" dirty="0"/>
              <a:t>Amend Y299, Y309, Y319, Y323 </a:t>
            </a:r>
          </a:p>
          <a:p>
            <a:pPr lvl="1"/>
            <a:r>
              <a:rPr lang="en-US" sz="900" b="1" dirty="0"/>
              <a:t>Publish </a:t>
            </a:r>
            <a:r>
              <a:rPr lang="en-US" sz="900" b="1" dirty="0">
                <a:solidFill>
                  <a:srgbClr val="0070C0"/>
                </a:solidFill>
              </a:rPr>
              <a:t>Y327</a:t>
            </a:r>
            <a:endParaRPr lang="es-ES" sz="900" b="1" dirty="0">
              <a:solidFill>
                <a:srgbClr val="0070C0"/>
              </a:solidFill>
            </a:endParaRPr>
          </a:p>
          <a:p>
            <a:r>
              <a:rPr lang="en-US" sz="1200" dirty="0"/>
              <a:t>9/8/2022 NOTAM NA the above Q-Routes/Y-Routes </a:t>
            </a:r>
            <a:r>
              <a:rPr lang="en-US" sz="1200" dirty="0">
                <a:solidFill>
                  <a:srgbClr val="0070C0"/>
                </a:solidFill>
              </a:rPr>
              <a:t>(except </a:t>
            </a:r>
            <a:r>
              <a:rPr lang="en-US" sz="1200" b="1" dirty="0">
                <a:solidFill>
                  <a:srgbClr val="0070C0"/>
                </a:solidFill>
              </a:rPr>
              <a:t>Q22, Q34, Q75, Q419, Y327)</a:t>
            </a:r>
            <a:endParaRPr lang="en-US" sz="1200" dirty="0">
              <a:solidFill>
                <a:srgbClr val="0070C0"/>
              </a:solidFill>
            </a:endParaRPr>
          </a:p>
          <a:p>
            <a:r>
              <a:rPr lang="en-US" sz="1200" dirty="0"/>
              <a:t>11/3/2022 (12) Y-Route/AR-Route Additions/Amendments/Deletions</a:t>
            </a:r>
          </a:p>
          <a:p>
            <a:pPr lvl="1"/>
            <a:r>
              <a:rPr lang="es-ES" sz="900" b="1" dirty="0" err="1"/>
              <a:t>Amend</a:t>
            </a:r>
            <a:r>
              <a:rPr lang="es-ES" sz="900" b="1" dirty="0"/>
              <a:t> Y291, Y307</a:t>
            </a:r>
          </a:p>
          <a:p>
            <a:pPr lvl="1"/>
            <a:r>
              <a:rPr lang="es-ES" sz="900" b="1" dirty="0" err="1"/>
              <a:t>Publish</a:t>
            </a:r>
            <a:r>
              <a:rPr lang="es-ES" sz="900" b="1" dirty="0"/>
              <a:t> Y313</a:t>
            </a:r>
            <a:endParaRPr lang="pt-BR" sz="900" b="1" dirty="0"/>
          </a:p>
          <a:p>
            <a:pPr lvl="1"/>
            <a:r>
              <a:rPr lang="pt-BR" sz="900" b="1" dirty="0"/>
              <a:t>Amend (8) AR15, AR16, AR17, AR18, AR19, AR22, AR23, AR24</a:t>
            </a:r>
          </a:p>
          <a:p>
            <a:pPr lvl="1"/>
            <a:r>
              <a:rPr lang="pt-BR" sz="900" b="1" dirty="0"/>
              <a:t>Delete (1) AR21</a:t>
            </a:r>
          </a:p>
          <a:p>
            <a:r>
              <a:rPr lang="en-US" sz="1200" dirty="0"/>
              <a:t>11/3/2022 Cancel Y-Route NA NOTAMs and Implement Y-Routes</a:t>
            </a:r>
          </a:p>
          <a:p>
            <a:pPr lvl="1"/>
            <a:r>
              <a:rPr lang="en-US" sz="900" b="1" dirty="0"/>
              <a:t>Includes auto-cancellation of NA NOTAMs for </a:t>
            </a:r>
            <a:r>
              <a:rPr lang="en-US" sz="900" b="1" dirty="0">
                <a:latin typeface="Arial" panose="020B0604020202020204" pitchFamily="34" charset="0"/>
                <a:ea typeface="Arial" panose="020B0604020202020204" pitchFamily="34" charset="0"/>
              </a:rPr>
              <a:t>Y289 and Y299 issued in 2021</a:t>
            </a:r>
            <a:endParaRPr lang="en-US" sz="900" b="1" dirty="0"/>
          </a:p>
          <a:p>
            <a:r>
              <a:rPr lang="en-US" sz="1200" dirty="0"/>
              <a:t>11/3/2022 (14) J-Route/Q-Route Deletions/Amendments</a:t>
            </a:r>
            <a:endParaRPr lang="en-US" sz="1200" dirty="0">
              <a:solidFill>
                <a:srgbClr val="7030A0"/>
              </a:solidFill>
            </a:endParaRPr>
          </a:p>
          <a:p>
            <a:pPr lvl="1"/>
            <a:r>
              <a:rPr lang="en-US" sz="900" b="1" dirty="0"/>
              <a:t>Amend (4) J14, J24, J52, J68</a:t>
            </a:r>
          </a:p>
          <a:p>
            <a:pPr lvl="1"/>
            <a:r>
              <a:rPr lang="en-US" sz="900" b="1" dirty="0"/>
              <a:t>Delete (8) J165, J207, J506, J561, J563, J573, J582, J585</a:t>
            </a:r>
          </a:p>
          <a:p>
            <a:pPr lvl="1"/>
            <a:r>
              <a:rPr lang="en-US" sz="900" b="1" dirty="0"/>
              <a:t>Delete Q947</a:t>
            </a:r>
          </a:p>
          <a:p>
            <a:pPr lvl="1"/>
            <a:r>
              <a:rPr lang="en-US" sz="900" b="1" dirty="0"/>
              <a:t>Amend Q81 (FL MP post-</a:t>
            </a:r>
            <a:r>
              <a:rPr lang="en-US" sz="900" b="1" dirty="0" err="1"/>
              <a:t>impl</a:t>
            </a:r>
            <a:r>
              <a:rPr lang="en-US" sz="900" b="1" dirty="0"/>
              <a:t>)</a:t>
            </a:r>
          </a:p>
        </p:txBody>
      </p:sp>
      <p:sp>
        <p:nvSpPr>
          <p:cNvPr id="2" name="Title 1">
            <a:extLst>
              <a:ext uri="{FF2B5EF4-FFF2-40B4-BE49-F238E27FC236}">
                <a16:creationId xmlns:a16="http://schemas.microsoft.com/office/drawing/2014/main" id="{1E404F77-7616-4B78-9133-915842DB9E05}"/>
              </a:ext>
            </a:extLst>
          </p:cNvPr>
          <p:cNvSpPr>
            <a:spLocks noGrp="1"/>
          </p:cNvSpPr>
          <p:nvPr>
            <p:ph type="title"/>
          </p:nvPr>
        </p:nvSpPr>
        <p:spPr/>
        <p:txBody>
          <a:bodyPr/>
          <a:lstStyle/>
          <a:p>
            <a:r>
              <a:rPr lang="en-US" sz="4000" dirty="0"/>
              <a:t>NEC ACR Changes </a:t>
            </a:r>
            <a:r>
              <a:rPr lang="en-US" sz="4000" dirty="0">
                <a:solidFill>
                  <a:srgbClr val="FF0000"/>
                </a:solidFill>
              </a:rPr>
              <a:t>2022-2023</a:t>
            </a:r>
          </a:p>
        </p:txBody>
      </p:sp>
      <p:sp>
        <p:nvSpPr>
          <p:cNvPr id="4" name="Slide Number Placeholder 3">
            <a:extLst>
              <a:ext uri="{FF2B5EF4-FFF2-40B4-BE49-F238E27FC236}">
                <a16:creationId xmlns:a16="http://schemas.microsoft.com/office/drawing/2014/main" id="{2C12ADD3-8967-4121-A1DA-6997C75B0740}"/>
              </a:ext>
            </a:extLst>
          </p:cNvPr>
          <p:cNvSpPr>
            <a:spLocks noGrp="1"/>
          </p:cNvSpPr>
          <p:nvPr>
            <p:ph type="sldNum" sz="quarter" idx="4"/>
          </p:nvPr>
        </p:nvSpPr>
        <p:spPr/>
        <p:txBody>
          <a:bodyPr/>
          <a:lstStyle/>
          <a:p>
            <a:fld id="{74438B1A-AF1B-4C8B-993E-1BADE62A2451}" type="slidenum">
              <a:rPr lang="en-US" smtClean="0">
                <a:solidFill>
                  <a:srgbClr val="FFFFFF">
                    <a:lumMod val="65000"/>
                  </a:srgbClr>
                </a:solidFill>
              </a:rPr>
              <a:pPr/>
              <a:t>7</a:t>
            </a:fld>
            <a:endParaRPr lang="en-US" dirty="0">
              <a:solidFill>
                <a:srgbClr val="FFFFFF">
                  <a:lumMod val="65000"/>
                </a:srgbClr>
              </a:solidFill>
            </a:endParaRPr>
          </a:p>
        </p:txBody>
      </p:sp>
      <p:pic>
        <p:nvPicPr>
          <p:cNvPr id="7" name="Picture 6" descr="A picture containing drawing&#10;&#10;Description automatically generated">
            <a:extLst>
              <a:ext uri="{FF2B5EF4-FFF2-40B4-BE49-F238E27FC236}">
                <a16:creationId xmlns:a16="http://schemas.microsoft.com/office/drawing/2014/main" id="{7399123C-82F0-4004-4871-BC1E3D73A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27" y="954088"/>
            <a:ext cx="199147" cy="147516"/>
          </a:xfrm>
          <a:prstGeom prst="rect">
            <a:avLst/>
          </a:prstGeom>
        </p:spPr>
      </p:pic>
      <p:sp>
        <p:nvSpPr>
          <p:cNvPr id="10" name="Right Brace 9">
            <a:extLst>
              <a:ext uri="{FF2B5EF4-FFF2-40B4-BE49-F238E27FC236}">
                <a16:creationId xmlns:a16="http://schemas.microsoft.com/office/drawing/2014/main" id="{A92DCE42-5185-44F5-4EDE-EB22EF148AA7}"/>
              </a:ext>
            </a:extLst>
          </p:cNvPr>
          <p:cNvSpPr/>
          <p:nvPr/>
        </p:nvSpPr>
        <p:spPr bwMode="auto">
          <a:xfrm>
            <a:off x="5798354" y="3104027"/>
            <a:ext cx="726733" cy="1745998"/>
          </a:xfrm>
          <a:prstGeom prst="rightBrace">
            <a:avLst/>
          </a:prstGeom>
          <a:noFill/>
          <a:ln w="3492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13" name="Content Placeholder 2">
            <a:extLst>
              <a:ext uri="{FF2B5EF4-FFF2-40B4-BE49-F238E27FC236}">
                <a16:creationId xmlns:a16="http://schemas.microsoft.com/office/drawing/2014/main" id="{633B8F3E-ADFD-9FCD-F29C-42D7B997005E}"/>
              </a:ext>
            </a:extLst>
          </p:cNvPr>
          <p:cNvSpPr txBox="1">
            <a:spLocks/>
          </p:cNvSpPr>
          <p:nvPr/>
        </p:nvSpPr>
        <p:spPr bwMode="auto">
          <a:xfrm>
            <a:off x="3202906" y="5133224"/>
            <a:ext cx="5917628" cy="1634481"/>
          </a:xfrm>
          <a:prstGeom prst="rect">
            <a:avLst/>
          </a:prstGeom>
          <a:solidFill>
            <a:schemeClr val="bg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1800">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1200" kern="0" dirty="0">
                <a:solidFill>
                  <a:srgbClr val="7030A0"/>
                </a:solidFill>
              </a:rPr>
              <a:t>2/23/2023 </a:t>
            </a:r>
            <a:r>
              <a:rPr lang="en-US" sz="1200" kern="0" dirty="0"/>
              <a:t>(2) Q-Routes: </a:t>
            </a:r>
            <a:r>
              <a:rPr lang="en-US" sz="900" kern="0" dirty="0"/>
              <a:t>Amend/implement Q437, Publish </a:t>
            </a:r>
            <a:r>
              <a:rPr lang="en-US" sz="900" b="1" kern="0" dirty="0"/>
              <a:t>new Q141 (NOTAM NA -4/20/2023)</a:t>
            </a:r>
            <a:endParaRPr lang="en-US" sz="900" kern="0" dirty="0"/>
          </a:p>
          <a:p>
            <a:r>
              <a:rPr lang="en-US" sz="1200" kern="0" dirty="0">
                <a:solidFill>
                  <a:srgbClr val="7030A0"/>
                </a:solidFill>
              </a:rPr>
              <a:t>4/20/2023</a:t>
            </a:r>
            <a:r>
              <a:rPr lang="en-US" sz="1200" kern="0" dirty="0"/>
              <a:t> Cancel Q-Route NA NOTAMs and Implement 20 Q-Routes</a:t>
            </a:r>
          </a:p>
          <a:p>
            <a:pPr lvl="1"/>
            <a:r>
              <a:rPr lang="en-US" sz="900" b="1" kern="0" dirty="0"/>
              <a:t>Includes NA NOTAM for Q64, Q141</a:t>
            </a:r>
          </a:p>
          <a:p>
            <a:r>
              <a:rPr lang="en-US" sz="1200" kern="0" dirty="0">
                <a:solidFill>
                  <a:srgbClr val="7030A0"/>
                </a:solidFill>
              </a:rPr>
              <a:t>4/20/2023</a:t>
            </a:r>
            <a:r>
              <a:rPr lang="en-US" sz="1200" kern="0" dirty="0"/>
              <a:t> (7) J-Route Deletions</a:t>
            </a:r>
          </a:p>
          <a:p>
            <a:pPr lvl="1"/>
            <a:r>
              <a:rPr lang="en-US" sz="900" b="1" kern="0" dirty="0"/>
              <a:t>Delete (7) J37, J55, J79, J121, J174, J191, J209</a:t>
            </a:r>
          </a:p>
          <a:p>
            <a:pPr>
              <a:spcBef>
                <a:spcPts val="300"/>
              </a:spcBef>
            </a:pPr>
            <a:r>
              <a:rPr lang="en-US" sz="1200" kern="0" dirty="0">
                <a:solidFill>
                  <a:srgbClr val="7030A0"/>
                </a:solidFill>
              </a:rPr>
              <a:t>4/20/2023</a:t>
            </a:r>
            <a:r>
              <a:rPr lang="en-US" sz="1200" kern="0" dirty="0"/>
              <a:t> (4) STARs Amended</a:t>
            </a:r>
          </a:p>
          <a:p>
            <a:pPr lvl="1">
              <a:spcBef>
                <a:spcPts val="300"/>
              </a:spcBef>
            </a:pPr>
            <a:r>
              <a:rPr lang="en-US" sz="900" b="1" kern="0" dirty="0"/>
              <a:t>Amend (4) STARs: PHL (JIIMS4, PAATS4), EWR (PHLBO4), TEB (JAIKE4)</a:t>
            </a:r>
          </a:p>
          <a:p>
            <a:pPr>
              <a:spcBef>
                <a:spcPts val="300"/>
              </a:spcBef>
            </a:pPr>
            <a:r>
              <a:rPr lang="en-US" sz="1200" kern="0" dirty="0">
                <a:solidFill>
                  <a:srgbClr val="7030A0"/>
                </a:solidFill>
              </a:rPr>
              <a:t>6/15/2023</a:t>
            </a:r>
            <a:r>
              <a:rPr lang="en-US" sz="1200" kern="0" dirty="0"/>
              <a:t> (2) Q101 Amend, Delete EWR DYLIN4 STAR</a:t>
            </a:r>
          </a:p>
        </p:txBody>
      </p:sp>
      <p:sp>
        <p:nvSpPr>
          <p:cNvPr id="14" name="Right Brace 13">
            <a:extLst>
              <a:ext uri="{FF2B5EF4-FFF2-40B4-BE49-F238E27FC236}">
                <a16:creationId xmlns:a16="http://schemas.microsoft.com/office/drawing/2014/main" id="{EFA3584C-4266-65A2-AEAB-CE7294D62E60}"/>
              </a:ext>
            </a:extLst>
          </p:cNvPr>
          <p:cNvSpPr/>
          <p:nvPr/>
        </p:nvSpPr>
        <p:spPr bwMode="auto">
          <a:xfrm flipH="1">
            <a:off x="2757633" y="5168736"/>
            <a:ext cx="409760" cy="1572376"/>
          </a:xfrm>
          <a:prstGeom prst="rightBrace">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D7F37B84-DDFD-FD51-6FB9-97878FE6039C}"/>
              </a:ext>
            </a:extLst>
          </p:cNvPr>
          <p:cNvSpPr txBox="1"/>
          <p:nvPr/>
        </p:nvSpPr>
        <p:spPr bwMode="auto">
          <a:xfrm flipH="1">
            <a:off x="898402" y="5716473"/>
            <a:ext cx="1744215" cy="461665"/>
          </a:xfrm>
          <a:prstGeom prst="rect">
            <a:avLst/>
          </a:prstGeom>
          <a:solidFill>
            <a:schemeClr val="bg1"/>
          </a:solidFill>
          <a:ln>
            <a:solidFill>
              <a:schemeClr val="tx1"/>
            </a:solidFill>
          </a:ln>
          <a:effectLst/>
        </p:spPr>
        <p:txBody>
          <a:bodyPr wrap="square" rtlCol="0">
            <a:spAutoFit/>
          </a:bodyPr>
          <a:lstStyle/>
          <a:p>
            <a:pPr>
              <a:buFontTx/>
              <a:buNone/>
            </a:pPr>
            <a:r>
              <a:rPr lang="en-US" sz="1200" b="1" dirty="0">
                <a:solidFill>
                  <a:srgbClr val="7030A0"/>
                </a:solidFill>
              </a:rPr>
              <a:t>Publications Slipped Due to COVID-19</a:t>
            </a:r>
          </a:p>
        </p:txBody>
      </p:sp>
      <p:pic>
        <p:nvPicPr>
          <p:cNvPr id="6" name="Picture 5" descr="A picture containing drawing&#10;&#10;Description automatically generated">
            <a:extLst>
              <a:ext uri="{FF2B5EF4-FFF2-40B4-BE49-F238E27FC236}">
                <a16:creationId xmlns:a16="http://schemas.microsoft.com/office/drawing/2014/main" id="{BA87D387-B2FD-0970-A906-6707DD0DC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27" y="1199534"/>
            <a:ext cx="199147" cy="147516"/>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C90B6695-FCA7-6D56-91B0-99C9BA7E49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27" y="2106536"/>
            <a:ext cx="199147" cy="147516"/>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0B1237F6-5815-10BD-2640-182EADD53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87" y="2308252"/>
            <a:ext cx="199147" cy="147516"/>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001AC626-C8DA-3764-A686-F529A3DA12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80" y="2862951"/>
            <a:ext cx="199147" cy="147516"/>
          </a:xfrm>
          <a:prstGeom prst="rect">
            <a:avLst/>
          </a:prstGeom>
        </p:spPr>
      </p:pic>
      <p:sp>
        <p:nvSpPr>
          <p:cNvPr id="5" name="Right Brace 4">
            <a:extLst>
              <a:ext uri="{FF2B5EF4-FFF2-40B4-BE49-F238E27FC236}">
                <a16:creationId xmlns:a16="http://schemas.microsoft.com/office/drawing/2014/main" id="{125B32B8-07FB-6CAB-FD11-75C75B6E95F2}"/>
              </a:ext>
            </a:extLst>
          </p:cNvPr>
          <p:cNvSpPr/>
          <p:nvPr/>
        </p:nvSpPr>
        <p:spPr bwMode="auto">
          <a:xfrm>
            <a:off x="7037143" y="968422"/>
            <a:ext cx="559446" cy="2092549"/>
          </a:xfrm>
          <a:prstGeom prst="rightBrace">
            <a:avLst/>
          </a:prstGeom>
          <a:noFill/>
          <a:ln w="3492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2D27322C-42F0-55FE-8C7B-A323A13B9481}"/>
              </a:ext>
            </a:extLst>
          </p:cNvPr>
          <p:cNvSpPr txBox="1"/>
          <p:nvPr/>
        </p:nvSpPr>
        <p:spPr bwMode="auto">
          <a:xfrm>
            <a:off x="7709716" y="1890558"/>
            <a:ext cx="1058551" cy="276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1200" b="1" dirty="0">
                <a:solidFill>
                  <a:srgbClr val="00B050"/>
                </a:solidFill>
              </a:rPr>
              <a:t>Completed</a:t>
            </a:r>
          </a:p>
        </p:txBody>
      </p:sp>
      <p:pic>
        <p:nvPicPr>
          <p:cNvPr id="12" name="Picture 11" descr="A picture containing drawing&#10;&#10;Description automatically generated">
            <a:extLst>
              <a:ext uri="{FF2B5EF4-FFF2-40B4-BE49-F238E27FC236}">
                <a16:creationId xmlns:a16="http://schemas.microsoft.com/office/drawing/2014/main" id="{F528DEC3-C6BC-C8BD-967A-4A4653373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87" y="3087261"/>
            <a:ext cx="199147" cy="147516"/>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96A6A13C-DF57-27F0-820C-EAC091B036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80" y="3903268"/>
            <a:ext cx="199147" cy="147516"/>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5DC4D1A2-6092-D87D-8523-F2D87453C1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25" y="4336747"/>
            <a:ext cx="199147" cy="147516"/>
          </a:xfrm>
          <a:prstGeom prst="rect">
            <a:avLst/>
          </a:prstGeom>
        </p:spPr>
      </p:pic>
      <p:sp>
        <p:nvSpPr>
          <p:cNvPr id="20" name="TextBox 19">
            <a:extLst>
              <a:ext uri="{FF2B5EF4-FFF2-40B4-BE49-F238E27FC236}">
                <a16:creationId xmlns:a16="http://schemas.microsoft.com/office/drawing/2014/main" id="{84073098-4662-24B8-D385-3947C834AD8F}"/>
              </a:ext>
            </a:extLst>
          </p:cNvPr>
          <p:cNvSpPr txBox="1"/>
          <p:nvPr/>
        </p:nvSpPr>
        <p:spPr bwMode="auto">
          <a:xfrm>
            <a:off x="6651165" y="3841705"/>
            <a:ext cx="1058551" cy="276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1200" b="1" dirty="0">
                <a:solidFill>
                  <a:srgbClr val="00B050"/>
                </a:solidFill>
              </a:rPr>
              <a:t>Completed</a:t>
            </a:r>
          </a:p>
        </p:txBody>
      </p:sp>
      <p:pic>
        <p:nvPicPr>
          <p:cNvPr id="11" name="Picture 10" descr="A picture containing drawing&#10;&#10;Description automatically generated">
            <a:extLst>
              <a:ext uri="{FF2B5EF4-FFF2-40B4-BE49-F238E27FC236}">
                <a16:creationId xmlns:a16="http://schemas.microsoft.com/office/drawing/2014/main" id="{030B5D39-6A13-2A42-747F-0DDFA831E5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9686" y="5185225"/>
            <a:ext cx="199147" cy="147516"/>
          </a:xfrm>
          <a:prstGeom prst="rect">
            <a:avLst/>
          </a:prstGeom>
        </p:spPr>
      </p:pic>
    </p:spTree>
    <p:extLst>
      <p:ext uri="{BB962C8B-B14F-4D97-AF65-F5344CB8AC3E}">
        <p14:creationId xmlns:p14="http://schemas.microsoft.com/office/powerpoint/2010/main" val="29950204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4B9D927-860E-598D-ECE2-30A5E1C06D98}"/>
              </a:ext>
            </a:extLst>
          </p:cNvPr>
          <p:cNvSpPr txBox="1">
            <a:spLocks/>
          </p:cNvSpPr>
          <p:nvPr/>
        </p:nvSpPr>
        <p:spPr bwMode="auto">
          <a:xfrm>
            <a:off x="560428" y="1036140"/>
            <a:ext cx="8138955" cy="1329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en-US" sz="2000" kern="0" dirty="0"/>
              <a:t>Reinforces directional nature of routes</a:t>
            </a:r>
          </a:p>
          <a:p>
            <a:pPr lvl="1"/>
            <a:r>
              <a:rPr lang="en-US" sz="1600" kern="0" dirty="0"/>
              <a:t>High Altitude Single Direction to be retitled as “High Altitude Preferred Direction</a:t>
            </a:r>
          </a:p>
          <a:p>
            <a:pPr lvl="1"/>
            <a:r>
              <a:rPr lang="en-US" sz="1600" kern="0" dirty="0"/>
              <a:t>ATC can clear traffic in either direction as needed</a:t>
            </a:r>
          </a:p>
          <a:p>
            <a:r>
              <a:rPr lang="en-US" sz="2000" kern="0" dirty="0">
                <a:solidFill>
                  <a:srgbClr val="7030A0"/>
                </a:solidFill>
              </a:rPr>
              <a:t>Directional arrows to be charted 4/20/2023</a:t>
            </a:r>
          </a:p>
          <a:p>
            <a:pPr lvl="1"/>
            <a:endParaRPr lang="en-US" sz="1800" kern="0" dirty="0"/>
          </a:p>
          <a:p>
            <a:pPr lvl="1"/>
            <a:endParaRPr lang="en-US" sz="1800" kern="0" dirty="0"/>
          </a:p>
          <a:p>
            <a:pPr lvl="1"/>
            <a:endParaRPr lang="en-US" sz="1800" kern="0" dirty="0"/>
          </a:p>
          <a:p>
            <a:endParaRPr lang="en-US" sz="2000" kern="0" dirty="0">
              <a:solidFill>
                <a:srgbClr val="7030A0"/>
              </a:solidFill>
            </a:endParaRPr>
          </a:p>
          <a:p>
            <a:r>
              <a:rPr lang="en-US" sz="2000" kern="0" dirty="0">
                <a:solidFill>
                  <a:srgbClr val="7030A0"/>
                </a:solidFill>
              </a:rPr>
              <a:t>Directional arrows effective 4/20/2023 to be charted 6/15/2023</a:t>
            </a:r>
          </a:p>
          <a:p>
            <a:pPr lvl="1"/>
            <a:r>
              <a:rPr lang="en-US" sz="1800" kern="0" dirty="0"/>
              <a:t> Arrows omitted in error on the 4/20/2023 chart date (NOTAMs issued)</a:t>
            </a:r>
          </a:p>
          <a:p>
            <a:pPr lvl="1"/>
            <a:endParaRPr lang="en-US" kern="0" dirty="0"/>
          </a:p>
          <a:p>
            <a:pPr marL="457200" lvl="1" indent="0">
              <a:buNone/>
            </a:pPr>
            <a:endParaRPr lang="en-US" sz="1600" kern="0" dirty="0"/>
          </a:p>
        </p:txBody>
      </p:sp>
      <p:sp>
        <p:nvSpPr>
          <p:cNvPr id="2" name="Title 1">
            <a:extLst>
              <a:ext uri="{FF2B5EF4-FFF2-40B4-BE49-F238E27FC236}">
                <a16:creationId xmlns:a16="http://schemas.microsoft.com/office/drawing/2014/main" id="{B9D7D23A-63CA-0AAE-49E4-FD190546C7E3}"/>
              </a:ext>
            </a:extLst>
          </p:cNvPr>
          <p:cNvSpPr>
            <a:spLocks noGrp="1"/>
          </p:cNvSpPr>
          <p:nvPr>
            <p:ph type="title"/>
          </p:nvPr>
        </p:nvSpPr>
        <p:spPr>
          <a:xfrm>
            <a:off x="428625" y="344488"/>
            <a:ext cx="8472488" cy="609600"/>
          </a:xfrm>
        </p:spPr>
        <p:txBody>
          <a:bodyPr/>
          <a:lstStyle/>
          <a:p>
            <a:pPr algn="ctr"/>
            <a:r>
              <a:rPr lang="en-US" sz="4000" dirty="0"/>
              <a:t>HSD/HPD Routes</a:t>
            </a:r>
            <a:endParaRPr lang="en-US" dirty="0"/>
          </a:p>
        </p:txBody>
      </p:sp>
      <p:sp>
        <p:nvSpPr>
          <p:cNvPr id="3" name="Content Placeholder 2">
            <a:extLst>
              <a:ext uri="{FF2B5EF4-FFF2-40B4-BE49-F238E27FC236}">
                <a16:creationId xmlns:a16="http://schemas.microsoft.com/office/drawing/2014/main" id="{9AC0F6BE-B1B1-AD47-05E6-63F5C97C733D}"/>
              </a:ext>
            </a:extLst>
          </p:cNvPr>
          <p:cNvSpPr>
            <a:spLocks noGrp="1"/>
          </p:cNvSpPr>
          <p:nvPr>
            <p:ph sz="half" idx="1"/>
          </p:nvPr>
        </p:nvSpPr>
        <p:spPr>
          <a:xfrm>
            <a:off x="915186" y="2466975"/>
            <a:ext cx="3948113" cy="1048011"/>
          </a:xfrm>
        </p:spPr>
        <p:txBody>
          <a:bodyPr/>
          <a:lstStyle/>
          <a:p>
            <a:r>
              <a:rPr lang="en-US" sz="2000" dirty="0"/>
              <a:t>Southbound Routes</a:t>
            </a:r>
          </a:p>
          <a:p>
            <a:pPr lvl="1"/>
            <a:r>
              <a:rPr lang="en-US" sz="1200" b="1" dirty="0"/>
              <a:t>AR15	 BAHAA-ORL</a:t>
            </a:r>
          </a:p>
          <a:p>
            <a:pPr lvl="1"/>
            <a:r>
              <a:rPr lang="en-US" sz="1200" b="1" dirty="0"/>
              <a:t>Y313/AR22	 IDOLS-HOAGG</a:t>
            </a:r>
          </a:p>
          <a:p>
            <a:pPr lvl="1"/>
            <a:r>
              <a:rPr lang="en-US" sz="1200" b="1" dirty="0"/>
              <a:t>Y291/AR19	 SAGGY-MAJIK</a:t>
            </a:r>
          </a:p>
          <a:p>
            <a:pPr lvl="1"/>
            <a:r>
              <a:rPr lang="en-US" sz="1200" b="1" dirty="0"/>
              <a:t>Y289/AR17	 ZILLS-DULEE</a:t>
            </a:r>
          </a:p>
        </p:txBody>
      </p:sp>
      <p:sp>
        <p:nvSpPr>
          <p:cNvPr id="4" name="Content Placeholder 3">
            <a:extLst>
              <a:ext uri="{FF2B5EF4-FFF2-40B4-BE49-F238E27FC236}">
                <a16:creationId xmlns:a16="http://schemas.microsoft.com/office/drawing/2014/main" id="{C63FB821-8E1D-D4EF-9233-76DE644092F9}"/>
              </a:ext>
            </a:extLst>
          </p:cNvPr>
          <p:cNvSpPr>
            <a:spLocks noGrp="1"/>
          </p:cNvSpPr>
          <p:nvPr>
            <p:ph sz="half" idx="2"/>
          </p:nvPr>
        </p:nvSpPr>
        <p:spPr>
          <a:xfrm>
            <a:off x="4749683" y="2466976"/>
            <a:ext cx="3949700" cy="1048011"/>
          </a:xfrm>
        </p:spPr>
        <p:txBody>
          <a:bodyPr/>
          <a:lstStyle/>
          <a:p>
            <a:r>
              <a:rPr lang="en-US" sz="2000" dirty="0"/>
              <a:t>Northbound Routes</a:t>
            </a:r>
          </a:p>
          <a:p>
            <a:pPr lvl="1"/>
            <a:r>
              <a:rPr lang="en-US" sz="1200" b="1" dirty="0"/>
              <a:t>Y299	GRUBR-SEELO</a:t>
            </a:r>
          </a:p>
          <a:p>
            <a:pPr lvl="1"/>
            <a:r>
              <a:rPr lang="en-US" sz="1200" b="1" dirty="0"/>
              <a:t>AR16	PERMT-SEELO</a:t>
            </a:r>
          </a:p>
          <a:p>
            <a:pPr lvl="1"/>
            <a:r>
              <a:rPr lang="en-US" sz="1200" b="1" dirty="0"/>
              <a:t>Y309	PELCN-FLRDA</a:t>
            </a:r>
          </a:p>
          <a:p>
            <a:pPr lvl="1"/>
            <a:r>
              <a:rPr lang="en-US" sz="1200" b="1" dirty="0"/>
              <a:t>AR18	WOLFO-FLRDA</a:t>
            </a:r>
          </a:p>
          <a:p>
            <a:endParaRPr lang="en-US" dirty="0"/>
          </a:p>
        </p:txBody>
      </p:sp>
      <p:sp>
        <p:nvSpPr>
          <p:cNvPr id="5" name="Slide Number Placeholder 4">
            <a:extLst>
              <a:ext uri="{FF2B5EF4-FFF2-40B4-BE49-F238E27FC236}">
                <a16:creationId xmlns:a16="http://schemas.microsoft.com/office/drawing/2014/main" id="{40DC1D3D-8352-CD71-63B5-671855A8A26D}"/>
              </a:ext>
            </a:extLst>
          </p:cNvPr>
          <p:cNvSpPr>
            <a:spLocks noGrp="1"/>
          </p:cNvSpPr>
          <p:nvPr>
            <p:ph type="sldNum" sz="quarter" idx="12"/>
          </p:nvPr>
        </p:nvSpPr>
        <p:spPr/>
        <p:txBody>
          <a:bodyPr/>
          <a:lstStyle/>
          <a:p>
            <a:fld id="{836266C2-23C9-4679-9EA6-D74DA6C8C265}" type="slidenum">
              <a:rPr lang="en-US" smtClean="0"/>
              <a:pPr/>
              <a:t>8</a:t>
            </a:fld>
            <a:endParaRPr lang="en-US" dirty="0"/>
          </a:p>
        </p:txBody>
      </p:sp>
      <p:sp>
        <p:nvSpPr>
          <p:cNvPr id="7" name="Content Placeholder 2">
            <a:extLst>
              <a:ext uri="{FF2B5EF4-FFF2-40B4-BE49-F238E27FC236}">
                <a16:creationId xmlns:a16="http://schemas.microsoft.com/office/drawing/2014/main" id="{59DAAFB0-B707-7AED-C491-4951607449CD}"/>
              </a:ext>
            </a:extLst>
          </p:cNvPr>
          <p:cNvSpPr txBox="1">
            <a:spLocks/>
          </p:cNvSpPr>
          <p:nvPr/>
        </p:nvSpPr>
        <p:spPr bwMode="auto">
          <a:xfrm>
            <a:off x="957123" y="4575103"/>
            <a:ext cx="6497776" cy="1048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lvl="1"/>
            <a:r>
              <a:rPr lang="en-US" sz="1200" b="1" kern="0" dirty="0"/>
              <a:t>Q97	ELLDE MALET	Southbound (S)</a:t>
            </a:r>
          </a:p>
          <a:p>
            <a:pPr lvl="1"/>
            <a:r>
              <a:rPr lang="en-US" sz="1200" b="1" kern="0" dirty="0"/>
              <a:t>Q167	SSOXS-RIFLE 	</a:t>
            </a:r>
            <a:r>
              <a:rPr lang="en-US" sz="1200" b="1" kern="0" dirty="0" err="1"/>
              <a:t>Southwestbound</a:t>
            </a:r>
            <a:r>
              <a:rPr lang="en-US" sz="1200" b="1" kern="0" dirty="0"/>
              <a:t> (SW)</a:t>
            </a:r>
          </a:p>
          <a:p>
            <a:pPr lvl="1"/>
            <a:r>
              <a:rPr lang="en-US" sz="1200" b="1" kern="0" dirty="0"/>
              <a:t>Q439	BLENO-DUNEE	</a:t>
            </a:r>
            <a:r>
              <a:rPr lang="en-US" sz="1200" b="1" kern="0" dirty="0" err="1"/>
              <a:t>Southwestbound</a:t>
            </a:r>
            <a:r>
              <a:rPr lang="en-US" sz="1200" b="1" kern="0" dirty="0"/>
              <a:t> (SW)</a:t>
            </a:r>
          </a:p>
          <a:p>
            <a:pPr lvl="1"/>
            <a:r>
              <a:rPr lang="en-US" sz="1200" b="1" kern="0" dirty="0"/>
              <a:t>Q445	SHAUP-KYSKY	</a:t>
            </a:r>
            <a:r>
              <a:rPr lang="en-US" sz="1200" b="1" kern="0" dirty="0" err="1"/>
              <a:t>Northeastbound</a:t>
            </a:r>
            <a:r>
              <a:rPr lang="en-US" sz="1200" b="1" kern="0" dirty="0"/>
              <a:t> (NE)</a:t>
            </a:r>
          </a:p>
        </p:txBody>
      </p:sp>
    </p:spTree>
    <p:extLst>
      <p:ext uri="{BB962C8B-B14F-4D97-AF65-F5344CB8AC3E}">
        <p14:creationId xmlns:p14="http://schemas.microsoft.com/office/powerpoint/2010/main" val="318500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397"/>
            <a:ext cx="9144000" cy="609600"/>
          </a:xfrm>
        </p:spPr>
        <p:txBody>
          <a:bodyPr/>
          <a:lstStyle/>
          <a:p>
            <a:r>
              <a:rPr lang="en-US" sz="4000" dirty="0"/>
              <a:t>Changes Effective 4/20/2023</a:t>
            </a:r>
          </a:p>
        </p:txBody>
      </p:sp>
      <p:sp>
        <p:nvSpPr>
          <p:cNvPr id="3" name="Content Placeholder 2"/>
          <p:cNvSpPr>
            <a:spLocks noGrp="1"/>
          </p:cNvSpPr>
          <p:nvPr>
            <p:ph idx="1"/>
          </p:nvPr>
        </p:nvSpPr>
        <p:spPr>
          <a:xfrm>
            <a:off x="442982" y="1092760"/>
            <a:ext cx="8583572" cy="5136542"/>
          </a:xfrm>
        </p:spPr>
        <p:txBody>
          <a:bodyPr/>
          <a:lstStyle/>
          <a:p>
            <a:r>
              <a:rPr lang="en-US" dirty="0"/>
              <a:t>7 J-Route Deletions (in their entirety)</a:t>
            </a:r>
          </a:p>
          <a:p>
            <a:pPr lvl="1"/>
            <a:r>
              <a:rPr lang="en-US" sz="1400" b="1" dirty="0"/>
              <a:t>Delete J</a:t>
            </a:r>
            <a:r>
              <a:rPr lang="pl-PL" sz="1400" b="1" dirty="0"/>
              <a:t>37,J55,J79,J121,J174,J191,J209</a:t>
            </a:r>
            <a:endParaRPr lang="en-US" sz="1400" b="1" dirty="0"/>
          </a:p>
          <a:p>
            <a:r>
              <a:rPr lang="en-US" dirty="0"/>
              <a:t>Implement 20 Q-Routes (Cancel Q-Route NA NOTAMs)</a:t>
            </a:r>
          </a:p>
          <a:p>
            <a:pPr lvl="1"/>
            <a:r>
              <a:rPr lang="fr-FR" sz="1400" b="1" dirty="0"/>
              <a:t>New routes </a:t>
            </a:r>
            <a:r>
              <a:rPr lang="fr-FR" sz="1400" b="1" dirty="0" err="1"/>
              <a:t>previously</a:t>
            </a:r>
            <a:r>
              <a:rPr lang="fr-FR" sz="1400" b="1" dirty="0"/>
              <a:t> </a:t>
            </a:r>
            <a:r>
              <a:rPr lang="fr-FR" sz="1400" b="1" dirty="0" err="1"/>
              <a:t>published</a:t>
            </a:r>
            <a:r>
              <a:rPr lang="fr-FR" sz="1400" b="1" dirty="0"/>
              <a:t>: Q101,Q107,Q111,Q117,Q131,Q133,Q141, Q167,Q445,Q481 </a:t>
            </a:r>
          </a:p>
          <a:p>
            <a:pPr lvl="1"/>
            <a:r>
              <a:rPr lang="fr-FR" sz="1400" b="1" dirty="0"/>
              <a:t>Routes </a:t>
            </a:r>
            <a:r>
              <a:rPr lang="fr-FR" sz="1400" b="1" dirty="0" err="1"/>
              <a:t>amended</a:t>
            </a:r>
            <a:r>
              <a:rPr lang="fr-FR" sz="1400" b="1" dirty="0"/>
              <a:t>/</a:t>
            </a:r>
            <a:r>
              <a:rPr lang="fr-FR" sz="1400" b="1" dirty="0" err="1"/>
              <a:t>extended</a:t>
            </a:r>
            <a:r>
              <a:rPr lang="fr-FR" sz="1400" b="1" dirty="0"/>
              <a:t>:  Q60,Q64,Q85,Q87,Q97,Q99,Q109,Q113,Q135,Q409</a:t>
            </a:r>
            <a:endParaRPr lang="en-US" sz="1400" b="1" dirty="0"/>
          </a:p>
          <a:p>
            <a:pPr>
              <a:spcBef>
                <a:spcPts val="300"/>
              </a:spcBef>
            </a:pPr>
            <a:r>
              <a:rPr lang="en-US" dirty="0"/>
              <a:t>4 STAR Amendments (valid transitions below)</a:t>
            </a:r>
          </a:p>
          <a:p>
            <a:pPr lvl="1">
              <a:spcBef>
                <a:spcPts val="300"/>
              </a:spcBef>
            </a:pPr>
            <a:r>
              <a:rPr lang="en-US" sz="1400" b="1" dirty="0"/>
              <a:t>KPHL JIIMS4:  BRIGS,DASHA,</a:t>
            </a:r>
            <a:r>
              <a:rPr lang="en-US" sz="1400" b="1" dirty="0">
                <a:solidFill>
                  <a:srgbClr val="00B0F0"/>
                </a:solidFill>
              </a:rPr>
              <a:t>ZJAAY</a:t>
            </a:r>
            <a:r>
              <a:rPr lang="en-US" sz="1400" b="1" dirty="0"/>
              <a:t> </a:t>
            </a:r>
            <a:r>
              <a:rPr lang="en-US" sz="1050" b="1" dirty="0"/>
              <a:t>(DELETED SWL)</a:t>
            </a:r>
          </a:p>
          <a:p>
            <a:pPr lvl="1">
              <a:spcBef>
                <a:spcPts val="300"/>
              </a:spcBef>
            </a:pPr>
            <a:r>
              <a:rPr lang="en-US" sz="1400" b="1" dirty="0"/>
              <a:t>KPHL PAATS4:  </a:t>
            </a:r>
            <a:r>
              <a:rPr lang="en-US" sz="1400" b="1" dirty="0">
                <a:solidFill>
                  <a:srgbClr val="00B0F0"/>
                </a:solidFill>
              </a:rPr>
              <a:t>BBDOL</a:t>
            </a:r>
            <a:r>
              <a:rPr lang="en-US" sz="1400" b="1" dirty="0"/>
              <a:t>,GVE,HYTRA </a:t>
            </a:r>
            <a:r>
              <a:rPr lang="en-US" sz="1050" b="1" dirty="0"/>
              <a:t>(DELETED FAK, PXT)</a:t>
            </a:r>
          </a:p>
          <a:p>
            <a:pPr lvl="1">
              <a:spcBef>
                <a:spcPts val="300"/>
              </a:spcBef>
            </a:pPr>
            <a:r>
              <a:rPr lang="en-US" sz="1400" b="1" dirty="0"/>
              <a:t>KEWR PHLBO4:  </a:t>
            </a:r>
            <a:r>
              <a:rPr lang="en-US" sz="1400" b="1" dirty="0">
                <a:solidFill>
                  <a:srgbClr val="00B0F0"/>
                </a:solidFill>
              </a:rPr>
              <a:t>QUART</a:t>
            </a:r>
            <a:r>
              <a:rPr lang="en-US" sz="1400" b="1" dirty="0"/>
              <a:t>,GVE,SWANN,HYTRA </a:t>
            </a:r>
            <a:r>
              <a:rPr lang="en-US" sz="1050" b="1" dirty="0"/>
              <a:t>(DELETED FAK, PXT)</a:t>
            </a:r>
          </a:p>
          <a:p>
            <a:pPr lvl="1">
              <a:spcBef>
                <a:spcPts val="300"/>
              </a:spcBef>
            </a:pPr>
            <a:r>
              <a:rPr lang="en-US" sz="1400" b="1" dirty="0"/>
              <a:t>KTEB JAIKE4:  </a:t>
            </a:r>
            <a:r>
              <a:rPr lang="nb-NO" sz="1400" b="1" dirty="0"/>
              <a:t>GVE,SWANN,</a:t>
            </a:r>
            <a:r>
              <a:rPr lang="nb-NO" sz="1400" b="1" dirty="0">
                <a:solidFill>
                  <a:srgbClr val="00B0F0"/>
                </a:solidFill>
              </a:rPr>
              <a:t>SWNGR</a:t>
            </a:r>
            <a:r>
              <a:rPr lang="nb-NO" sz="1400" b="1" dirty="0"/>
              <a:t>, ATC ASSIGNED ONLY: </a:t>
            </a:r>
            <a:r>
              <a:rPr lang="nb-NO" sz="1400" b="1" dirty="0">
                <a:solidFill>
                  <a:srgbClr val="00B0F0"/>
                </a:solidFill>
              </a:rPr>
              <a:t>BOOYA</a:t>
            </a:r>
            <a:r>
              <a:rPr lang="nb-NO" sz="1400" b="1" dirty="0"/>
              <a:t>,HYTRA </a:t>
            </a:r>
            <a:r>
              <a:rPr lang="nb-NO" sz="1000" b="1" dirty="0"/>
              <a:t>(DELETED FAK, PXT, HPW, RIC)</a:t>
            </a:r>
            <a:endParaRPr lang="en-US" sz="1400" b="1" dirty="0"/>
          </a:p>
          <a:p>
            <a:pPr>
              <a:spcBef>
                <a:spcPts val="300"/>
              </a:spcBef>
            </a:pPr>
            <a:r>
              <a:rPr lang="en-US" dirty="0"/>
              <a:t>Multiple FIX Cancellations</a:t>
            </a:r>
          </a:p>
          <a:p>
            <a:r>
              <a:rPr lang="en-US" u="sng" dirty="0"/>
              <a:t>6/15/2023</a:t>
            </a:r>
            <a:r>
              <a:rPr lang="en-US" dirty="0"/>
              <a:t> 1 Q-Route Amendment (6/15/2023)</a:t>
            </a:r>
          </a:p>
          <a:p>
            <a:pPr lvl="1"/>
            <a:r>
              <a:rPr lang="en-US" sz="1400" b="1" dirty="0"/>
              <a:t>Amend Q101 (add segment from TUGGR..KALDA)</a:t>
            </a:r>
          </a:p>
          <a:p>
            <a:pPr>
              <a:spcBef>
                <a:spcPts val="300"/>
              </a:spcBef>
            </a:pPr>
            <a:r>
              <a:rPr lang="en-US" u="sng" dirty="0"/>
              <a:t>6/15/2023</a:t>
            </a:r>
            <a:r>
              <a:rPr lang="en-US" dirty="0"/>
              <a:t> Delete (1) CONV STAR, KEWR DYLIN4 STAR</a:t>
            </a:r>
          </a:p>
          <a:p>
            <a:pPr lvl="1">
              <a:spcBef>
                <a:spcPts val="300"/>
              </a:spcBef>
            </a:pPr>
            <a:endParaRPr lang="en-US" dirty="0">
              <a:solidFill>
                <a:srgbClr val="FF0000"/>
              </a:solidFill>
            </a:endParaRPr>
          </a:p>
        </p:txBody>
      </p:sp>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spTree>
    <p:extLst>
      <p:ext uri="{BB962C8B-B14F-4D97-AF65-F5344CB8AC3E}">
        <p14:creationId xmlns:p14="http://schemas.microsoft.com/office/powerpoint/2010/main" val="3673985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375949F96E8C4486B705D9DD6A4C96" ma:contentTypeVersion="8" ma:contentTypeDescription="Create a new document." ma:contentTypeScope="" ma:versionID="8664f8b8b7cfedd2e68ca08160119968">
  <xsd:schema xmlns:xsd="http://www.w3.org/2001/XMLSchema" xmlns:xs="http://www.w3.org/2001/XMLSchema" xmlns:p="http://schemas.microsoft.com/office/2006/metadata/properties" xmlns:ns3="79bc7661-2305-4ab2-9d34-80e3733c7668" xmlns:ns4="4afea966-dfe2-4e9e-a81f-236e8afc97c4" targetNamespace="http://schemas.microsoft.com/office/2006/metadata/properties" ma:root="true" ma:fieldsID="27654abc9f1c29036cd558dd9fd3486a" ns3:_="" ns4:_="">
    <xsd:import namespace="79bc7661-2305-4ab2-9d34-80e3733c7668"/>
    <xsd:import namespace="4afea966-dfe2-4e9e-a81f-236e8afc97c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bc7661-2305-4ab2-9d34-80e3733c766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fea966-dfe2-4e9e-a81f-236e8afc97c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B95AB7-20D2-484F-A8B5-DAFF102FD9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bc7661-2305-4ab2-9d34-80e3733c7668"/>
    <ds:schemaRef ds:uri="4afea966-dfe2-4e9e-a81f-236e8afc97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D844BD-4B8C-4A61-A12B-C6B20B667A96}">
  <ds:schemaRefs>
    <ds:schemaRef ds:uri="http://schemas.microsoft.com/office/2006/documentManagement/types"/>
    <ds:schemaRef ds:uri="http://schemas.openxmlformats.org/package/2006/metadata/core-properties"/>
    <ds:schemaRef ds:uri="http://schemas.microsoft.com/office/2006/metadata/properties"/>
    <ds:schemaRef ds:uri="79bc7661-2305-4ab2-9d34-80e3733c7668"/>
    <ds:schemaRef ds:uri="http://purl.org/dc/elements/1.1/"/>
    <ds:schemaRef ds:uri="http://purl.org/dc/dcmitype/"/>
    <ds:schemaRef ds:uri="http://purl.org/dc/terms/"/>
    <ds:schemaRef ds:uri="http://schemas.microsoft.com/office/infopath/2007/PartnerControls"/>
    <ds:schemaRef ds:uri="4afea966-dfe2-4e9e-a81f-236e8afc97c4"/>
    <ds:schemaRef ds:uri="http://www.w3.org/XML/1998/namespace"/>
  </ds:schemaRefs>
</ds:datastoreItem>
</file>

<file path=customXml/itemProps3.xml><?xml version="1.0" encoding="utf-8"?>
<ds:datastoreItem xmlns:ds="http://schemas.openxmlformats.org/officeDocument/2006/customXml" ds:itemID="{560C608D-F3DE-49F6-BBB0-D3FC49D386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357405</TotalTime>
  <Words>4428</Words>
  <Application>Microsoft Office PowerPoint</Application>
  <PresentationFormat>On-screen Show (4:3)</PresentationFormat>
  <Paragraphs>646</Paragraphs>
  <Slides>30</Slides>
  <Notes>13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30</vt:i4>
      </vt:variant>
    </vt:vector>
  </HeadingPairs>
  <TitlesOfParts>
    <vt:vector size="39" baseType="lpstr">
      <vt:lpstr>Arial</vt:lpstr>
      <vt:lpstr>Calibri</vt:lpstr>
      <vt:lpstr>Helvetica Neue</vt:lpstr>
      <vt:lpstr>Helvetica Neue Medium</vt:lpstr>
      <vt:lpstr>Times New Roman</vt:lpstr>
      <vt:lpstr>1_Custom Design</vt:lpstr>
      <vt:lpstr>2_Custom Design</vt:lpstr>
      <vt:lpstr>3_Custom Design</vt:lpstr>
      <vt:lpstr>4_Custom Design</vt:lpstr>
      <vt:lpstr>Northeast Corridor Atlantic Coast Routes (NEC ACR)  Project Status Update Implementation 4/20/2023 </vt:lpstr>
      <vt:lpstr>What We Are Doing, Why, When</vt:lpstr>
      <vt:lpstr>BEFORE</vt:lpstr>
      <vt:lpstr>NEC ACR - FUTURE STATE  11/7/2019 11/5/2020 12/2/2021 11/3/2022 4/20/2023</vt:lpstr>
      <vt:lpstr>NEC ACR Summary</vt:lpstr>
      <vt:lpstr>Implementation Milestones 2019-2023</vt:lpstr>
      <vt:lpstr>NEC ACR Changes 2022-2023</vt:lpstr>
      <vt:lpstr>HSD/HPD Routes</vt:lpstr>
      <vt:lpstr>Changes Effective 4/20/2023</vt:lpstr>
      <vt:lpstr>NEC ACR Fix Actions</vt:lpstr>
      <vt:lpstr>VOR MON Changes Eff 4/20/2023</vt:lpstr>
      <vt:lpstr>Q-Route Definitions</vt:lpstr>
      <vt:lpstr>Jet Route Definitions</vt:lpstr>
      <vt:lpstr>NAS Jet Routes 4/20/2023</vt:lpstr>
      <vt:lpstr>Victor Airway Definitions</vt:lpstr>
      <vt:lpstr>PHL JIIMS4 ARRIVAL</vt:lpstr>
      <vt:lpstr>PowerPoint Presentation</vt:lpstr>
      <vt:lpstr>EWR PHLBO4 ARRIVAL</vt:lpstr>
      <vt:lpstr>TEB JAIKE4 ARRIVAL</vt:lpstr>
      <vt:lpstr>CHS MLTRE3 DEPARTURE</vt:lpstr>
      <vt:lpstr>CHS SWPFX3 DEPARTURE</vt:lpstr>
      <vt:lpstr>Preferred IFR Routes Effective 4/20/2023</vt:lpstr>
      <vt:lpstr>Route Corrections Effective 4/20/2023</vt:lpstr>
      <vt:lpstr>Route Advisories 4/20/2023 - TBD</vt:lpstr>
      <vt:lpstr>NEC ACR ROUTE INFO</vt:lpstr>
      <vt:lpstr>Implementation TMIs 4/20/2023 - TBD</vt:lpstr>
      <vt:lpstr>Voluntary Measures 4/20/2023 - TBD</vt:lpstr>
      <vt:lpstr>How You Can Help</vt:lpstr>
      <vt:lpstr>Q-Route NA NOTAMs (ZDC) Effective until 4/20/2023</vt:lpstr>
      <vt:lpstr>Q-Route NA NOTAMs (ZNY, ZBW, ZJX)  Effective until 4/20/2023</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NEC ACR</dc:title>
  <dc:creator>dmperkins@mitre.org</dc:creator>
  <cp:lastModifiedBy>Dean Snell</cp:lastModifiedBy>
  <cp:revision>1851</cp:revision>
  <dcterms:created xsi:type="dcterms:W3CDTF">2005-01-28T20:32:53Z</dcterms:created>
  <dcterms:modified xsi:type="dcterms:W3CDTF">2023-04-06T17:36:10Z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0x010100A1375949F96E8C4486B705D9DD6A4C96</vt:lpwstr>
  </property>
  <property fmtid="{D5CDD505-2E9C-101B-9397-08002B2CF9AE}" pid="3" name="Order">
    <vt:r8>5000</vt:r8>
  </property>
  <property fmtid="{D5CDD505-2E9C-101B-9397-08002B2CF9AE}" pid="4" name="xd_ProgID">
    <vt:lpwstr/>
  </property>
  <property fmtid="{D5CDD505-2E9C-101B-9397-08002B2CF9AE}" pid="5" name="TemplateUrl">
    <vt:lpwstr/>
  </property>
</Properties>
</file>