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3" r:id="rId4"/>
  </p:sldMasterIdLst>
  <p:notesMasterIdLst>
    <p:notesMasterId r:id="rId186"/>
  </p:notesMasterIdLst>
  <p:handoutMasterIdLst>
    <p:handoutMasterId r:id="rId187"/>
  </p:handoutMasterIdLst>
  <p:sldIdLst>
    <p:sldId id="257" r:id="rId5"/>
    <p:sldId id="406" r:id="rId6"/>
    <p:sldId id="261" r:id="rId7"/>
    <p:sldId id="432" r:id="rId8"/>
    <p:sldId id="356" r:id="rId9"/>
    <p:sldId id="379" r:id="rId10"/>
    <p:sldId id="361" r:id="rId11"/>
    <p:sldId id="362" r:id="rId12"/>
    <p:sldId id="363" r:id="rId13"/>
    <p:sldId id="381" r:id="rId14"/>
    <p:sldId id="386" r:id="rId15"/>
    <p:sldId id="515" r:id="rId16"/>
    <p:sldId id="502" r:id="rId17"/>
    <p:sldId id="504" r:id="rId18"/>
    <p:sldId id="541" r:id="rId19"/>
    <p:sldId id="542" r:id="rId20"/>
    <p:sldId id="401" r:id="rId21"/>
    <p:sldId id="405" r:id="rId22"/>
    <p:sldId id="387" r:id="rId23"/>
    <p:sldId id="388" r:id="rId24"/>
    <p:sldId id="402" r:id="rId25"/>
    <p:sldId id="264" r:id="rId26"/>
    <p:sldId id="265" r:id="rId27"/>
    <p:sldId id="266" r:id="rId28"/>
    <p:sldId id="409" r:id="rId29"/>
    <p:sldId id="371" r:id="rId30"/>
    <p:sldId id="290" r:id="rId31"/>
    <p:sldId id="268" r:id="rId32"/>
    <p:sldId id="514" r:id="rId33"/>
    <p:sldId id="522" r:id="rId34"/>
    <p:sldId id="403" r:id="rId35"/>
    <p:sldId id="404" r:id="rId36"/>
    <p:sldId id="513" r:id="rId37"/>
    <p:sldId id="295" r:id="rId38"/>
    <p:sldId id="330" r:id="rId39"/>
    <p:sldId id="273" r:id="rId40"/>
    <p:sldId id="348" r:id="rId41"/>
    <p:sldId id="516" r:id="rId42"/>
    <p:sldId id="518" r:id="rId43"/>
    <p:sldId id="519" r:id="rId44"/>
    <p:sldId id="315" r:id="rId45"/>
    <p:sldId id="336" r:id="rId46"/>
    <p:sldId id="520" r:id="rId47"/>
    <p:sldId id="521" r:id="rId48"/>
    <p:sldId id="276" r:id="rId49"/>
    <p:sldId id="277" r:id="rId50"/>
    <p:sldId id="428" r:id="rId51"/>
    <p:sldId id="279" r:id="rId52"/>
    <p:sldId id="280" r:id="rId53"/>
    <p:sldId id="281" r:id="rId54"/>
    <p:sldId id="282" r:id="rId55"/>
    <p:sldId id="339" r:id="rId56"/>
    <p:sldId id="333" r:id="rId57"/>
    <p:sldId id="523" r:id="rId58"/>
    <p:sldId id="345" r:id="rId59"/>
    <p:sldId id="349" r:id="rId60"/>
    <p:sldId id="380" r:id="rId61"/>
    <p:sldId id="359" r:id="rId62"/>
    <p:sldId id="357" r:id="rId63"/>
    <p:sldId id="327" r:id="rId64"/>
    <p:sldId id="378" r:id="rId65"/>
    <p:sldId id="328" r:id="rId66"/>
    <p:sldId id="304" r:id="rId67"/>
    <p:sldId id="337" r:id="rId68"/>
    <p:sldId id="372" r:id="rId69"/>
    <p:sldId id="301" r:id="rId70"/>
    <p:sldId id="303" r:id="rId71"/>
    <p:sldId id="305" r:id="rId72"/>
    <p:sldId id="383" r:id="rId73"/>
    <p:sldId id="384" r:id="rId74"/>
    <p:sldId id="302" r:id="rId75"/>
    <p:sldId id="307" r:id="rId76"/>
    <p:sldId id="311" r:id="rId77"/>
    <p:sldId id="422" r:id="rId78"/>
    <p:sldId id="423" r:id="rId79"/>
    <p:sldId id="310" r:id="rId80"/>
    <p:sldId id="352" r:id="rId81"/>
    <p:sldId id="316" r:id="rId82"/>
    <p:sldId id="424" r:id="rId83"/>
    <p:sldId id="425" r:id="rId84"/>
    <p:sldId id="426" r:id="rId85"/>
    <p:sldId id="427" r:id="rId86"/>
    <p:sldId id="430" r:id="rId87"/>
    <p:sldId id="308" r:id="rId88"/>
    <p:sldId id="374" r:id="rId89"/>
    <p:sldId id="375" r:id="rId90"/>
    <p:sldId id="319" r:id="rId91"/>
    <p:sldId id="410" r:id="rId92"/>
    <p:sldId id="543" r:id="rId93"/>
    <p:sldId id="413" r:id="rId94"/>
    <p:sldId id="320" r:id="rId95"/>
    <p:sldId id="343" r:id="rId96"/>
    <p:sldId id="407" r:id="rId97"/>
    <p:sldId id="411" r:id="rId98"/>
    <p:sldId id="418" r:id="rId99"/>
    <p:sldId id="419" r:id="rId100"/>
    <p:sldId id="417" r:id="rId101"/>
    <p:sldId id="421" r:id="rId102"/>
    <p:sldId id="416" r:id="rId103"/>
    <p:sldId id="344" r:id="rId104"/>
    <p:sldId id="342" r:id="rId105"/>
    <p:sldId id="325" r:id="rId106"/>
    <p:sldId id="326" r:id="rId107"/>
    <p:sldId id="324" r:id="rId108"/>
    <p:sldId id="412" r:id="rId109"/>
    <p:sldId id="436" r:id="rId110"/>
    <p:sldId id="431" r:id="rId111"/>
    <p:sldId id="435" r:id="rId112"/>
    <p:sldId id="500" r:id="rId113"/>
    <p:sldId id="503" r:id="rId114"/>
    <p:sldId id="437" r:id="rId115"/>
    <p:sldId id="524" r:id="rId116"/>
    <p:sldId id="509" r:id="rId117"/>
    <p:sldId id="525" r:id="rId118"/>
    <p:sldId id="526" r:id="rId119"/>
    <p:sldId id="539" r:id="rId120"/>
    <p:sldId id="438" r:id="rId121"/>
    <p:sldId id="442" r:id="rId122"/>
    <p:sldId id="530" r:id="rId123"/>
    <p:sldId id="440" r:id="rId124"/>
    <p:sldId id="441" r:id="rId125"/>
    <p:sldId id="443" r:id="rId126"/>
    <p:sldId id="444" r:id="rId127"/>
    <p:sldId id="445" r:id="rId128"/>
    <p:sldId id="446" r:id="rId129"/>
    <p:sldId id="447" r:id="rId130"/>
    <p:sldId id="448" r:id="rId131"/>
    <p:sldId id="449" r:id="rId132"/>
    <p:sldId id="450" r:id="rId133"/>
    <p:sldId id="451" r:id="rId134"/>
    <p:sldId id="452" r:id="rId135"/>
    <p:sldId id="453" r:id="rId136"/>
    <p:sldId id="505" r:id="rId137"/>
    <p:sldId id="454" r:id="rId138"/>
    <p:sldId id="455" r:id="rId139"/>
    <p:sldId id="456" r:id="rId140"/>
    <p:sldId id="458" r:id="rId141"/>
    <p:sldId id="459" r:id="rId142"/>
    <p:sldId id="460" r:id="rId143"/>
    <p:sldId id="461" r:id="rId144"/>
    <p:sldId id="462" r:id="rId145"/>
    <p:sldId id="464" r:id="rId146"/>
    <p:sldId id="465" r:id="rId147"/>
    <p:sldId id="466" r:id="rId148"/>
    <p:sldId id="463" r:id="rId149"/>
    <p:sldId id="467" r:id="rId150"/>
    <p:sldId id="470" r:id="rId151"/>
    <p:sldId id="468" r:id="rId152"/>
    <p:sldId id="469" r:id="rId153"/>
    <p:sldId id="474" r:id="rId154"/>
    <p:sldId id="475" r:id="rId155"/>
    <p:sldId id="476" r:id="rId156"/>
    <p:sldId id="477" r:id="rId157"/>
    <p:sldId id="478" r:id="rId158"/>
    <p:sldId id="479" r:id="rId159"/>
    <p:sldId id="480" r:id="rId160"/>
    <p:sldId id="481" r:id="rId161"/>
    <p:sldId id="482" r:id="rId162"/>
    <p:sldId id="483" r:id="rId163"/>
    <p:sldId id="484" r:id="rId164"/>
    <p:sldId id="485" r:id="rId165"/>
    <p:sldId id="506" r:id="rId166"/>
    <p:sldId id="486" r:id="rId167"/>
    <p:sldId id="487" r:id="rId168"/>
    <p:sldId id="488" r:id="rId169"/>
    <p:sldId id="489" r:id="rId170"/>
    <p:sldId id="490" r:id="rId171"/>
    <p:sldId id="491" r:id="rId172"/>
    <p:sldId id="492" r:id="rId173"/>
    <p:sldId id="494" r:id="rId174"/>
    <p:sldId id="495" r:id="rId175"/>
    <p:sldId id="496" r:id="rId176"/>
    <p:sldId id="493" r:id="rId177"/>
    <p:sldId id="528" r:id="rId178"/>
    <p:sldId id="497" r:id="rId179"/>
    <p:sldId id="529" r:id="rId180"/>
    <p:sldId id="499" r:id="rId181"/>
    <p:sldId id="498" r:id="rId182"/>
    <p:sldId id="507" r:id="rId183"/>
    <p:sldId id="457" r:id="rId184"/>
    <p:sldId id="540" r:id="rId185"/>
  </p:sldIdLst>
  <p:sldSz cx="9144000" cy="6858000" type="screen4x3"/>
  <p:notesSz cx="7315200" cy="9601200"/>
  <p:custShowLst>
    <p:custShow name="Climb Via - Terminology" id="0">
      <p:sldLst>
        <p:sld r:id="rId26"/>
        <p:sld r:id="rId27"/>
        <p:sld r:id="rId28"/>
        <p:sld r:id="rId29"/>
      </p:sldLst>
    </p:custShow>
    <p:custShow name="Climb Via - PDC" id="1">
      <p:sldLst>
        <p:sld r:id="rId56"/>
        <p:sld r:id="rId57"/>
        <p:sld r:id="rId60"/>
        <p:sld r:id="rId59"/>
        <p:sld r:id="rId61"/>
      </p:sldLst>
    </p:custShow>
    <p:custShow name="Climb Via - Briefing Card" id="2">
      <p:sldLst>
        <p:sld r:id="rId62"/>
        <p:sld r:id="rId63"/>
      </p:sldLst>
    </p:custShow>
    <p:custShow name="Descend Via - Ops Application" id="3">
      <p:sldLst>
        <p:sld r:id="rId69"/>
        <p:sld r:id="rId70"/>
        <p:sld r:id="rId71"/>
        <p:sld r:id="rId72"/>
        <p:sld r:id="rId73"/>
        <p:sld r:id="rId74"/>
        <p:sld r:id="rId75"/>
        <p:sld r:id="rId76"/>
        <p:sld r:id="rId77"/>
        <p:sld r:id="rId78"/>
        <p:sld r:id="rId79"/>
        <p:sld r:id="rId80"/>
        <p:sld r:id="rId81"/>
        <p:sld r:id="rId82"/>
        <p:sld r:id="rId83"/>
        <p:sld r:id="rId84"/>
        <p:sld r:id="rId85"/>
        <p:sld r:id="rId86"/>
        <p:sld r:id="rId88"/>
      </p:sldLst>
    </p:custShow>
    <p:custShow name="Speed Adjustments" id="4">
      <p:sldLst>
        <p:sld r:id="rId91"/>
        <p:sld r:id="rId92"/>
        <p:sld r:id="rId93"/>
        <p:sld r:id="rId94"/>
        <p:sld r:id="rId95"/>
        <p:sld r:id="rId96"/>
        <p:sld r:id="rId97"/>
        <p:sld r:id="rId98"/>
        <p:sld r:id="rId99"/>
        <p:sld r:id="rId100"/>
        <p:sld r:id="rId101"/>
        <p:sld r:id="rId102"/>
        <p:sld r:id="rId103"/>
        <p:sld r:id="rId104"/>
        <p:sld r:id="rId105"/>
        <p:sld r:id="rId106"/>
        <p:sld r:id="rId107"/>
        <p:sld r:id="rId108"/>
        <p:sld r:id="rId109"/>
      </p:sldLst>
    </p:custShow>
    <p:custShow name="Descend Via - Briefing Card" id="5">
      <p:sldLst>
        <p:sld r:id="rId89"/>
        <p:sld r:id="rId90"/>
      </p:sldLst>
    </p:custShow>
    <p:custShow name="Descend Via - Terminology" id="6">
      <p:sldLst>
        <p:sld r:id="rId64"/>
        <p:sld r:id="rId65"/>
        <p:sld r:id="rId66"/>
        <p:sld r:id="rId67"/>
        <p:sld r:id="rId68"/>
      </p:sldLst>
    </p:custShow>
    <p:custShow name="Climb Via Top Menus" id="7">
      <p:sldLst>
        <p:sld r:id="rId23"/>
      </p:sldLst>
    </p:custShow>
    <p:custShow name="Descend Via Top Menu" id="8">
      <p:sldLst>
        <p:sld r:id="rId24"/>
      </p:sldLst>
    </p:custShow>
    <p:custShow name="Additional Resources Top Menu" id="9">
      <p:sldLst>
        <p:sld r:id="rId25"/>
      </p:sldLst>
    </p:custShow>
    <p:custShow name="Climb Via - Operational App" id="10">
      <p:sldLst>
        <p:sld r:id="rId30"/>
        <p:sld r:id="rId31"/>
        <p:sld r:id="rId32"/>
        <p:sld r:id="rId35"/>
        <p:sld r:id="rId36"/>
        <p:sld r:id="rId38"/>
        <p:sld r:id="rId39"/>
        <p:sld r:id="rId40"/>
        <p:sld r:id="rId41"/>
        <p:sld r:id="rId45"/>
        <p:sld r:id="rId46"/>
        <p:sld r:id="rId49"/>
        <p:sld r:id="rId50"/>
        <p:sld r:id="rId52"/>
        <p:sld r:id="rId53"/>
        <p:sld r:id="rId54"/>
        <p:sld r:id="rId55"/>
      </p:sldLst>
    </p:custShow>
    <p:custShow name="ICAO" id="11">
      <p:sldLst>
        <p:sld r:id="rId110"/>
        <p:sld r:id="rId111"/>
        <p:sld r:id="rId112"/>
        <p:sld r:id="rId113"/>
        <p:sld r:id="rId114"/>
        <p:sld r:id="rId115"/>
        <p:sld r:id="rId116"/>
        <p:sld r:id="rId117"/>
        <p:sld r:id="rId118"/>
        <p:sld r:id="rId119"/>
        <p:sld r:id="rId120"/>
      </p:sldLst>
    </p:custShow>
    <p:custShow name="ICAO Climb Via" id="12">
      <p:sldLst>
        <p:sld r:id="rId121"/>
        <p:sld r:id="rId122"/>
        <p:sld r:id="rId123"/>
        <p:sld r:id="rId124"/>
        <p:sld r:id="rId125"/>
        <p:sld r:id="rId126"/>
        <p:sld r:id="rId127"/>
        <p:sld r:id="rId128"/>
        <p:sld r:id="rId129"/>
        <p:sld r:id="rId130"/>
        <p:sld r:id="rId131"/>
        <p:sld r:id="rId132"/>
        <p:sld r:id="rId133"/>
        <p:sld r:id="rId134"/>
        <p:sld r:id="rId135"/>
        <p:sld r:id="rId136"/>
        <p:sld r:id="rId137"/>
        <p:sld r:id="rId138"/>
        <p:sld r:id="rId139"/>
        <p:sld r:id="rId140"/>
        <p:sld r:id="rId141"/>
        <p:sld r:id="rId142"/>
        <p:sld r:id="rId143"/>
        <p:sld r:id="rId144"/>
        <p:sld r:id="rId145"/>
        <p:sld r:id="rId146"/>
        <p:sld r:id="rId147"/>
        <p:sld r:id="rId148"/>
        <p:sld r:id="rId149"/>
      </p:sldLst>
    </p:custShow>
    <p:custShow name="ICAO Descend Via" id="13">
      <p:sldLst>
        <p:sld r:id="rId150"/>
        <p:sld r:id="rId151"/>
        <p:sld r:id="rId152"/>
        <p:sld r:id="rId153"/>
        <p:sld r:id="rId154"/>
        <p:sld r:id="rId155"/>
        <p:sld r:id="rId156"/>
        <p:sld r:id="rId157"/>
        <p:sld r:id="rId158"/>
        <p:sld r:id="rId159"/>
        <p:sld r:id="rId160"/>
        <p:sld r:id="rId161"/>
        <p:sld r:id="rId162"/>
        <p:sld r:id="rId163"/>
        <p:sld r:id="rId164"/>
        <p:sld r:id="rId165"/>
        <p:sld r:id="rId166"/>
        <p:sld r:id="rId167"/>
        <p:sld r:id="rId168"/>
        <p:sld r:id="rId169"/>
        <p:sld r:id="rId170"/>
        <p:sld r:id="rId171"/>
        <p:sld r:id="rId172"/>
        <p:sld r:id="rId173"/>
        <p:sld r:id="rId174"/>
        <p:sld r:id="rId175"/>
        <p:sld r:id="rId176"/>
        <p:sld r:id="rId177"/>
      </p:sldLst>
    </p:custShow>
    <p:custShow name="ICAO Additional Information" id="14">
      <p:sldLst>
        <p:sld r:id="rId178"/>
        <p:sld r:id="rId179"/>
        <p:sld r:id="rId180"/>
        <p:sld r:id="rId181"/>
        <p:sld r:id="rId182"/>
        <p:sld r:id="rId183"/>
        <p:sld r:id="rId184"/>
      </p:sldLst>
    </p:custShow>
  </p:custShow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Introduction" id="{A3074CE5-C40B-45B8-BD59-0ED6E32D400F}">
          <p14:sldIdLst>
            <p14:sldId id="257"/>
            <p14:sldId id="406"/>
            <p14:sldId id="261"/>
            <p14:sldId id="432"/>
            <p14:sldId id="356"/>
            <p14:sldId id="379"/>
            <p14:sldId id="361"/>
            <p14:sldId id="362"/>
            <p14:sldId id="363"/>
            <p14:sldId id="381"/>
            <p14:sldId id="386"/>
            <p14:sldId id="515"/>
            <p14:sldId id="502"/>
            <p14:sldId id="504"/>
            <p14:sldId id="541"/>
            <p14:sldId id="542"/>
            <p14:sldId id="401"/>
            <p14:sldId id="405"/>
          </p14:sldIdLst>
        </p14:section>
        <p14:section name="Top Level Menus" id="{6C80D5A8-25F5-45A2-907A-98A4B90AD483}">
          <p14:sldIdLst>
            <p14:sldId id="387"/>
            <p14:sldId id="388"/>
            <p14:sldId id="402"/>
          </p14:sldIdLst>
        </p14:section>
        <p14:section name="Climb Via Terminology" id="{069B7933-8C32-49F9-AE72-F03BFECDE43D}">
          <p14:sldIdLst>
            <p14:sldId id="264"/>
            <p14:sldId id="265"/>
            <p14:sldId id="266"/>
            <p14:sldId id="409"/>
          </p14:sldIdLst>
        </p14:section>
        <p14:section name="CV Operational Application" id="{9DB80ECC-86F9-47C5-BD48-3898AC1D8F6C}">
          <p14:sldIdLst>
            <p14:sldId id="371"/>
            <p14:sldId id="290"/>
            <p14:sldId id="268"/>
            <p14:sldId id="514"/>
            <p14:sldId id="522"/>
            <p14:sldId id="403"/>
            <p14:sldId id="404"/>
            <p14:sldId id="513"/>
            <p14:sldId id="295"/>
            <p14:sldId id="330"/>
            <p14:sldId id="273"/>
            <p14:sldId id="348"/>
            <p14:sldId id="516"/>
            <p14:sldId id="518"/>
            <p14:sldId id="519"/>
            <p14:sldId id="315"/>
            <p14:sldId id="336"/>
            <p14:sldId id="520"/>
            <p14:sldId id="521"/>
            <p14:sldId id="276"/>
            <p14:sldId id="277"/>
            <p14:sldId id="428"/>
            <p14:sldId id="279"/>
            <p14:sldId id="280"/>
            <p14:sldId id="281"/>
            <p14:sldId id="282"/>
          </p14:sldIdLst>
        </p14:section>
        <p14:section name="CV PDC" id="{1C437373-0BFC-4FAA-9D51-53CE2DC38446}">
          <p14:sldIdLst>
            <p14:sldId id="339"/>
            <p14:sldId id="333"/>
            <p14:sldId id="523"/>
            <p14:sldId id="345"/>
            <p14:sldId id="349"/>
            <p14:sldId id="380"/>
          </p14:sldIdLst>
        </p14:section>
        <p14:section name="CV Briefing Cards" id="{A4D3C1C4-E81D-46F6-BDD3-6DD1A6EF0B10}">
          <p14:sldIdLst>
            <p14:sldId id="359"/>
            <p14:sldId id="357"/>
          </p14:sldIdLst>
        </p14:section>
        <p14:section name="Descend Via Terminology" id="{45601C2B-2C29-4D38-B214-265A7C46791C}">
          <p14:sldIdLst>
            <p14:sldId id="327"/>
            <p14:sldId id="378"/>
            <p14:sldId id="328"/>
            <p14:sldId id="304"/>
            <p14:sldId id="337"/>
          </p14:sldIdLst>
        </p14:section>
        <p14:section name="DV Operational Application" id="{FE89A20E-3EB2-43BC-A240-91EB458C6748}">
          <p14:sldIdLst>
            <p14:sldId id="372"/>
            <p14:sldId id="301"/>
            <p14:sldId id="303"/>
            <p14:sldId id="305"/>
            <p14:sldId id="383"/>
            <p14:sldId id="384"/>
            <p14:sldId id="302"/>
            <p14:sldId id="307"/>
            <p14:sldId id="311"/>
            <p14:sldId id="422"/>
            <p14:sldId id="423"/>
            <p14:sldId id="310"/>
            <p14:sldId id="352"/>
            <p14:sldId id="316"/>
            <p14:sldId id="424"/>
            <p14:sldId id="425"/>
            <p14:sldId id="426"/>
            <p14:sldId id="427"/>
            <p14:sldId id="430"/>
            <p14:sldId id="308"/>
          </p14:sldIdLst>
        </p14:section>
        <p14:section name="DV Briefing Card" id="{6C32AAD0-D7AA-4A72-8AC1-5E474DC18BB0}">
          <p14:sldIdLst>
            <p14:sldId id="374"/>
            <p14:sldId id="375"/>
          </p14:sldIdLst>
        </p14:section>
        <p14:section name="Speed Adjustment Terminology" id="{BCEF1B3E-7CBA-4D90-BE89-56F5D430467F}">
          <p14:sldIdLst>
            <p14:sldId id="319"/>
            <p14:sldId id="410"/>
            <p14:sldId id="543"/>
            <p14:sldId id="413"/>
            <p14:sldId id="320"/>
            <p14:sldId id="343"/>
            <p14:sldId id="407"/>
            <p14:sldId id="411"/>
            <p14:sldId id="418"/>
            <p14:sldId id="419"/>
            <p14:sldId id="417"/>
            <p14:sldId id="421"/>
            <p14:sldId id="416"/>
            <p14:sldId id="344"/>
            <p14:sldId id="342"/>
            <p14:sldId id="325"/>
            <p14:sldId id="326"/>
            <p14:sldId id="324"/>
            <p14:sldId id="412"/>
          </p14:sldIdLst>
        </p14:section>
        <p14:section name="ICAO &amp; Canada" id="{B7E90507-ACED-42D7-80A4-0683C621FA93}">
          <p14:sldIdLst>
            <p14:sldId id="436"/>
            <p14:sldId id="431"/>
            <p14:sldId id="435"/>
            <p14:sldId id="500"/>
            <p14:sldId id="503"/>
            <p14:sldId id="437"/>
            <p14:sldId id="524"/>
            <p14:sldId id="509"/>
            <p14:sldId id="525"/>
            <p14:sldId id="526"/>
            <p14:sldId id="539"/>
          </p14:sldIdLst>
        </p14:section>
        <p14:section name="ICAO Climb Via" id="{43B1A467-0435-4D9C-851E-246F8FEFC0C6}">
          <p14:sldIdLst>
            <p14:sldId id="438"/>
            <p14:sldId id="442"/>
            <p14:sldId id="530"/>
            <p14:sldId id="440"/>
            <p14:sldId id="441"/>
            <p14:sldId id="443"/>
            <p14:sldId id="444"/>
            <p14:sldId id="445"/>
            <p14:sldId id="446"/>
            <p14:sldId id="447"/>
            <p14:sldId id="448"/>
            <p14:sldId id="449"/>
            <p14:sldId id="450"/>
            <p14:sldId id="451"/>
            <p14:sldId id="452"/>
            <p14:sldId id="453"/>
            <p14:sldId id="505"/>
            <p14:sldId id="454"/>
            <p14:sldId id="455"/>
            <p14:sldId id="456"/>
            <p14:sldId id="458"/>
            <p14:sldId id="459"/>
            <p14:sldId id="460"/>
            <p14:sldId id="461"/>
            <p14:sldId id="462"/>
            <p14:sldId id="464"/>
            <p14:sldId id="465"/>
            <p14:sldId id="466"/>
            <p14:sldId id="463"/>
          </p14:sldIdLst>
        </p14:section>
        <p14:section name="ICAO Descend Via" id="{440F2B59-6251-4A6A-B838-E5433257151D}">
          <p14:sldIdLst>
            <p14:sldId id="467"/>
            <p14:sldId id="470"/>
            <p14:sldId id="468"/>
            <p14:sldId id="469"/>
            <p14:sldId id="474"/>
            <p14:sldId id="475"/>
            <p14:sldId id="476"/>
            <p14:sldId id="477"/>
            <p14:sldId id="478"/>
            <p14:sldId id="479"/>
            <p14:sldId id="480"/>
            <p14:sldId id="481"/>
            <p14:sldId id="482"/>
            <p14:sldId id="483"/>
            <p14:sldId id="484"/>
            <p14:sldId id="485"/>
            <p14:sldId id="506"/>
            <p14:sldId id="486"/>
            <p14:sldId id="487"/>
            <p14:sldId id="488"/>
            <p14:sldId id="489"/>
            <p14:sldId id="490"/>
            <p14:sldId id="491"/>
            <p14:sldId id="492"/>
            <p14:sldId id="494"/>
            <p14:sldId id="495"/>
            <p14:sldId id="496"/>
            <p14:sldId id="493"/>
          </p14:sldIdLst>
        </p14:section>
        <p14:section name="Additional FAA_ICAO_CA Differences" id="{13E4F5F4-35FD-49F3-8127-5E05CBFD4863}">
          <p14:sldIdLst>
            <p14:sldId id="528"/>
            <p14:sldId id="497"/>
            <p14:sldId id="529"/>
            <p14:sldId id="499"/>
            <p14:sldId id="498"/>
            <p14:sldId id="507"/>
            <p14:sldId id="457"/>
          </p14:sldIdLst>
        </p14:section>
        <p14:section name="Canada Applications" id="{5F7D6BBF-C81C-473F-B945-A3E4989A50C3}">
          <p14:sldIdLst/>
        </p14:section>
        <p14:section name="Canada Links" id="{0331ABAF-46AD-4C2B-851C-26C79689FDFB}">
          <p14:sldIdLst>
            <p14:sldId id="540"/>
          </p14:sldIdLst>
        </p14:section>
      </p14:sectionLst>
    </p:ext>
    <p:ext uri="{EFAFB233-063F-42B5-8137-9DF3F51BA10A}">
      <p15:sldGuideLst xmlns:p15="http://schemas.microsoft.com/office/powerpoint/2012/main">
        <p15:guide id="1" orient="horz" pos="456" userDrawn="1">
          <p15:clr>
            <a:srgbClr val="A4A3A4"/>
          </p15:clr>
        </p15:guide>
        <p15:guide id="2" pos="504"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dd Wormington" initials="TJW" lastIdx="10" clrIdx="0"/>
  <p:cmAuthor id="1" name="Erika Freber" initials="A" lastIdx="0" clrIdx="1"/>
  <p:cmAuthor id="2" name="Richard J. Boll II" initials="RJB" lastIdx="37" clrIdx="2"/>
  <p:cmAuthor id="3" name="rlamond" initials="rgl" lastIdx="0" clrIdx="3"/>
  <p:cmAuthor id="4" name="Richard Boll" initials="RB" lastIdx="12" clrIdx="4">
    <p:extLst>
      <p:ext uri="{19B8F6BF-5375-455C-9EA6-DF929625EA0E}">
        <p15:presenceInfo xmlns:p15="http://schemas.microsoft.com/office/powerpoint/2012/main" userId="Richard Boll" providerId="None"/>
      </p:ext>
    </p:extLst>
  </p:cmAuthor>
  <p:cmAuthor id="5" name="Richard J. Boll II" initials="RJBii" lastIdx="1" clrIdx="5">
    <p:extLst>
      <p:ext uri="{19B8F6BF-5375-455C-9EA6-DF929625EA0E}">
        <p15:presenceInfo xmlns:p15="http://schemas.microsoft.com/office/powerpoint/2012/main" userId="Richard J. Boll I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77"/>
    <a:srgbClr val="FF0000"/>
    <a:srgbClr val="FFFF00"/>
    <a:srgbClr val="000000"/>
    <a:srgbClr val="B1CEFF"/>
    <a:srgbClr val="002A4B"/>
    <a:srgbClr val="8996A0"/>
    <a:srgbClr val="5A471C"/>
    <a:srgbClr val="B32018"/>
    <a:srgbClr val="B3AA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5745" autoAdjust="0"/>
  </p:normalViewPr>
  <p:slideViewPr>
    <p:cSldViewPr snapToGrid="0" showGuides="1">
      <p:cViewPr>
        <p:scale>
          <a:sx n="130" d="100"/>
          <a:sy n="130" d="100"/>
        </p:scale>
        <p:origin x="882" y="582"/>
      </p:cViewPr>
      <p:guideLst>
        <p:guide orient="horz" pos="456"/>
        <p:guide pos="504"/>
      </p:guideLst>
    </p:cSldViewPr>
  </p:slideViewPr>
  <p:outlineViewPr>
    <p:cViewPr>
      <p:scale>
        <a:sx n="33" d="100"/>
        <a:sy n="33" d="100"/>
      </p:scale>
      <p:origin x="0" y="9366"/>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0" d="100"/>
          <a:sy n="80" d="100"/>
        </p:scale>
        <p:origin x="-2022"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theme" Target="theme/theme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tableStyles" Target="tableStyle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0"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handoutMaster" Target="handoutMasters/handoutMaster1.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s>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jpg"/></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hyperlink" Target="https://youtu.be/ArCqd4R_NqA?si=Pm7T4Q4N71HZaQNM"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diagrams/_rels/data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1.png"/></Relationships>
</file>

<file path=ppt/diagrams/_rels/data4.xml.rels><?xml version="1.0" encoding="UTF-8" standalone="yes"?>
<Relationships xmlns="http://schemas.openxmlformats.org/package/2006/relationships"><Relationship Id="rId3" Type="http://schemas.openxmlformats.org/officeDocument/2006/relationships/hyperlink" Target="https://www.faa.gov/sites/faa.gov/files/other_visit/aviation_industry/airline_operators/airline_safety/InFO14003.pdf" TargetMode="External"/><Relationship Id="rId2" Type="http://schemas.openxmlformats.org/officeDocument/2006/relationships/hyperlink" Target="https://www.faa.gov/about/office_org/headquarters_offices/avs/offices/afx/afs/afs400/afs410/pbn" TargetMode="External"/><Relationship Id="rId1" Type="http://schemas.openxmlformats.org/officeDocument/2006/relationships/hyperlink" Target="https://www.faa.gov/sites/faa.gov/files/about/office_org/headquarters_offices/avs/Climb_Descend_Via_FAQ.pdf" TargetMode="Externa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diagrams/_rels/data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7.png"/><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7.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76473E-0649-411A-99EA-385AB073A7D5}" type="doc">
      <dgm:prSet loTypeId="urn:microsoft.com/office/officeart/2008/layout/CaptionedPictures" loCatId="picture" qsTypeId="urn:microsoft.com/office/officeart/2005/8/quickstyle/3d1" qsCatId="3D" csTypeId="urn:microsoft.com/office/officeart/2005/8/colors/accent1_2" csCatId="accent1" phldr="1"/>
      <dgm:spPr/>
      <dgm:t>
        <a:bodyPr/>
        <a:lstStyle/>
        <a:p>
          <a:endParaRPr lang="en-US"/>
        </a:p>
      </dgm:t>
    </dgm:pt>
    <dgm:pt modelId="{D0A5DD88-61EA-4EAE-85FC-4ECD813D7D91}">
      <dgm:prSet phldrT="[Text]"/>
      <dgm:spPr/>
      <dgm:t>
        <a:bodyPr/>
        <a:lstStyle/>
        <a:p>
          <a:r>
            <a:rPr lang="en-US" b="1" dirty="0"/>
            <a:t>Climb Via</a:t>
          </a:r>
        </a:p>
      </dgm:t>
      <dgm:extLst>
        <a:ext uri="{E40237B7-FDA0-4F09-8148-C483321AD2D9}">
          <dgm14:cNvPr xmlns:dgm14="http://schemas.microsoft.com/office/drawing/2010/diagram" id="0" name="">
            <a:hlinkClick xmlns:r="http://schemas.openxmlformats.org/officeDocument/2006/relationships" r:id="" action="ppaction://customshow?id=7&amp;return=true"/>
          </dgm14:cNvPr>
        </a:ext>
      </dgm:extLst>
    </dgm:pt>
    <dgm:pt modelId="{A312F6C9-99C0-4200-B35D-9E227B665290}" type="parTrans" cxnId="{D7543004-099B-4261-B5B1-8724524108A0}">
      <dgm:prSet/>
      <dgm:spPr/>
      <dgm:t>
        <a:bodyPr/>
        <a:lstStyle/>
        <a:p>
          <a:endParaRPr lang="en-US"/>
        </a:p>
      </dgm:t>
    </dgm:pt>
    <dgm:pt modelId="{AB7768AE-F7EA-4702-ABC8-F14BF08420C1}" type="sibTrans" cxnId="{D7543004-099B-4261-B5B1-8724524108A0}">
      <dgm:prSet/>
      <dgm:spPr/>
      <dgm:t>
        <a:bodyPr/>
        <a:lstStyle/>
        <a:p>
          <a:endParaRPr lang="en-US"/>
        </a:p>
      </dgm:t>
    </dgm:pt>
    <dgm:pt modelId="{AF0C193C-CF91-4BEC-B6B2-AB92427468F4}">
      <dgm:prSet phldrT="[Text]"/>
      <dgm:spPr/>
      <dgm:t>
        <a:bodyPr/>
        <a:lstStyle/>
        <a:p>
          <a:r>
            <a:rPr lang="en-US" b="1" dirty="0"/>
            <a:t>Descend Via</a:t>
          </a:r>
        </a:p>
      </dgm:t>
      <dgm:extLst>
        <a:ext uri="{E40237B7-FDA0-4F09-8148-C483321AD2D9}">
          <dgm14:cNvPr xmlns:dgm14="http://schemas.microsoft.com/office/drawing/2010/diagram" id="0" name="">
            <a:hlinkClick xmlns:r="http://schemas.openxmlformats.org/officeDocument/2006/relationships" r:id="" action="ppaction://customshow?id=8&amp;return=true"/>
          </dgm14:cNvPr>
        </a:ext>
      </dgm:extLst>
    </dgm:pt>
    <dgm:pt modelId="{6B45CCE0-484A-4596-8224-4B4B1E5D1832}" type="parTrans" cxnId="{48DB51C8-D129-473B-AA0A-B53C0444DEC8}">
      <dgm:prSet/>
      <dgm:spPr/>
      <dgm:t>
        <a:bodyPr/>
        <a:lstStyle/>
        <a:p>
          <a:endParaRPr lang="en-US"/>
        </a:p>
      </dgm:t>
    </dgm:pt>
    <dgm:pt modelId="{D1CA83FC-B828-4498-931F-5EFE9B62CCA3}" type="sibTrans" cxnId="{48DB51C8-D129-473B-AA0A-B53C0444DEC8}">
      <dgm:prSet/>
      <dgm:spPr/>
      <dgm:t>
        <a:bodyPr/>
        <a:lstStyle/>
        <a:p>
          <a:endParaRPr lang="en-US"/>
        </a:p>
      </dgm:t>
    </dgm:pt>
    <dgm:pt modelId="{A06A5D01-274D-41BA-A7CE-CEE1889F80CB}">
      <dgm:prSet phldrT="[Text]"/>
      <dgm:spPr/>
      <dgm:t>
        <a:bodyPr/>
        <a:lstStyle/>
        <a:p>
          <a:r>
            <a:rPr lang="en-US" b="1" dirty="0"/>
            <a:t>Speed Adjustments</a:t>
          </a:r>
        </a:p>
      </dgm:t>
      <dgm:extLst>
        <a:ext uri="{E40237B7-FDA0-4F09-8148-C483321AD2D9}">
          <dgm14:cNvPr xmlns:dgm14="http://schemas.microsoft.com/office/drawing/2010/diagram" id="0" name="">
            <a:hlinkClick xmlns:r="http://schemas.openxmlformats.org/officeDocument/2006/relationships" r:id="" action="ppaction://customshow?id=4&amp;return=true"/>
          </dgm14:cNvPr>
        </a:ext>
      </dgm:extLst>
    </dgm:pt>
    <dgm:pt modelId="{3816CCC3-91BC-4E69-A78D-FC59D3BECD3C}" type="parTrans" cxnId="{2F8E5EE2-F503-4496-8182-6D7B22287F83}">
      <dgm:prSet/>
      <dgm:spPr/>
      <dgm:t>
        <a:bodyPr/>
        <a:lstStyle/>
        <a:p>
          <a:endParaRPr lang="en-US"/>
        </a:p>
      </dgm:t>
    </dgm:pt>
    <dgm:pt modelId="{775B504E-2A01-4889-8EDA-B005921DA945}" type="sibTrans" cxnId="{2F8E5EE2-F503-4496-8182-6D7B22287F83}">
      <dgm:prSet/>
      <dgm:spPr/>
      <dgm:t>
        <a:bodyPr/>
        <a:lstStyle/>
        <a:p>
          <a:endParaRPr lang="en-US"/>
        </a:p>
      </dgm:t>
    </dgm:pt>
    <dgm:pt modelId="{13F66C22-2DE3-4027-A90D-6C50DED28071}">
      <dgm:prSet phldrT="[Text]"/>
      <dgm:spPr/>
      <dgm:t>
        <a:bodyPr/>
        <a:lstStyle/>
        <a:p>
          <a:r>
            <a:rPr lang="en-US" b="1" dirty="0"/>
            <a:t>Additional Resources</a:t>
          </a:r>
        </a:p>
      </dgm:t>
      <dgm:extLst>
        <a:ext uri="{E40237B7-FDA0-4F09-8148-C483321AD2D9}">
          <dgm14:cNvPr xmlns:dgm14="http://schemas.microsoft.com/office/drawing/2010/diagram" id="0" name="">
            <a:hlinkClick xmlns:r="http://schemas.openxmlformats.org/officeDocument/2006/relationships" r:id="" action="ppaction://customshow?id=9&amp;return=true"/>
          </dgm14:cNvPr>
        </a:ext>
      </dgm:extLst>
    </dgm:pt>
    <dgm:pt modelId="{CB942527-741D-4F9A-96C8-8EDBB5262898}" type="parTrans" cxnId="{387F1F87-97E1-4FF5-A149-0018728748D8}">
      <dgm:prSet/>
      <dgm:spPr/>
      <dgm:t>
        <a:bodyPr/>
        <a:lstStyle/>
        <a:p>
          <a:endParaRPr lang="en-US"/>
        </a:p>
      </dgm:t>
    </dgm:pt>
    <dgm:pt modelId="{52E6D125-0C43-4F18-AB43-BF592B2E9D19}" type="sibTrans" cxnId="{387F1F87-97E1-4FF5-A149-0018728748D8}">
      <dgm:prSet/>
      <dgm:spPr/>
      <dgm:t>
        <a:bodyPr/>
        <a:lstStyle/>
        <a:p>
          <a:endParaRPr lang="en-US"/>
        </a:p>
      </dgm:t>
    </dgm:pt>
    <dgm:pt modelId="{6D292C6D-969B-40EA-90EA-896A5083D5E4}">
      <dgm:prSet phldrT="[Text]"/>
      <dgm:spPr/>
      <dgm:t>
        <a:bodyPr/>
        <a:lstStyle/>
        <a:p>
          <a:r>
            <a:rPr lang="en-US" b="1" dirty="0"/>
            <a:t>ICAO</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E5F482F6-4173-4B57-A209-B7E5CDD67137}" type="parTrans" cxnId="{D150ABE1-1E36-486C-A8F2-795D034A1CCB}">
      <dgm:prSet/>
      <dgm:spPr/>
      <dgm:t>
        <a:bodyPr/>
        <a:lstStyle/>
        <a:p>
          <a:endParaRPr lang="en-US"/>
        </a:p>
      </dgm:t>
    </dgm:pt>
    <dgm:pt modelId="{8FBB0077-4001-40C6-BE3C-F0E161AB2021}" type="sibTrans" cxnId="{D150ABE1-1E36-486C-A8F2-795D034A1CCB}">
      <dgm:prSet/>
      <dgm:spPr/>
      <dgm:t>
        <a:bodyPr/>
        <a:lstStyle/>
        <a:p>
          <a:endParaRPr lang="en-US"/>
        </a:p>
      </dgm:t>
    </dgm:pt>
    <dgm:pt modelId="{95A6B25A-3AB6-4DDB-9748-A56BF1358EE1}" type="pres">
      <dgm:prSet presAssocID="{3F76473E-0649-411A-99EA-385AB073A7D5}" presName="Name0" presStyleCnt="0">
        <dgm:presLayoutVars>
          <dgm:chMax/>
          <dgm:chPref/>
          <dgm:dir/>
        </dgm:presLayoutVars>
      </dgm:prSet>
      <dgm:spPr/>
    </dgm:pt>
    <dgm:pt modelId="{31B3615B-7F91-4218-98D4-58C0F85C5938}" type="pres">
      <dgm:prSet presAssocID="{D0A5DD88-61EA-4EAE-85FC-4ECD813D7D91}" presName="composite" presStyleCnt="0">
        <dgm:presLayoutVars>
          <dgm:chMax val="1"/>
          <dgm:chPref val="1"/>
        </dgm:presLayoutVars>
      </dgm:prSet>
      <dgm:spPr/>
    </dgm:pt>
    <dgm:pt modelId="{32BE76B8-9552-4DA3-A426-E92E548242DD}" type="pres">
      <dgm:prSet presAssocID="{D0A5DD88-61EA-4EAE-85FC-4ECD813D7D91}" presName="Accent" presStyleLbl="trAlignAcc1" presStyleIdx="0" presStyleCnt="5">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 action="ppaction://customshow?id=7&amp;return=true"/>
          </dgm14:cNvPr>
        </a:ext>
      </dgm:extLst>
    </dgm:pt>
    <dgm:pt modelId="{3DBC6E23-AAF3-4E7E-8D92-1A8B5D872C01}" type="pres">
      <dgm:prSet presAssocID="{D0A5DD88-61EA-4EAE-85FC-4ECD813D7D91}" presName="Image" presStyleLbl="alignImgPlace1" presStyleIdx="0" presStyleCnt="5">
        <dgm:presLayoutVars>
          <dgm:chMax val="0"/>
          <dgm:chPref val="0"/>
        </dgm:presLayoutVars>
      </dgm:prSet>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a:hlinkClick xmlns:r="http://schemas.openxmlformats.org/officeDocument/2006/relationships" r:id="" action="ppaction://customshow?id=7&amp;return=true"/>
          </dgm14:cNvPr>
        </a:ext>
      </dgm:extLst>
    </dgm:pt>
    <dgm:pt modelId="{22279556-36F4-4348-B79E-643C1C524C56}" type="pres">
      <dgm:prSet presAssocID="{D0A5DD88-61EA-4EAE-85FC-4ECD813D7D91}" presName="ChildComposite" presStyleCnt="0"/>
      <dgm:spPr/>
    </dgm:pt>
    <dgm:pt modelId="{00AB4E54-371D-441E-91C5-F7BA99A247BB}" type="pres">
      <dgm:prSet presAssocID="{D0A5DD88-61EA-4EAE-85FC-4ECD813D7D91}" presName="Child" presStyleLbl="node1" presStyleIdx="0" presStyleCnt="0">
        <dgm:presLayoutVars>
          <dgm:chMax val="0"/>
          <dgm:chPref val="0"/>
          <dgm:bulletEnabled val="1"/>
        </dgm:presLayoutVars>
      </dgm:prSet>
      <dgm:spPr/>
    </dgm:pt>
    <dgm:pt modelId="{279D57C7-64CC-4703-A4A3-95C5E7261935}" type="pres">
      <dgm:prSet presAssocID="{D0A5DD88-61EA-4EAE-85FC-4ECD813D7D91}" presName="Parent" presStyleLbl="revTx" presStyleIdx="0" presStyleCnt="5">
        <dgm:presLayoutVars>
          <dgm:chMax val="1"/>
          <dgm:chPref val="0"/>
          <dgm:bulletEnabled val="1"/>
        </dgm:presLayoutVars>
      </dgm:prSet>
      <dgm:spPr/>
    </dgm:pt>
    <dgm:pt modelId="{D86810B3-8BE9-45CD-A1E3-97860990B1FC}" type="pres">
      <dgm:prSet presAssocID="{AB7768AE-F7EA-4702-ABC8-F14BF08420C1}" presName="sibTrans" presStyleCnt="0"/>
      <dgm:spPr/>
    </dgm:pt>
    <dgm:pt modelId="{5DAF7C5A-EC75-4435-AA1F-75AB650D910E}" type="pres">
      <dgm:prSet presAssocID="{AF0C193C-CF91-4BEC-B6B2-AB92427468F4}" presName="composite" presStyleCnt="0">
        <dgm:presLayoutVars>
          <dgm:chMax val="1"/>
          <dgm:chPref val="1"/>
        </dgm:presLayoutVars>
      </dgm:prSet>
      <dgm:spPr/>
    </dgm:pt>
    <dgm:pt modelId="{EF794B33-9D0A-4C89-9C2C-8A13F9905152}" type="pres">
      <dgm:prSet presAssocID="{AF0C193C-CF91-4BEC-B6B2-AB92427468F4}" presName="Accent" presStyleLbl="trAlignAcc1" presStyleIdx="1" presStyleCnt="5">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 action="ppaction://customshow?id=8&amp;return=true"/>
          </dgm14:cNvPr>
        </a:ext>
      </dgm:extLst>
    </dgm:pt>
    <dgm:pt modelId="{EAFB5B24-A7CE-4B59-A218-658B9A3EADE8}" type="pres">
      <dgm:prSet presAssocID="{AF0C193C-CF91-4BEC-B6B2-AB92427468F4}" presName="Image" presStyleLbl="alignImgPlace1" presStyleIdx="1" presStyleCnt="5">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extLst>
        <a:ext uri="{E40237B7-FDA0-4F09-8148-C483321AD2D9}">
          <dgm14:cNvPr xmlns:dgm14="http://schemas.microsoft.com/office/drawing/2010/diagram" id="0" name="">
            <a:hlinkClick xmlns:r="http://schemas.openxmlformats.org/officeDocument/2006/relationships" r:id="" action="ppaction://customshow?id=8&amp;return=true"/>
          </dgm14:cNvPr>
        </a:ext>
      </dgm:extLst>
    </dgm:pt>
    <dgm:pt modelId="{C0B52587-D5F1-4066-A9EA-2046A22835FC}" type="pres">
      <dgm:prSet presAssocID="{AF0C193C-CF91-4BEC-B6B2-AB92427468F4}" presName="ChildComposite" presStyleCnt="0"/>
      <dgm:spPr/>
    </dgm:pt>
    <dgm:pt modelId="{43ED69AD-9E70-4221-935E-EB4BE718CFAB}" type="pres">
      <dgm:prSet presAssocID="{AF0C193C-CF91-4BEC-B6B2-AB92427468F4}" presName="Child" presStyleLbl="node1" presStyleIdx="0" presStyleCnt="0">
        <dgm:presLayoutVars>
          <dgm:chMax val="0"/>
          <dgm:chPref val="0"/>
          <dgm:bulletEnabled val="1"/>
        </dgm:presLayoutVars>
      </dgm:prSet>
      <dgm:spPr/>
    </dgm:pt>
    <dgm:pt modelId="{D78C5AD6-FB57-4178-823C-D717C357AFA3}" type="pres">
      <dgm:prSet presAssocID="{AF0C193C-CF91-4BEC-B6B2-AB92427468F4}" presName="Parent" presStyleLbl="revTx" presStyleIdx="1" presStyleCnt="5">
        <dgm:presLayoutVars>
          <dgm:chMax val="1"/>
          <dgm:chPref val="0"/>
          <dgm:bulletEnabled val="1"/>
        </dgm:presLayoutVars>
      </dgm:prSet>
      <dgm:spPr/>
    </dgm:pt>
    <dgm:pt modelId="{ED0B7E02-783D-41E5-A7E9-CCD32858FEB7}" type="pres">
      <dgm:prSet presAssocID="{D1CA83FC-B828-4498-931F-5EFE9B62CCA3}" presName="sibTrans" presStyleCnt="0"/>
      <dgm:spPr/>
    </dgm:pt>
    <dgm:pt modelId="{7C87BD10-5132-443D-941D-BB85DA8B55C5}" type="pres">
      <dgm:prSet presAssocID="{A06A5D01-274D-41BA-A7CE-CEE1889F80CB}" presName="composite" presStyleCnt="0">
        <dgm:presLayoutVars>
          <dgm:chMax val="1"/>
          <dgm:chPref val="1"/>
        </dgm:presLayoutVars>
      </dgm:prSet>
      <dgm:spPr/>
    </dgm:pt>
    <dgm:pt modelId="{B35C45DE-D9C5-4AA7-A81B-E87812B051F2}" type="pres">
      <dgm:prSet presAssocID="{A06A5D01-274D-41BA-A7CE-CEE1889F80CB}" presName="Accent" presStyleLbl="trAlignAcc1" presStyleIdx="2" presStyleCnt="5">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 action="ppaction://customshow?id=4&amp;return=true"/>
          </dgm14:cNvPr>
        </a:ext>
      </dgm:extLst>
    </dgm:pt>
    <dgm:pt modelId="{6398C33F-2FC7-4ED3-81B2-701F9FA0688F}" type="pres">
      <dgm:prSet presAssocID="{A06A5D01-274D-41BA-A7CE-CEE1889F80CB}" presName="Image" presStyleLbl="alignImgPlace1" presStyleIdx="2" presStyleCnt="5">
        <dgm:presLayoutVars>
          <dgm:chMax val="0"/>
          <dgm:chPref val="0"/>
        </dgm:presLayoutVars>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6000" b="-26000"/>
          </a:stretch>
        </a:blipFill>
      </dgm:spPr>
      <dgm:extLst>
        <a:ext uri="{E40237B7-FDA0-4F09-8148-C483321AD2D9}">
          <dgm14:cNvPr xmlns:dgm14="http://schemas.microsoft.com/office/drawing/2010/diagram" id="0" name="">
            <a:hlinkClick xmlns:r="http://schemas.openxmlformats.org/officeDocument/2006/relationships" r:id="" action="ppaction://customshow?id=4&amp;return=true"/>
          </dgm14:cNvPr>
        </a:ext>
      </dgm:extLst>
    </dgm:pt>
    <dgm:pt modelId="{BCD46835-B823-4771-97E4-E8407FC11002}" type="pres">
      <dgm:prSet presAssocID="{A06A5D01-274D-41BA-A7CE-CEE1889F80CB}" presName="ChildComposite" presStyleCnt="0"/>
      <dgm:spPr/>
    </dgm:pt>
    <dgm:pt modelId="{82B19751-A7BF-4EFA-9488-EFD7FCF823C9}" type="pres">
      <dgm:prSet presAssocID="{A06A5D01-274D-41BA-A7CE-CEE1889F80CB}" presName="Child" presStyleLbl="node1" presStyleIdx="0" presStyleCnt="0">
        <dgm:presLayoutVars>
          <dgm:chMax val="0"/>
          <dgm:chPref val="0"/>
          <dgm:bulletEnabled val="1"/>
        </dgm:presLayoutVars>
      </dgm:prSet>
      <dgm:spPr/>
    </dgm:pt>
    <dgm:pt modelId="{CB73FD27-FD3C-4A95-B6D0-E87FA1085880}" type="pres">
      <dgm:prSet presAssocID="{A06A5D01-274D-41BA-A7CE-CEE1889F80CB}" presName="Parent" presStyleLbl="revTx" presStyleIdx="2" presStyleCnt="5">
        <dgm:presLayoutVars>
          <dgm:chMax val="1"/>
          <dgm:chPref val="0"/>
          <dgm:bulletEnabled val="1"/>
        </dgm:presLayoutVars>
      </dgm:prSet>
      <dgm:spPr/>
    </dgm:pt>
    <dgm:pt modelId="{2170D18C-755A-4324-ADDB-120E66B4246A}" type="pres">
      <dgm:prSet presAssocID="{775B504E-2A01-4889-8EDA-B005921DA945}" presName="sibTrans" presStyleCnt="0"/>
      <dgm:spPr/>
    </dgm:pt>
    <dgm:pt modelId="{4921DB3F-D647-4A4A-AD00-C2CC3CFB9B48}" type="pres">
      <dgm:prSet presAssocID="{6D292C6D-969B-40EA-90EA-896A5083D5E4}" presName="composite" presStyleCnt="0">
        <dgm:presLayoutVars>
          <dgm:chMax val="1"/>
          <dgm:chPref val="1"/>
        </dgm:presLayoutVars>
      </dgm:prSet>
      <dgm:spPr/>
    </dgm:pt>
    <dgm:pt modelId="{1277898F-09DA-4B10-BD8B-D5D7F22585E9}" type="pres">
      <dgm:prSet presAssocID="{6D292C6D-969B-40EA-90EA-896A5083D5E4}" presName="Accent" presStyleLbl="trAlignAcc1" presStyleIdx="3" presStyleCnt="5">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B637F136-D2C3-445B-BEAE-53BE81E8441A}" type="pres">
      <dgm:prSet presAssocID="{6D292C6D-969B-40EA-90EA-896A5083D5E4}" presName="Image" presStyleLbl="alignImgPlace1" presStyleIdx="3" presStyleCnt="5" custScaleY="100008">
        <dgm:presLayoutVars>
          <dgm:chMax val="0"/>
          <dgm:chPref val="0"/>
        </dgm:presLayoutVars>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28000" b="-28000"/>
          </a:stretch>
        </a:blipFill>
      </dgm:spPr>
      <dgm:extLst>
        <a:ext uri="{E40237B7-FDA0-4F09-8148-C483321AD2D9}">
          <dgm14:cNvPr xmlns:dgm14="http://schemas.microsoft.com/office/drawing/2010/diagram" id="0" name="">
            <a:hlinkClick xmlns:r="http://schemas.openxmlformats.org/officeDocument/2006/relationships" r:id="" action="ppaction://customshow?id=11&amp;return=true"/>
          </dgm14:cNvPr>
        </a:ext>
      </dgm:extLst>
    </dgm:pt>
    <dgm:pt modelId="{C1F59E85-FB7F-4AD2-B42A-B2E9E44F91C6}" type="pres">
      <dgm:prSet presAssocID="{6D292C6D-969B-40EA-90EA-896A5083D5E4}" presName="ChildComposite" presStyleCnt="0"/>
      <dgm:spPr/>
    </dgm:pt>
    <dgm:pt modelId="{C256278A-8549-4328-BF68-010D9C8EBBC0}" type="pres">
      <dgm:prSet presAssocID="{6D292C6D-969B-40EA-90EA-896A5083D5E4}" presName="Child" presStyleLbl="node1" presStyleIdx="0" presStyleCnt="0">
        <dgm:presLayoutVars>
          <dgm:chMax val="0"/>
          <dgm:chPref val="0"/>
          <dgm:bulletEnabled val="1"/>
        </dgm:presLayoutVars>
      </dgm:prSet>
      <dgm:spPr/>
    </dgm:pt>
    <dgm:pt modelId="{D7F148F3-C9FF-42E8-963A-54DC4986F4D7}" type="pres">
      <dgm:prSet presAssocID="{6D292C6D-969B-40EA-90EA-896A5083D5E4}" presName="Parent" presStyleLbl="revTx" presStyleIdx="3" presStyleCnt="5">
        <dgm:presLayoutVars>
          <dgm:chMax val="1"/>
          <dgm:chPref val="0"/>
          <dgm:bulletEnabled val="1"/>
        </dgm:presLayoutVars>
      </dgm:prSet>
      <dgm:spPr/>
    </dgm:pt>
    <dgm:pt modelId="{CA4DC6D2-8DB2-4CB0-B483-CA30E2743608}" type="pres">
      <dgm:prSet presAssocID="{8FBB0077-4001-40C6-BE3C-F0E161AB2021}" presName="sibTrans" presStyleCnt="0"/>
      <dgm:spPr/>
    </dgm:pt>
    <dgm:pt modelId="{F16356D3-C6A3-4FBF-8E0D-BA1DBB43508C}" type="pres">
      <dgm:prSet presAssocID="{13F66C22-2DE3-4027-A90D-6C50DED28071}" presName="composite" presStyleCnt="0">
        <dgm:presLayoutVars>
          <dgm:chMax val="1"/>
          <dgm:chPref val="1"/>
        </dgm:presLayoutVars>
      </dgm:prSet>
      <dgm:spPr/>
    </dgm:pt>
    <dgm:pt modelId="{B3D18566-480E-43EF-8EAE-81F550330FB0}" type="pres">
      <dgm:prSet presAssocID="{13F66C22-2DE3-4027-A90D-6C50DED28071}" presName="Accent" presStyleLbl="trAlignAcc1" presStyleIdx="4" presStyleCnt="5">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 action="ppaction://customshow?id=9&amp;return=true"/>
          </dgm14:cNvPr>
        </a:ext>
      </dgm:extLst>
    </dgm:pt>
    <dgm:pt modelId="{AD97F512-2DBE-4D5D-960A-50BFA0756E16}" type="pres">
      <dgm:prSet presAssocID="{13F66C22-2DE3-4027-A90D-6C50DED28071}" presName="Image" presStyleLbl="alignImgPlace1" presStyleIdx="4" presStyleCnt="5">
        <dgm:presLayoutVars>
          <dgm:chMax val="0"/>
          <dgm:chPref val="0"/>
        </dgm:presLayoutVars>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dgm:spPr>
      <dgm:extLst>
        <a:ext uri="{E40237B7-FDA0-4F09-8148-C483321AD2D9}">
          <dgm14:cNvPr xmlns:dgm14="http://schemas.microsoft.com/office/drawing/2010/diagram" id="0" name="">
            <a:hlinkClick xmlns:r="http://schemas.openxmlformats.org/officeDocument/2006/relationships" r:id="" action="ppaction://customshow?id=9&amp;return=true"/>
          </dgm14:cNvPr>
        </a:ext>
      </dgm:extLst>
    </dgm:pt>
    <dgm:pt modelId="{79D02419-DC22-4780-991E-85658C2F493C}" type="pres">
      <dgm:prSet presAssocID="{13F66C22-2DE3-4027-A90D-6C50DED28071}" presName="ChildComposite" presStyleCnt="0"/>
      <dgm:spPr/>
    </dgm:pt>
    <dgm:pt modelId="{5B39BABA-ECCE-44DD-A4E4-24C2D3DBE53A}" type="pres">
      <dgm:prSet presAssocID="{13F66C22-2DE3-4027-A90D-6C50DED28071}" presName="Child" presStyleLbl="node1" presStyleIdx="0" presStyleCnt="0">
        <dgm:presLayoutVars>
          <dgm:chMax val="0"/>
          <dgm:chPref val="0"/>
          <dgm:bulletEnabled val="1"/>
        </dgm:presLayoutVars>
      </dgm:prSet>
      <dgm:spPr/>
    </dgm:pt>
    <dgm:pt modelId="{F155EDE4-5382-41C0-B8CE-F81DF32392DA}" type="pres">
      <dgm:prSet presAssocID="{13F66C22-2DE3-4027-A90D-6C50DED28071}" presName="Parent" presStyleLbl="revTx" presStyleIdx="4" presStyleCnt="5">
        <dgm:presLayoutVars>
          <dgm:chMax val="1"/>
          <dgm:chPref val="0"/>
          <dgm:bulletEnabled val="1"/>
        </dgm:presLayoutVars>
      </dgm:prSet>
      <dgm:spPr/>
    </dgm:pt>
  </dgm:ptLst>
  <dgm:cxnLst>
    <dgm:cxn modelId="{D7543004-099B-4261-B5B1-8724524108A0}" srcId="{3F76473E-0649-411A-99EA-385AB073A7D5}" destId="{D0A5DD88-61EA-4EAE-85FC-4ECD813D7D91}" srcOrd="0" destOrd="0" parTransId="{A312F6C9-99C0-4200-B35D-9E227B665290}" sibTransId="{AB7768AE-F7EA-4702-ABC8-F14BF08420C1}"/>
    <dgm:cxn modelId="{BA4ECB69-21F4-4424-9B8F-596241AEB951}" type="presOf" srcId="{D0A5DD88-61EA-4EAE-85FC-4ECD813D7D91}" destId="{279D57C7-64CC-4703-A4A3-95C5E7261935}" srcOrd="0" destOrd="0" presId="urn:microsoft.com/office/officeart/2008/layout/CaptionedPictures"/>
    <dgm:cxn modelId="{E012FD4F-7321-47A8-ADB1-A3F6B5181156}" type="presOf" srcId="{13F66C22-2DE3-4027-A90D-6C50DED28071}" destId="{F155EDE4-5382-41C0-B8CE-F81DF32392DA}" srcOrd="0" destOrd="0" presId="urn:microsoft.com/office/officeart/2008/layout/CaptionedPictures"/>
    <dgm:cxn modelId="{468CFB53-408F-4577-BB43-59B6A8F992B0}" type="presOf" srcId="{3F76473E-0649-411A-99EA-385AB073A7D5}" destId="{95A6B25A-3AB6-4DDB-9748-A56BF1358EE1}" srcOrd="0" destOrd="0" presId="urn:microsoft.com/office/officeart/2008/layout/CaptionedPictures"/>
    <dgm:cxn modelId="{387F1F87-97E1-4FF5-A149-0018728748D8}" srcId="{3F76473E-0649-411A-99EA-385AB073A7D5}" destId="{13F66C22-2DE3-4027-A90D-6C50DED28071}" srcOrd="4" destOrd="0" parTransId="{CB942527-741D-4F9A-96C8-8EDBB5262898}" sibTransId="{52E6D125-0C43-4F18-AB43-BF592B2E9D19}"/>
    <dgm:cxn modelId="{9E8FE5A4-7FA1-4C21-80B1-A902793327ED}" type="presOf" srcId="{6D292C6D-969B-40EA-90EA-896A5083D5E4}" destId="{D7F148F3-C9FF-42E8-963A-54DC4986F4D7}" srcOrd="0" destOrd="0" presId="urn:microsoft.com/office/officeart/2008/layout/CaptionedPictures"/>
    <dgm:cxn modelId="{EA0713B2-6AA0-4FB4-A915-9E3AA1EA6268}" type="presOf" srcId="{A06A5D01-274D-41BA-A7CE-CEE1889F80CB}" destId="{CB73FD27-FD3C-4A95-B6D0-E87FA1085880}" srcOrd="0" destOrd="0" presId="urn:microsoft.com/office/officeart/2008/layout/CaptionedPictures"/>
    <dgm:cxn modelId="{48DB51C8-D129-473B-AA0A-B53C0444DEC8}" srcId="{3F76473E-0649-411A-99EA-385AB073A7D5}" destId="{AF0C193C-CF91-4BEC-B6B2-AB92427468F4}" srcOrd="1" destOrd="0" parTransId="{6B45CCE0-484A-4596-8224-4B4B1E5D1832}" sibTransId="{D1CA83FC-B828-4498-931F-5EFE9B62CCA3}"/>
    <dgm:cxn modelId="{591AB0DB-0CD7-44A2-93EF-2900623EEFB6}" type="presOf" srcId="{AF0C193C-CF91-4BEC-B6B2-AB92427468F4}" destId="{D78C5AD6-FB57-4178-823C-D717C357AFA3}" srcOrd="0" destOrd="0" presId="urn:microsoft.com/office/officeart/2008/layout/CaptionedPictures"/>
    <dgm:cxn modelId="{D150ABE1-1E36-486C-A8F2-795D034A1CCB}" srcId="{3F76473E-0649-411A-99EA-385AB073A7D5}" destId="{6D292C6D-969B-40EA-90EA-896A5083D5E4}" srcOrd="3" destOrd="0" parTransId="{E5F482F6-4173-4B57-A209-B7E5CDD67137}" sibTransId="{8FBB0077-4001-40C6-BE3C-F0E161AB2021}"/>
    <dgm:cxn modelId="{2F8E5EE2-F503-4496-8182-6D7B22287F83}" srcId="{3F76473E-0649-411A-99EA-385AB073A7D5}" destId="{A06A5D01-274D-41BA-A7CE-CEE1889F80CB}" srcOrd="2" destOrd="0" parTransId="{3816CCC3-91BC-4E69-A78D-FC59D3BECD3C}" sibTransId="{775B504E-2A01-4889-8EDA-B005921DA945}"/>
    <dgm:cxn modelId="{E05355E2-B0E3-4AD0-9173-D51342F973C7}" type="presParOf" srcId="{95A6B25A-3AB6-4DDB-9748-A56BF1358EE1}" destId="{31B3615B-7F91-4218-98D4-58C0F85C5938}" srcOrd="0" destOrd="0" presId="urn:microsoft.com/office/officeart/2008/layout/CaptionedPictures"/>
    <dgm:cxn modelId="{CD4E0ADF-D9FE-45A3-8E27-E3B9DBC4AB01}" type="presParOf" srcId="{31B3615B-7F91-4218-98D4-58C0F85C5938}" destId="{32BE76B8-9552-4DA3-A426-E92E548242DD}" srcOrd="0" destOrd="0" presId="urn:microsoft.com/office/officeart/2008/layout/CaptionedPictures"/>
    <dgm:cxn modelId="{A2865B65-9F43-4A65-B390-C0A0C4BFD882}" type="presParOf" srcId="{31B3615B-7F91-4218-98D4-58C0F85C5938}" destId="{3DBC6E23-AAF3-4E7E-8D92-1A8B5D872C01}" srcOrd="1" destOrd="0" presId="urn:microsoft.com/office/officeart/2008/layout/CaptionedPictures"/>
    <dgm:cxn modelId="{45149850-748A-40AC-B210-A9B57C49F64E}" type="presParOf" srcId="{31B3615B-7F91-4218-98D4-58C0F85C5938}" destId="{22279556-36F4-4348-B79E-643C1C524C56}" srcOrd="2" destOrd="0" presId="urn:microsoft.com/office/officeart/2008/layout/CaptionedPictures"/>
    <dgm:cxn modelId="{6FE53243-67B6-425D-AA96-19C73E6F7137}" type="presParOf" srcId="{22279556-36F4-4348-B79E-643C1C524C56}" destId="{00AB4E54-371D-441E-91C5-F7BA99A247BB}" srcOrd="0" destOrd="0" presId="urn:microsoft.com/office/officeart/2008/layout/CaptionedPictures"/>
    <dgm:cxn modelId="{7382B8B6-6CEE-4FE9-8F1E-5F391854BDA3}" type="presParOf" srcId="{22279556-36F4-4348-B79E-643C1C524C56}" destId="{279D57C7-64CC-4703-A4A3-95C5E7261935}" srcOrd="1" destOrd="0" presId="urn:microsoft.com/office/officeart/2008/layout/CaptionedPictures"/>
    <dgm:cxn modelId="{22183B7D-E4EE-4F1C-B99C-C0E5080BF206}" type="presParOf" srcId="{95A6B25A-3AB6-4DDB-9748-A56BF1358EE1}" destId="{D86810B3-8BE9-45CD-A1E3-97860990B1FC}" srcOrd="1" destOrd="0" presId="urn:microsoft.com/office/officeart/2008/layout/CaptionedPictures"/>
    <dgm:cxn modelId="{F8FF183F-730C-4964-9BB1-9232CE0A0B3B}" type="presParOf" srcId="{95A6B25A-3AB6-4DDB-9748-A56BF1358EE1}" destId="{5DAF7C5A-EC75-4435-AA1F-75AB650D910E}" srcOrd="2" destOrd="0" presId="urn:microsoft.com/office/officeart/2008/layout/CaptionedPictures"/>
    <dgm:cxn modelId="{7E5E96D0-5493-44BC-9894-243C7207691B}" type="presParOf" srcId="{5DAF7C5A-EC75-4435-AA1F-75AB650D910E}" destId="{EF794B33-9D0A-4C89-9C2C-8A13F9905152}" srcOrd="0" destOrd="0" presId="urn:microsoft.com/office/officeart/2008/layout/CaptionedPictures"/>
    <dgm:cxn modelId="{342D35E9-7BE2-4038-BE1B-C2018A1AF31C}" type="presParOf" srcId="{5DAF7C5A-EC75-4435-AA1F-75AB650D910E}" destId="{EAFB5B24-A7CE-4B59-A218-658B9A3EADE8}" srcOrd="1" destOrd="0" presId="urn:microsoft.com/office/officeart/2008/layout/CaptionedPictures"/>
    <dgm:cxn modelId="{CD750C67-4357-4668-868B-A10E93C4DC42}" type="presParOf" srcId="{5DAF7C5A-EC75-4435-AA1F-75AB650D910E}" destId="{C0B52587-D5F1-4066-A9EA-2046A22835FC}" srcOrd="2" destOrd="0" presId="urn:microsoft.com/office/officeart/2008/layout/CaptionedPictures"/>
    <dgm:cxn modelId="{263B1D47-0355-45F6-8E41-AF6CE9C64BF9}" type="presParOf" srcId="{C0B52587-D5F1-4066-A9EA-2046A22835FC}" destId="{43ED69AD-9E70-4221-935E-EB4BE718CFAB}" srcOrd="0" destOrd="0" presId="urn:microsoft.com/office/officeart/2008/layout/CaptionedPictures"/>
    <dgm:cxn modelId="{5ADC6BB9-5AC6-4CEB-8BBB-E1961E68E74B}" type="presParOf" srcId="{C0B52587-D5F1-4066-A9EA-2046A22835FC}" destId="{D78C5AD6-FB57-4178-823C-D717C357AFA3}" srcOrd="1" destOrd="0" presId="urn:microsoft.com/office/officeart/2008/layout/CaptionedPictures"/>
    <dgm:cxn modelId="{04A59495-A45F-473F-B8F7-D1034882D3A2}" type="presParOf" srcId="{95A6B25A-3AB6-4DDB-9748-A56BF1358EE1}" destId="{ED0B7E02-783D-41E5-A7E9-CCD32858FEB7}" srcOrd="3" destOrd="0" presId="urn:microsoft.com/office/officeart/2008/layout/CaptionedPictures"/>
    <dgm:cxn modelId="{C0D2B096-21E3-48BE-8DFE-C77CA80B106C}" type="presParOf" srcId="{95A6B25A-3AB6-4DDB-9748-A56BF1358EE1}" destId="{7C87BD10-5132-443D-941D-BB85DA8B55C5}" srcOrd="4" destOrd="0" presId="urn:microsoft.com/office/officeart/2008/layout/CaptionedPictures"/>
    <dgm:cxn modelId="{A588BB53-926D-482E-9142-A9719FAFEBB1}" type="presParOf" srcId="{7C87BD10-5132-443D-941D-BB85DA8B55C5}" destId="{B35C45DE-D9C5-4AA7-A81B-E87812B051F2}" srcOrd="0" destOrd="0" presId="urn:microsoft.com/office/officeart/2008/layout/CaptionedPictures"/>
    <dgm:cxn modelId="{33329F07-D372-4BB2-9FD7-31A4F8B1F086}" type="presParOf" srcId="{7C87BD10-5132-443D-941D-BB85DA8B55C5}" destId="{6398C33F-2FC7-4ED3-81B2-701F9FA0688F}" srcOrd="1" destOrd="0" presId="urn:microsoft.com/office/officeart/2008/layout/CaptionedPictures"/>
    <dgm:cxn modelId="{7DCA463B-BC04-4388-BABC-76992C62945C}" type="presParOf" srcId="{7C87BD10-5132-443D-941D-BB85DA8B55C5}" destId="{BCD46835-B823-4771-97E4-E8407FC11002}" srcOrd="2" destOrd="0" presId="urn:microsoft.com/office/officeart/2008/layout/CaptionedPictures"/>
    <dgm:cxn modelId="{08F2F64C-7158-4856-928C-EA290C007D8E}" type="presParOf" srcId="{BCD46835-B823-4771-97E4-E8407FC11002}" destId="{82B19751-A7BF-4EFA-9488-EFD7FCF823C9}" srcOrd="0" destOrd="0" presId="urn:microsoft.com/office/officeart/2008/layout/CaptionedPictures"/>
    <dgm:cxn modelId="{2DF06E05-6785-48B8-BA46-E7C240DF1F12}" type="presParOf" srcId="{BCD46835-B823-4771-97E4-E8407FC11002}" destId="{CB73FD27-FD3C-4A95-B6D0-E87FA1085880}" srcOrd="1" destOrd="0" presId="urn:microsoft.com/office/officeart/2008/layout/CaptionedPictures"/>
    <dgm:cxn modelId="{A2C6B570-EF19-458F-906B-B80E3795F74E}" type="presParOf" srcId="{95A6B25A-3AB6-4DDB-9748-A56BF1358EE1}" destId="{2170D18C-755A-4324-ADDB-120E66B4246A}" srcOrd="5" destOrd="0" presId="urn:microsoft.com/office/officeart/2008/layout/CaptionedPictures"/>
    <dgm:cxn modelId="{95F58FE4-C3FE-497D-B8A8-A4FCB46611CB}" type="presParOf" srcId="{95A6B25A-3AB6-4DDB-9748-A56BF1358EE1}" destId="{4921DB3F-D647-4A4A-AD00-C2CC3CFB9B48}" srcOrd="6" destOrd="0" presId="urn:microsoft.com/office/officeart/2008/layout/CaptionedPictures"/>
    <dgm:cxn modelId="{EC7D87BB-3B03-474E-8A84-D3B64A709ECB}" type="presParOf" srcId="{4921DB3F-D647-4A4A-AD00-C2CC3CFB9B48}" destId="{1277898F-09DA-4B10-BD8B-D5D7F22585E9}" srcOrd="0" destOrd="0" presId="urn:microsoft.com/office/officeart/2008/layout/CaptionedPictures"/>
    <dgm:cxn modelId="{76683BE4-9CED-4E24-9844-3C58D05E124C}" type="presParOf" srcId="{4921DB3F-D647-4A4A-AD00-C2CC3CFB9B48}" destId="{B637F136-D2C3-445B-BEAE-53BE81E8441A}" srcOrd="1" destOrd="0" presId="urn:microsoft.com/office/officeart/2008/layout/CaptionedPictures"/>
    <dgm:cxn modelId="{8FB65355-A003-48B1-BB5A-CB8B6612BF16}" type="presParOf" srcId="{4921DB3F-D647-4A4A-AD00-C2CC3CFB9B48}" destId="{C1F59E85-FB7F-4AD2-B42A-B2E9E44F91C6}" srcOrd="2" destOrd="0" presId="urn:microsoft.com/office/officeart/2008/layout/CaptionedPictures"/>
    <dgm:cxn modelId="{8E261305-4FEC-4721-9BC9-F01497524837}" type="presParOf" srcId="{C1F59E85-FB7F-4AD2-B42A-B2E9E44F91C6}" destId="{C256278A-8549-4328-BF68-010D9C8EBBC0}" srcOrd="0" destOrd="0" presId="urn:microsoft.com/office/officeart/2008/layout/CaptionedPictures"/>
    <dgm:cxn modelId="{7AC6DF33-1D63-4A99-88D2-AC223AE8F9EF}" type="presParOf" srcId="{C1F59E85-FB7F-4AD2-B42A-B2E9E44F91C6}" destId="{D7F148F3-C9FF-42E8-963A-54DC4986F4D7}" srcOrd="1" destOrd="0" presId="urn:microsoft.com/office/officeart/2008/layout/CaptionedPictures"/>
    <dgm:cxn modelId="{562E7C75-8AA3-4D3E-8913-5B5BC326E839}" type="presParOf" srcId="{95A6B25A-3AB6-4DDB-9748-A56BF1358EE1}" destId="{CA4DC6D2-8DB2-4CB0-B483-CA30E2743608}" srcOrd="7" destOrd="0" presId="urn:microsoft.com/office/officeart/2008/layout/CaptionedPictures"/>
    <dgm:cxn modelId="{64EBE9EF-B3AB-4A70-96C9-94E402E3D530}" type="presParOf" srcId="{95A6B25A-3AB6-4DDB-9748-A56BF1358EE1}" destId="{F16356D3-C6A3-4FBF-8E0D-BA1DBB43508C}" srcOrd="8" destOrd="0" presId="urn:microsoft.com/office/officeart/2008/layout/CaptionedPictures"/>
    <dgm:cxn modelId="{1292B739-8FA5-4CFD-BE8F-EA583FDF65FD}" type="presParOf" srcId="{F16356D3-C6A3-4FBF-8E0D-BA1DBB43508C}" destId="{B3D18566-480E-43EF-8EAE-81F550330FB0}" srcOrd="0" destOrd="0" presId="urn:microsoft.com/office/officeart/2008/layout/CaptionedPictures"/>
    <dgm:cxn modelId="{A14490EC-5ACB-4AFA-9EDB-AEB48F521436}" type="presParOf" srcId="{F16356D3-C6A3-4FBF-8E0D-BA1DBB43508C}" destId="{AD97F512-2DBE-4D5D-960A-50BFA0756E16}" srcOrd="1" destOrd="0" presId="urn:microsoft.com/office/officeart/2008/layout/CaptionedPictures"/>
    <dgm:cxn modelId="{3C1DF198-5D3D-4BB2-B942-3818AF7C9A9E}" type="presParOf" srcId="{F16356D3-C6A3-4FBF-8E0D-BA1DBB43508C}" destId="{79D02419-DC22-4780-991E-85658C2F493C}" srcOrd="2" destOrd="0" presId="urn:microsoft.com/office/officeart/2008/layout/CaptionedPictures"/>
    <dgm:cxn modelId="{916432E5-7E15-4234-9FF2-58A3A5F87A72}" type="presParOf" srcId="{79D02419-DC22-4780-991E-85658C2F493C}" destId="{5B39BABA-ECCE-44DD-A4E4-24C2D3DBE53A}" srcOrd="0" destOrd="0" presId="urn:microsoft.com/office/officeart/2008/layout/CaptionedPictures"/>
    <dgm:cxn modelId="{A777A0CC-D444-4A31-B7D6-668E2DB31692}" type="presParOf" srcId="{79D02419-DC22-4780-991E-85658C2F493C}" destId="{F155EDE4-5382-41C0-B8CE-F81DF32392DA}"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76473E-0649-411A-99EA-385AB073A7D5}" type="doc">
      <dgm:prSet loTypeId="urn:microsoft.com/office/officeart/2008/layout/CaptionedPictures" loCatId="picture" qsTypeId="urn:microsoft.com/office/officeart/2005/8/quickstyle/3d1" qsCatId="3D" csTypeId="urn:microsoft.com/office/officeart/2005/8/colors/accent1_2" csCatId="accent1" phldr="1"/>
      <dgm:spPr/>
      <dgm:t>
        <a:bodyPr/>
        <a:lstStyle/>
        <a:p>
          <a:endParaRPr lang="en-US"/>
        </a:p>
      </dgm:t>
    </dgm:pt>
    <dgm:pt modelId="{A88CF940-59AC-4495-B147-D78A6019EE2A}">
      <dgm:prSet phldrT="[Text]"/>
      <dgm:spPr/>
      <dgm:t>
        <a:bodyPr/>
        <a:lstStyle/>
        <a:p>
          <a:r>
            <a:rPr lang="en-US" b="1" dirty="0">
              <a:effectLst/>
            </a:rPr>
            <a:t>Terminology</a:t>
          </a:r>
        </a:p>
      </dgm:t>
      <dgm:extLst>
        <a:ext uri="{E40237B7-FDA0-4F09-8148-C483321AD2D9}">
          <dgm14:cNvPr xmlns:dgm14="http://schemas.microsoft.com/office/drawing/2010/diagram" id="0" name="">
            <a:hlinkClick xmlns:r="http://schemas.openxmlformats.org/officeDocument/2006/relationships" r:id="" action="ppaction://customshow?id=0&amp;return=true"/>
          </dgm14:cNvPr>
        </a:ext>
      </dgm:extLst>
    </dgm:pt>
    <dgm:pt modelId="{FAC04769-4637-4ED7-AD80-0C77EE9EAEA0}" type="parTrans" cxnId="{D13D214D-CC67-498C-BF59-2714FAB87EA0}">
      <dgm:prSet/>
      <dgm:spPr/>
      <dgm:t>
        <a:bodyPr/>
        <a:lstStyle/>
        <a:p>
          <a:endParaRPr lang="en-US"/>
        </a:p>
      </dgm:t>
    </dgm:pt>
    <dgm:pt modelId="{0C6C67EC-FDCC-45D9-B92A-4FB8D90B19B2}" type="sibTrans" cxnId="{D13D214D-CC67-498C-BF59-2714FAB87EA0}">
      <dgm:prSet/>
      <dgm:spPr/>
      <dgm:t>
        <a:bodyPr/>
        <a:lstStyle/>
        <a:p>
          <a:endParaRPr lang="en-US"/>
        </a:p>
      </dgm:t>
    </dgm:pt>
    <dgm:pt modelId="{38121097-83F6-444F-A10C-8F2CBD5E309D}">
      <dgm:prSet phldrT="[Text]"/>
      <dgm:spPr/>
      <dgm:t>
        <a:bodyPr/>
        <a:lstStyle/>
        <a:p>
          <a:r>
            <a:rPr lang="en-US" b="1" dirty="0">
              <a:effectLst/>
            </a:rPr>
            <a:t>Operational Application</a:t>
          </a:r>
        </a:p>
      </dgm:t>
      <dgm:extLst>
        <a:ext uri="{E40237B7-FDA0-4F09-8148-C483321AD2D9}">
          <dgm14:cNvPr xmlns:dgm14="http://schemas.microsoft.com/office/drawing/2010/diagram" id="0" name="">
            <a:hlinkClick xmlns:r="http://schemas.openxmlformats.org/officeDocument/2006/relationships" r:id="" action="ppaction://customshow?id=10&amp;return=true"/>
          </dgm14:cNvPr>
        </a:ext>
      </dgm:extLst>
    </dgm:pt>
    <dgm:pt modelId="{E93FCB68-8CD8-4A37-8F67-54B3A66C6CAF}" type="parTrans" cxnId="{B1117C73-DC88-4E37-8EA1-CA0D53A22ED0}">
      <dgm:prSet/>
      <dgm:spPr/>
      <dgm:t>
        <a:bodyPr/>
        <a:lstStyle/>
        <a:p>
          <a:endParaRPr lang="en-US"/>
        </a:p>
      </dgm:t>
    </dgm:pt>
    <dgm:pt modelId="{8EE56326-F711-4625-A7C0-7F0F2DB9772D}" type="sibTrans" cxnId="{B1117C73-DC88-4E37-8EA1-CA0D53A22ED0}">
      <dgm:prSet/>
      <dgm:spPr/>
      <dgm:t>
        <a:bodyPr/>
        <a:lstStyle/>
        <a:p>
          <a:endParaRPr lang="en-US"/>
        </a:p>
      </dgm:t>
    </dgm:pt>
    <dgm:pt modelId="{A9BBA00E-780F-409D-BC2B-769C2232D389}">
      <dgm:prSet phldrT="[Text]"/>
      <dgm:spPr/>
      <dgm:t>
        <a:bodyPr/>
        <a:lstStyle/>
        <a:p>
          <a:r>
            <a:rPr lang="en-US" b="1" dirty="0">
              <a:effectLst/>
            </a:rPr>
            <a:t>Predeparture Clearance (PDC)</a:t>
          </a:r>
        </a:p>
      </dgm:t>
      <dgm:extLst>
        <a:ext uri="{E40237B7-FDA0-4F09-8148-C483321AD2D9}">
          <dgm14:cNvPr xmlns:dgm14="http://schemas.microsoft.com/office/drawing/2010/diagram" id="0" name="">
            <a:hlinkClick xmlns:r="http://schemas.openxmlformats.org/officeDocument/2006/relationships" r:id="" action="ppaction://customshow?id=1&amp;return=true"/>
          </dgm14:cNvPr>
        </a:ext>
      </dgm:extLst>
    </dgm:pt>
    <dgm:pt modelId="{1BEB2018-CF0B-447B-AFEC-3274F011B001}" type="parTrans" cxnId="{FD489B3D-A55E-4C6A-B490-E068E1E0313C}">
      <dgm:prSet/>
      <dgm:spPr/>
      <dgm:t>
        <a:bodyPr/>
        <a:lstStyle/>
        <a:p>
          <a:endParaRPr lang="en-US"/>
        </a:p>
      </dgm:t>
    </dgm:pt>
    <dgm:pt modelId="{6C257635-4A12-4513-ADE7-8015C4D0286C}" type="sibTrans" cxnId="{FD489B3D-A55E-4C6A-B490-E068E1E0313C}">
      <dgm:prSet/>
      <dgm:spPr/>
      <dgm:t>
        <a:bodyPr/>
        <a:lstStyle/>
        <a:p>
          <a:endParaRPr lang="en-US"/>
        </a:p>
      </dgm:t>
    </dgm:pt>
    <dgm:pt modelId="{D586DFA3-5FD0-481D-8B73-B916EFF70C4A}">
      <dgm:prSet phldrT="[Text]"/>
      <dgm:spPr/>
      <dgm:t>
        <a:bodyPr/>
        <a:lstStyle/>
        <a:p>
          <a:r>
            <a:rPr lang="en-US" b="1" dirty="0">
              <a:effectLst/>
            </a:rPr>
            <a:t>Briefing Card</a:t>
          </a:r>
        </a:p>
      </dgm:t>
      <dgm:extLst>
        <a:ext uri="{E40237B7-FDA0-4F09-8148-C483321AD2D9}">
          <dgm14:cNvPr xmlns:dgm14="http://schemas.microsoft.com/office/drawing/2010/diagram" id="0" name="">
            <a:hlinkClick xmlns:r="http://schemas.openxmlformats.org/officeDocument/2006/relationships" r:id="" action="ppaction://customshow?id=2&amp;return=true"/>
          </dgm14:cNvPr>
        </a:ext>
      </dgm:extLst>
    </dgm:pt>
    <dgm:pt modelId="{D1992066-2044-40A2-BE25-C94B3CE3D309}" type="parTrans" cxnId="{4A7F1EED-B906-4C70-A526-555F72655FD2}">
      <dgm:prSet/>
      <dgm:spPr/>
      <dgm:t>
        <a:bodyPr/>
        <a:lstStyle/>
        <a:p>
          <a:endParaRPr lang="en-US"/>
        </a:p>
      </dgm:t>
    </dgm:pt>
    <dgm:pt modelId="{9B9CCE2A-E0BE-49BA-AA15-2BAA479ADAFE}" type="sibTrans" cxnId="{4A7F1EED-B906-4C70-A526-555F72655FD2}">
      <dgm:prSet/>
      <dgm:spPr/>
      <dgm:t>
        <a:bodyPr/>
        <a:lstStyle/>
        <a:p>
          <a:endParaRPr lang="en-US"/>
        </a:p>
      </dgm:t>
    </dgm:pt>
    <dgm:pt modelId="{86C527D7-DEEF-4A1B-93AA-CCE9618BCCA6}">
      <dgm:prSet phldrT="[Text]"/>
      <dgm:spPr/>
      <dgm:t>
        <a:bodyPr/>
        <a:lstStyle/>
        <a:p>
          <a:r>
            <a:rPr lang="en-US" b="1" dirty="0">
              <a:effectLst/>
            </a:rPr>
            <a:t>FAA “Climb Via” Video</a:t>
          </a:r>
        </a:p>
      </dgm:t>
      <dgm:extLst>
        <a:ext uri="{E40237B7-FDA0-4F09-8148-C483321AD2D9}">
          <dgm14:cNvPr xmlns:dgm14="http://schemas.microsoft.com/office/drawing/2010/diagram" id="0" name="">
            <a:hlinkClick xmlns:r="http://schemas.openxmlformats.org/officeDocument/2006/relationships" r:id="rId1"/>
          </dgm14:cNvPr>
        </a:ext>
      </dgm:extLst>
    </dgm:pt>
    <dgm:pt modelId="{93404FBD-8971-497D-86CA-B51C99CDC46D}" type="parTrans" cxnId="{D73AB96B-076A-4152-B80A-C7AAF73BD146}">
      <dgm:prSet/>
      <dgm:spPr/>
      <dgm:t>
        <a:bodyPr/>
        <a:lstStyle/>
        <a:p>
          <a:endParaRPr lang="en-US"/>
        </a:p>
      </dgm:t>
    </dgm:pt>
    <dgm:pt modelId="{EB74F0C1-DE20-4EED-9722-45A96103F7BB}" type="sibTrans" cxnId="{D73AB96B-076A-4152-B80A-C7AAF73BD146}">
      <dgm:prSet/>
      <dgm:spPr/>
      <dgm:t>
        <a:bodyPr/>
        <a:lstStyle/>
        <a:p>
          <a:endParaRPr lang="en-US"/>
        </a:p>
      </dgm:t>
    </dgm:pt>
    <dgm:pt modelId="{7407E3C3-4054-4B65-9C0F-F57023672C9A}" type="pres">
      <dgm:prSet presAssocID="{3F76473E-0649-411A-99EA-385AB073A7D5}" presName="Name0" presStyleCnt="0">
        <dgm:presLayoutVars>
          <dgm:chMax/>
          <dgm:chPref/>
          <dgm:dir/>
        </dgm:presLayoutVars>
      </dgm:prSet>
      <dgm:spPr/>
    </dgm:pt>
    <dgm:pt modelId="{6B7FD188-884B-46C0-BD13-D3A3CDB0EFC6}" type="pres">
      <dgm:prSet presAssocID="{A88CF940-59AC-4495-B147-D78A6019EE2A}" presName="composite" presStyleCnt="0">
        <dgm:presLayoutVars>
          <dgm:chMax val="1"/>
          <dgm:chPref val="1"/>
        </dgm:presLayoutVars>
      </dgm:prSet>
      <dgm:spPr/>
    </dgm:pt>
    <dgm:pt modelId="{6875F7D0-A2FC-439B-A244-25A6078ABD76}" type="pres">
      <dgm:prSet presAssocID="{A88CF940-59AC-4495-B147-D78A6019EE2A}" presName="Accent" presStyleLbl="trAlignAcc1" presStyleIdx="0" presStyleCnt="5">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 action="ppaction://customshow?id=0&amp;return=true"/>
          </dgm14:cNvPr>
        </a:ext>
      </dgm:extLst>
    </dgm:pt>
    <dgm:pt modelId="{D1E2D413-EF1F-4B27-B151-D1D803865345}" type="pres">
      <dgm:prSet presAssocID="{A88CF940-59AC-4495-B147-D78A6019EE2A}" presName="Image" presStyleLbl="alignImgPlace1" presStyleIdx="0" presStyleCnt="5">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24000" b="-24000"/>
          </a:stretch>
        </a:blipFill>
      </dgm:spPr>
      <dgm:extLst>
        <a:ext uri="{E40237B7-FDA0-4F09-8148-C483321AD2D9}">
          <dgm14:cNvPr xmlns:dgm14="http://schemas.microsoft.com/office/drawing/2010/diagram" id="0" name="">
            <a:hlinkClick xmlns:r="http://schemas.openxmlformats.org/officeDocument/2006/relationships" r:id="" action="ppaction://customshow?id=0&amp;return=true"/>
          </dgm14:cNvPr>
        </a:ext>
      </dgm:extLst>
    </dgm:pt>
    <dgm:pt modelId="{001CDAF3-AC8F-44C3-8FF1-7269449DE24D}" type="pres">
      <dgm:prSet presAssocID="{A88CF940-59AC-4495-B147-D78A6019EE2A}" presName="ChildComposite" presStyleCnt="0"/>
      <dgm:spPr/>
    </dgm:pt>
    <dgm:pt modelId="{5328A84E-7DAB-47D1-9F28-084D6C4F54AD}" type="pres">
      <dgm:prSet presAssocID="{A88CF940-59AC-4495-B147-D78A6019EE2A}" presName="Child" presStyleLbl="node1" presStyleIdx="0" presStyleCnt="0">
        <dgm:presLayoutVars>
          <dgm:chMax val="0"/>
          <dgm:chPref val="0"/>
          <dgm:bulletEnabled val="1"/>
        </dgm:presLayoutVars>
      </dgm:prSet>
      <dgm:spPr/>
    </dgm:pt>
    <dgm:pt modelId="{002DDA9B-A7F3-45FD-9A14-6D2CDE9CF812}" type="pres">
      <dgm:prSet presAssocID="{A88CF940-59AC-4495-B147-D78A6019EE2A}" presName="Parent" presStyleLbl="revTx" presStyleIdx="0" presStyleCnt="5">
        <dgm:presLayoutVars>
          <dgm:chMax val="1"/>
          <dgm:chPref val="0"/>
          <dgm:bulletEnabled val="1"/>
        </dgm:presLayoutVars>
      </dgm:prSet>
      <dgm:spPr/>
    </dgm:pt>
    <dgm:pt modelId="{9088A5CD-24CD-4790-A5B6-333CDE850DE1}" type="pres">
      <dgm:prSet presAssocID="{0C6C67EC-FDCC-45D9-B92A-4FB8D90B19B2}" presName="sibTrans" presStyleCnt="0"/>
      <dgm:spPr/>
    </dgm:pt>
    <dgm:pt modelId="{33019F6A-2790-4E97-8A5F-6C9B9E8A0969}" type="pres">
      <dgm:prSet presAssocID="{38121097-83F6-444F-A10C-8F2CBD5E309D}" presName="composite" presStyleCnt="0">
        <dgm:presLayoutVars>
          <dgm:chMax val="1"/>
          <dgm:chPref val="1"/>
        </dgm:presLayoutVars>
      </dgm:prSet>
      <dgm:spPr/>
    </dgm:pt>
    <dgm:pt modelId="{B1EA8432-3CD3-4CE6-8932-8D6BEFC2CACF}" type="pres">
      <dgm:prSet presAssocID="{38121097-83F6-444F-A10C-8F2CBD5E309D}" presName="Accent" presStyleLbl="trAlignAcc1" presStyleIdx="1" presStyleCnt="5">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 action="ppaction://customshow?id=10&amp;return=true"/>
          </dgm14:cNvPr>
        </a:ext>
      </dgm:extLst>
    </dgm:pt>
    <dgm:pt modelId="{A6566031-7546-4283-8590-A8095B9CFE00}" type="pres">
      <dgm:prSet presAssocID="{38121097-83F6-444F-A10C-8F2CBD5E309D}" presName="Image" presStyleLbl="alignImgPlace1" presStyleIdx="1" presStyleCnt="5">
        <dgm:presLayoutVars>
          <dgm:chMax val="0"/>
          <dgm:chPref val="0"/>
        </dgm:presLayoutVars>
      </dgm:prSet>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6000" r="-4000"/>
          </a:stretch>
        </a:blipFill>
      </dgm:spPr>
      <dgm:extLst>
        <a:ext uri="{E40237B7-FDA0-4F09-8148-C483321AD2D9}">
          <dgm14:cNvPr xmlns:dgm14="http://schemas.microsoft.com/office/drawing/2010/diagram" id="0" name="">
            <a:hlinkClick xmlns:r="http://schemas.openxmlformats.org/officeDocument/2006/relationships" r:id="" action="ppaction://customshow?id=10&amp;return=true"/>
          </dgm14:cNvPr>
        </a:ext>
      </dgm:extLst>
    </dgm:pt>
    <dgm:pt modelId="{8E576C57-DFC8-43B2-83F4-366042EE24FE}" type="pres">
      <dgm:prSet presAssocID="{38121097-83F6-444F-A10C-8F2CBD5E309D}" presName="ChildComposite" presStyleCnt="0"/>
      <dgm:spPr/>
    </dgm:pt>
    <dgm:pt modelId="{EA3D6C39-CAE3-4DD3-8B76-A69E03B7BE04}" type="pres">
      <dgm:prSet presAssocID="{38121097-83F6-444F-A10C-8F2CBD5E309D}" presName="Child" presStyleLbl="node1" presStyleIdx="0" presStyleCnt="0">
        <dgm:presLayoutVars>
          <dgm:chMax val="0"/>
          <dgm:chPref val="0"/>
          <dgm:bulletEnabled val="1"/>
        </dgm:presLayoutVars>
      </dgm:prSet>
      <dgm:spPr/>
    </dgm:pt>
    <dgm:pt modelId="{F8FB5A60-9909-4C40-8050-1F8D9FF3662D}" type="pres">
      <dgm:prSet presAssocID="{38121097-83F6-444F-A10C-8F2CBD5E309D}" presName="Parent" presStyleLbl="revTx" presStyleIdx="1" presStyleCnt="5">
        <dgm:presLayoutVars>
          <dgm:chMax val="1"/>
          <dgm:chPref val="0"/>
          <dgm:bulletEnabled val="1"/>
        </dgm:presLayoutVars>
      </dgm:prSet>
      <dgm:spPr/>
    </dgm:pt>
    <dgm:pt modelId="{53429E4C-DEEA-4558-8B8F-126D9654285F}" type="pres">
      <dgm:prSet presAssocID="{8EE56326-F711-4625-A7C0-7F0F2DB9772D}" presName="sibTrans" presStyleCnt="0"/>
      <dgm:spPr/>
    </dgm:pt>
    <dgm:pt modelId="{876988C6-7BE2-4957-B7E4-A90BD62CE3BC}" type="pres">
      <dgm:prSet presAssocID="{A9BBA00E-780F-409D-BC2B-769C2232D389}" presName="composite" presStyleCnt="0">
        <dgm:presLayoutVars>
          <dgm:chMax val="1"/>
          <dgm:chPref val="1"/>
        </dgm:presLayoutVars>
      </dgm:prSet>
      <dgm:spPr/>
    </dgm:pt>
    <dgm:pt modelId="{BB2A2584-3C91-4B47-9028-444FD29A132C}" type="pres">
      <dgm:prSet presAssocID="{A9BBA00E-780F-409D-BC2B-769C2232D389}" presName="Accent" presStyleLbl="trAlignAcc1" presStyleIdx="2" presStyleCnt="5">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 action="ppaction://customshow?id=1&amp;return=true"/>
          </dgm14:cNvPr>
        </a:ext>
      </dgm:extLst>
    </dgm:pt>
    <dgm:pt modelId="{280D7A6B-9F08-4B72-8E08-737C3AB9C753}" type="pres">
      <dgm:prSet presAssocID="{A9BBA00E-780F-409D-BC2B-769C2232D389}" presName="Image" presStyleLbl="alignImgPlace1" presStyleIdx="2" presStyleCnt="5">
        <dgm:presLayoutVars>
          <dgm:chMax val="0"/>
          <dgm:chPref val="0"/>
        </dgm:presLayoutVars>
      </dgm:prSet>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000"/>
          </a:stretch>
        </a:blipFill>
      </dgm:spPr>
      <dgm:extLst>
        <a:ext uri="{E40237B7-FDA0-4F09-8148-C483321AD2D9}">
          <dgm14:cNvPr xmlns:dgm14="http://schemas.microsoft.com/office/drawing/2010/diagram" id="0" name="">
            <a:hlinkClick xmlns:r="http://schemas.openxmlformats.org/officeDocument/2006/relationships" r:id="" action="ppaction://customshow?id=1&amp;return=true"/>
          </dgm14:cNvPr>
        </a:ext>
      </dgm:extLst>
    </dgm:pt>
    <dgm:pt modelId="{8E9E73F2-A883-49E9-9FE8-C1898042A67E}" type="pres">
      <dgm:prSet presAssocID="{A9BBA00E-780F-409D-BC2B-769C2232D389}" presName="ChildComposite" presStyleCnt="0"/>
      <dgm:spPr/>
    </dgm:pt>
    <dgm:pt modelId="{6BFCEA55-6EB2-4472-8D17-FC4F65D60300}" type="pres">
      <dgm:prSet presAssocID="{A9BBA00E-780F-409D-BC2B-769C2232D389}" presName="Child" presStyleLbl="node1" presStyleIdx="0" presStyleCnt="0">
        <dgm:presLayoutVars>
          <dgm:chMax val="0"/>
          <dgm:chPref val="0"/>
          <dgm:bulletEnabled val="1"/>
        </dgm:presLayoutVars>
      </dgm:prSet>
      <dgm:spPr/>
    </dgm:pt>
    <dgm:pt modelId="{DC1EAFA6-EC5B-4923-B83B-2ADFE8A22283}" type="pres">
      <dgm:prSet presAssocID="{A9BBA00E-780F-409D-BC2B-769C2232D389}" presName="Parent" presStyleLbl="revTx" presStyleIdx="2" presStyleCnt="5">
        <dgm:presLayoutVars>
          <dgm:chMax val="1"/>
          <dgm:chPref val="0"/>
          <dgm:bulletEnabled val="1"/>
        </dgm:presLayoutVars>
      </dgm:prSet>
      <dgm:spPr/>
    </dgm:pt>
    <dgm:pt modelId="{6B3B54FE-13C5-48A7-A400-0A268835D7DB}" type="pres">
      <dgm:prSet presAssocID="{6C257635-4A12-4513-ADE7-8015C4D0286C}" presName="sibTrans" presStyleCnt="0"/>
      <dgm:spPr/>
    </dgm:pt>
    <dgm:pt modelId="{FD7F0F7A-B6CE-4CC3-95B6-8F4B20C32C05}" type="pres">
      <dgm:prSet presAssocID="{D586DFA3-5FD0-481D-8B73-B916EFF70C4A}" presName="composite" presStyleCnt="0">
        <dgm:presLayoutVars>
          <dgm:chMax val="1"/>
          <dgm:chPref val="1"/>
        </dgm:presLayoutVars>
      </dgm:prSet>
      <dgm:spPr/>
    </dgm:pt>
    <dgm:pt modelId="{E50B55C7-26E6-4E0B-9B89-DB3DB5D37684}" type="pres">
      <dgm:prSet presAssocID="{D586DFA3-5FD0-481D-8B73-B916EFF70C4A}" presName="Accent" presStyleLbl="trAlignAcc1" presStyleIdx="3" presStyleCnt="5">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 action="ppaction://customshow?id=2&amp;return=true"/>
          </dgm14:cNvPr>
        </a:ext>
      </dgm:extLst>
    </dgm:pt>
    <dgm:pt modelId="{28A6D649-AB79-4A1C-AAF4-0B62108FE176}" type="pres">
      <dgm:prSet presAssocID="{D586DFA3-5FD0-481D-8B73-B916EFF70C4A}" presName="Image" presStyleLbl="alignImgPlace1" presStyleIdx="3" presStyleCnt="5">
        <dgm:presLayoutVars>
          <dgm:chMax val="0"/>
          <dgm:chPref val="0"/>
        </dgm:presLayoutVars>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8000" r="-18000"/>
          </a:stretch>
        </a:blipFill>
      </dgm:spPr>
      <dgm:extLst>
        <a:ext uri="{E40237B7-FDA0-4F09-8148-C483321AD2D9}">
          <dgm14:cNvPr xmlns:dgm14="http://schemas.microsoft.com/office/drawing/2010/diagram" id="0" name="">
            <a:hlinkClick xmlns:r="http://schemas.openxmlformats.org/officeDocument/2006/relationships" r:id="" action="ppaction://customshow?id=2&amp;return=true"/>
          </dgm14:cNvPr>
        </a:ext>
      </dgm:extLst>
    </dgm:pt>
    <dgm:pt modelId="{D377AA36-A55C-4A8F-B515-2B2A221AD3C9}" type="pres">
      <dgm:prSet presAssocID="{D586DFA3-5FD0-481D-8B73-B916EFF70C4A}" presName="ChildComposite" presStyleCnt="0"/>
      <dgm:spPr/>
    </dgm:pt>
    <dgm:pt modelId="{5381CF90-DA9F-468B-A67C-013D3AF3C228}" type="pres">
      <dgm:prSet presAssocID="{D586DFA3-5FD0-481D-8B73-B916EFF70C4A}" presName="Child" presStyleLbl="node1" presStyleIdx="0" presStyleCnt="0">
        <dgm:presLayoutVars>
          <dgm:chMax val="0"/>
          <dgm:chPref val="0"/>
          <dgm:bulletEnabled val="1"/>
        </dgm:presLayoutVars>
      </dgm:prSet>
      <dgm:spPr/>
    </dgm:pt>
    <dgm:pt modelId="{3562D951-C868-40E7-85C0-B90E2804AB43}" type="pres">
      <dgm:prSet presAssocID="{D586DFA3-5FD0-481D-8B73-B916EFF70C4A}" presName="Parent" presStyleLbl="revTx" presStyleIdx="3" presStyleCnt="5">
        <dgm:presLayoutVars>
          <dgm:chMax val="1"/>
          <dgm:chPref val="0"/>
          <dgm:bulletEnabled val="1"/>
        </dgm:presLayoutVars>
      </dgm:prSet>
      <dgm:spPr/>
    </dgm:pt>
    <dgm:pt modelId="{8374D71B-C589-4A8C-8F65-1A469BDB6C24}" type="pres">
      <dgm:prSet presAssocID="{9B9CCE2A-E0BE-49BA-AA15-2BAA479ADAFE}" presName="sibTrans" presStyleCnt="0"/>
      <dgm:spPr/>
    </dgm:pt>
    <dgm:pt modelId="{EE5EBAFD-2159-4815-82A2-BAC9A6B4C186}" type="pres">
      <dgm:prSet presAssocID="{86C527D7-DEEF-4A1B-93AA-CCE9618BCCA6}" presName="composite" presStyleCnt="0">
        <dgm:presLayoutVars>
          <dgm:chMax val="1"/>
          <dgm:chPref val="1"/>
        </dgm:presLayoutVars>
      </dgm:prSet>
      <dgm:spPr/>
    </dgm:pt>
    <dgm:pt modelId="{555F6DE5-94D1-4043-BEB5-C6086241B46F}" type="pres">
      <dgm:prSet presAssocID="{86C527D7-DEEF-4A1B-93AA-CCE9618BCCA6}" presName="Accent" presStyleLbl="trAlignAcc1" presStyleIdx="4" presStyleCnt="5">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rId1"/>
          </dgm14:cNvPr>
        </a:ext>
      </dgm:extLst>
    </dgm:pt>
    <dgm:pt modelId="{67303386-4D5A-49BD-A0D8-71BA9AC43AF5}" type="pres">
      <dgm:prSet presAssocID="{86C527D7-DEEF-4A1B-93AA-CCE9618BCCA6}" presName="Image" presStyleLbl="alignImgPlace1" presStyleIdx="4" presStyleCnt="5">
        <dgm:presLayoutVars>
          <dgm:chMax val="0"/>
          <dgm:chPref val="0"/>
        </dgm:presLayoutVars>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8000" r="-18000"/>
          </a:stretch>
        </a:blipFill>
      </dgm:spPr>
      <dgm:extLst>
        <a:ext uri="{E40237B7-FDA0-4F09-8148-C483321AD2D9}">
          <dgm14:cNvPr xmlns:dgm14="http://schemas.microsoft.com/office/drawing/2010/diagram" id="0" name="">
            <a:hlinkClick xmlns:r="http://schemas.openxmlformats.org/officeDocument/2006/relationships" r:id="rId1"/>
          </dgm14:cNvPr>
        </a:ext>
      </dgm:extLst>
    </dgm:pt>
    <dgm:pt modelId="{9F35D5A1-B250-4A04-9D54-12BDE2DF53FD}" type="pres">
      <dgm:prSet presAssocID="{86C527D7-DEEF-4A1B-93AA-CCE9618BCCA6}" presName="ChildComposite" presStyleCnt="0"/>
      <dgm:spPr/>
    </dgm:pt>
    <dgm:pt modelId="{1712FF86-C4C5-4880-8A89-C2760660C082}" type="pres">
      <dgm:prSet presAssocID="{86C527D7-DEEF-4A1B-93AA-CCE9618BCCA6}" presName="Child" presStyleLbl="node1" presStyleIdx="0" presStyleCnt="0">
        <dgm:presLayoutVars>
          <dgm:chMax val="0"/>
          <dgm:chPref val="0"/>
          <dgm:bulletEnabled val="1"/>
        </dgm:presLayoutVars>
      </dgm:prSet>
      <dgm:spPr/>
    </dgm:pt>
    <dgm:pt modelId="{01B0BD38-D863-4D62-A829-402C2E5261A2}" type="pres">
      <dgm:prSet presAssocID="{86C527D7-DEEF-4A1B-93AA-CCE9618BCCA6}" presName="Parent" presStyleLbl="revTx" presStyleIdx="4" presStyleCnt="5">
        <dgm:presLayoutVars>
          <dgm:chMax val="1"/>
          <dgm:chPref val="0"/>
          <dgm:bulletEnabled val="1"/>
        </dgm:presLayoutVars>
      </dgm:prSet>
      <dgm:spPr/>
    </dgm:pt>
  </dgm:ptLst>
  <dgm:cxnLst>
    <dgm:cxn modelId="{255FCB31-CF9A-45B6-8520-5D1A05A7FA31}" type="presOf" srcId="{86C527D7-DEEF-4A1B-93AA-CCE9618BCCA6}" destId="{01B0BD38-D863-4D62-A829-402C2E5261A2}" srcOrd="0" destOrd="0" presId="urn:microsoft.com/office/officeart/2008/layout/CaptionedPictures"/>
    <dgm:cxn modelId="{FD489B3D-A55E-4C6A-B490-E068E1E0313C}" srcId="{3F76473E-0649-411A-99EA-385AB073A7D5}" destId="{A9BBA00E-780F-409D-BC2B-769C2232D389}" srcOrd="2" destOrd="0" parTransId="{1BEB2018-CF0B-447B-AFEC-3274F011B001}" sibTransId="{6C257635-4A12-4513-ADE7-8015C4D0286C}"/>
    <dgm:cxn modelId="{807E214B-7DEA-4AD5-8545-A59507D08D79}" type="presOf" srcId="{D586DFA3-5FD0-481D-8B73-B916EFF70C4A}" destId="{3562D951-C868-40E7-85C0-B90E2804AB43}" srcOrd="0" destOrd="0" presId="urn:microsoft.com/office/officeart/2008/layout/CaptionedPictures"/>
    <dgm:cxn modelId="{D73AB96B-076A-4152-B80A-C7AAF73BD146}" srcId="{3F76473E-0649-411A-99EA-385AB073A7D5}" destId="{86C527D7-DEEF-4A1B-93AA-CCE9618BCCA6}" srcOrd="4" destOrd="0" parTransId="{93404FBD-8971-497D-86CA-B51C99CDC46D}" sibTransId="{EB74F0C1-DE20-4EED-9722-45A96103F7BB}"/>
    <dgm:cxn modelId="{D13D214D-CC67-498C-BF59-2714FAB87EA0}" srcId="{3F76473E-0649-411A-99EA-385AB073A7D5}" destId="{A88CF940-59AC-4495-B147-D78A6019EE2A}" srcOrd="0" destOrd="0" parTransId="{FAC04769-4637-4ED7-AD80-0C77EE9EAEA0}" sibTransId="{0C6C67EC-FDCC-45D9-B92A-4FB8D90B19B2}"/>
    <dgm:cxn modelId="{B1117C73-DC88-4E37-8EA1-CA0D53A22ED0}" srcId="{3F76473E-0649-411A-99EA-385AB073A7D5}" destId="{38121097-83F6-444F-A10C-8F2CBD5E309D}" srcOrd="1" destOrd="0" parTransId="{E93FCB68-8CD8-4A37-8F67-54B3A66C6CAF}" sibTransId="{8EE56326-F711-4625-A7C0-7F0F2DB9772D}"/>
    <dgm:cxn modelId="{A2955E57-8595-4113-9F6A-03675F799DC1}" type="presOf" srcId="{A88CF940-59AC-4495-B147-D78A6019EE2A}" destId="{002DDA9B-A7F3-45FD-9A14-6D2CDE9CF812}" srcOrd="0" destOrd="0" presId="urn:microsoft.com/office/officeart/2008/layout/CaptionedPictures"/>
    <dgm:cxn modelId="{1F58AAA3-8314-4AE6-9757-F84D58548527}" type="presOf" srcId="{A9BBA00E-780F-409D-BC2B-769C2232D389}" destId="{DC1EAFA6-EC5B-4923-B83B-2ADFE8A22283}" srcOrd="0" destOrd="0" presId="urn:microsoft.com/office/officeart/2008/layout/CaptionedPictures"/>
    <dgm:cxn modelId="{E10885BF-F46D-41B6-8736-7FF4AC7174D6}" type="presOf" srcId="{38121097-83F6-444F-A10C-8F2CBD5E309D}" destId="{F8FB5A60-9909-4C40-8050-1F8D9FF3662D}" srcOrd="0" destOrd="0" presId="urn:microsoft.com/office/officeart/2008/layout/CaptionedPictures"/>
    <dgm:cxn modelId="{4A7F1EED-B906-4C70-A526-555F72655FD2}" srcId="{3F76473E-0649-411A-99EA-385AB073A7D5}" destId="{D586DFA3-5FD0-481D-8B73-B916EFF70C4A}" srcOrd="3" destOrd="0" parTransId="{D1992066-2044-40A2-BE25-C94B3CE3D309}" sibTransId="{9B9CCE2A-E0BE-49BA-AA15-2BAA479ADAFE}"/>
    <dgm:cxn modelId="{FCFE54FD-7E5B-4067-89A2-12512937DD17}" type="presOf" srcId="{3F76473E-0649-411A-99EA-385AB073A7D5}" destId="{7407E3C3-4054-4B65-9C0F-F57023672C9A}" srcOrd="0" destOrd="0" presId="urn:microsoft.com/office/officeart/2008/layout/CaptionedPictures"/>
    <dgm:cxn modelId="{528D6828-9A56-41B4-AB25-90514A269DDC}" type="presParOf" srcId="{7407E3C3-4054-4B65-9C0F-F57023672C9A}" destId="{6B7FD188-884B-46C0-BD13-D3A3CDB0EFC6}" srcOrd="0" destOrd="0" presId="urn:microsoft.com/office/officeart/2008/layout/CaptionedPictures"/>
    <dgm:cxn modelId="{BEA32CE3-B523-4817-97DF-0FEDE39F7D51}" type="presParOf" srcId="{6B7FD188-884B-46C0-BD13-D3A3CDB0EFC6}" destId="{6875F7D0-A2FC-439B-A244-25A6078ABD76}" srcOrd="0" destOrd="0" presId="urn:microsoft.com/office/officeart/2008/layout/CaptionedPictures"/>
    <dgm:cxn modelId="{395213DC-50C6-48B1-99E7-B2B6E74D85BA}" type="presParOf" srcId="{6B7FD188-884B-46C0-BD13-D3A3CDB0EFC6}" destId="{D1E2D413-EF1F-4B27-B151-D1D803865345}" srcOrd="1" destOrd="0" presId="urn:microsoft.com/office/officeart/2008/layout/CaptionedPictures"/>
    <dgm:cxn modelId="{BEC42E12-1259-4E00-BDA1-0C48D4597F03}" type="presParOf" srcId="{6B7FD188-884B-46C0-BD13-D3A3CDB0EFC6}" destId="{001CDAF3-AC8F-44C3-8FF1-7269449DE24D}" srcOrd="2" destOrd="0" presId="urn:microsoft.com/office/officeart/2008/layout/CaptionedPictures"/>
    <dgm:cxn modelId="{39ADBC5F-959C-40F5-A67A-9E7C8079D4E5}" type="presParOf" srcId="{001CDAF3-AC8F-44C3-8FF1-7269449DE24D}" destId="{5328A84E-7DAB-47D1-9F28-084D6C4F54AD}" srcOrd="0" destOrd="0" presId="urn:microsoft.com/office/officeart/2008/layout/CaptionedPictures"/>
    <dgm:cxn modelId="{988AFB3C-CAEC-47ED-9425-4ACC4C7E94EE}" type="presParOf" srcId="{001CDAF3-AC8F-44C3-8FF1-7269449DE24D}" destId="{002DDA9B-A7F3-45FD-9A14-6D2CDE9CF812}" srcOrd="1" destOrd="0" presId="urn:microsoft.com/office/officeart/2008/layout/CaptionedPictures"/>
    <dgm:cxn modelId="{07A94C2F-08C2-441E-8B92-11BFCB8A7D94}" type="presParOf" srcId="{7407E3C3-4054-4B65-9C0F-F57023672C9A}" destId="{9088A5CD-24CD-4790-A5B6-333CDE850DE1}" srcOrd="1" destOrd="0" presId="urn:microsoft.com/office/officeart/2008/layout/CaptionedPictures"/>
    <dgm:cxn modelId="{64225D4C-7E6F-42E2-9BD8-515AB2BAF34B}" type="presParOf" srcId="{7407E3C3-4054-4B65-9C0F-F57023672C9A}" destId="{33019F6A-2790-4E97-8A5F-6C9B9E8A0969}" srcOrd="2" destOrd="0" presId="urn:microsoft.com/office/officeart/2008/layout/CaptionedPictures"/>
    <dgm:cxn modelId="{6302DA47-D9B0-42A7-A3A7-89E7C0152318}" type="presParOf" srcId="{33019F6A-2790-4E97-8A5F-6C9B9E8A0969}" destId="{B1EA8432-3CD3-4CE6-8932-8D6BEFC2CACF}" srcOrd="0" destOrd="0" presId="urn:microsoft.com/office/officeart/2008/layout/CaptionedPictures"/>
    <dgm:cxn modelId="{F5F598BD-A380-44FA-A340-E7CFA5194096}" type="presParOf" srcId="{33019F6A-2790-4E97-8A5F-6C9B9E8A0969}" destId="{A6566031-7546-4283-8590-A8095B9CFE00}" srcOrd="1" destOrd="0" presId="urn:microsoft.com/office/officeart/2008/layout/CaptionedPictures"/>
    <dgm:cxn modelId="{F4538C6A-3423-4731-A4EB-97E32FB57A97}" type="presParOf" srcId="{33019F6A-2790-4E97-8A5F-6C9B9E8A0969}" destId="{8E576C57-DFC8-43B2-83F4-366042EE24FE}" srcOrd="2" destOrd="0" presId="urn:microsoft.com/office/officeart/2008/layout/CaptionedPictures"/>
    <dgm:cxn modelId="{311D58FB-5AFA-4CDC-B994-DE2EEE37E360}" type="presParOf" srcId="{8E576C57-DFC8-43B2-83F4-366042EE24FE}" destId="{EA3D6C39-CAE3-4DD3-8B76-A69E03B7BE04}" srcOrd="0" destOrd="0" presId="urn:microsoft.com/office/officeart/2008/layout/CaptionedPictures"/>
    <dgm:cxn modelId="{E78D8FBD-800C-407D-B5A6-9A6720CF95B1}" type="presParOf" srcId="{8E576C57-DFC8-43B2-83F4-366042EE24FE}" destId="{F8FB5A60-9909-4C40-8050-1F8D9FF3662D}" srcOrd="1" destOrd="0" presId="urn:microsoft.com/office/officeart/2008/layout/CaptionedPictures"/>
    <dgm:cxn modelId="{2627D39D-0204-4859-8C2C-B18C7FFB0020}" type="presParOf" srcId="{7407E3C3-4054-4B65-9C0F-F57023672C9A}" destId="{53429E4C-DEEA-4558-8B8F-126D9654285F}" srcOrd="3" destOrd="0" presId="urn:microsoft.com/office/officeart/2008/layout/CaptionedPictures"/>
    <dgm:cxn modelId="{60718A9A-7BE1-4CF3-B8B5-C3176FE07EC2}" type="presParOf" srcId="{7407E3C3-4054-4B65-9C0F-F57023672C9A}" destId="{876988C6-7BE2-4957-B7E4-A90BD62CE3BC}" srcOrd="4" destOrd="0" presId="urn:microsoft.com/office/officeart/2008/layout/CaptionedPictures"/>
    <dgm:cxn modelId="{922CBE97-EE65-4064-AC48-CD1BCBA9969E}" type="presParOf" srcId="{876988C6-7BE2-4957-B7E4-A90BD62CE3BC}" destId="{BB2A2584-3C91-4B47-9028-444FD29A132C}" srcOrd="0" destOrd="0" presId="urn:microsoft.com/office/officeart/2008/layout/CaptionedPictures"/>
    <dgm:cxn modelId="{28929ED2-4FDD-49D0-B80F-B2AD32B508FA}" type="presParOf" srcId="{876988C6-7BE2-4957-B7E4-A90BD62CE3BC}" destId="{280D7A6B-9F08-4B72-8E08-737C3AB9C753}" srcOrd="1" destOrd="0" presId="urn:microsoft.com/office/officeart/2008/layout/CaptionedPictures"/>
    <dgm:cxn modelId="{2011EF23-EDA9-4BFE-9A0C-79792ECBED72}" type="presParOf" srcId="{876988C6-7BE2-4957-B7E4-A90BD62CE3BC}" destId="{8E9E73F2-A883-49E9-9FE8-C1898042A67E}" srcOrd="2" destOrd="0" presId="urn:microsoft.com/office/officeart/2008/layout/CaptionedPictures"/>
    <dgm:cxn modelId="{17286B16-3BB8-4F8C-A0BC-9F461A6E6ABB}" type="presParOf" srcId="{8E9E73F2-A883-49E9-9FE8-C1898042A67E}" destId="{6BFCEA55-6EB2-4472-8D17-FC4F65D60300}" srcOrd="0" destOrd="0" presId="urn:microsoft.com/office/officeart/2008/layout/CaptionedPictures"/>
    <dgm:cxn modelId="{EAB4C033-E92E-4555-874B-C64E9217455B}" type="presParOf" srcId="{8E9E73F2-A883-49E9-9FE8-C1898042A67E}" destId="{DC1EAFA6-EC5B-4923-B83B-2ADFE8A22283}" srcOrd="1" destOrd="0" presId="urn:microsoft.com/office/officeart/2008/layout/CaptionedPictures"/>
    <dgm:cxn modelId="{2659856F-748F-43A0-B35F-F76596B0E334}" type="presParOf" srcId="{7407E3C3-4054-4B65-9C0F-F57023672C9A}" destId="{6B3B54FE-13C5-48A7-A400-0A268835D7DB}" srcOrd="5" destOrd="0" presId="urn:microsoft.com/office/officeart/2008/layout/CaptionedPictures"/>
    <dgm:cxn modelId="{2A164B6A-1274-4D34-B851-4452D5790026}" type="presParOf" srcId="{7407E3C3-4054-4B65-9C0F-F57023672C9A}" destId="{FD7F0F7A-B6CE-4CC3-95B6-8F4B20C32C05}" srcOrd="6" destOrd="0" presId="urn:microsoft.com/office/officeart/2008/layout/CaptionedPictures"/>
    <dgm:cxn modelId="{042478EC-42F8-4994-B695-3453305374C5}" type="presParOf" srcId="{FD7F0F7A-B6CE-4CC3-95B6-8F4B20C32C05}" destId="{E50B55C7-26E6-4E0B-9B89-DB3DB5D37684}" srcOrd="0" destOrd="0" presId="urn:microsoft.com/office/officeart/2008/layout/CaptionedPictures"/>
    <dgm:cxn modelId="{BDB64307-396E-4375-B44D-C5A444CEB86E}" type="presParOf" srcId="{FD7F0F7A-B6CE-4CC3-95B6-8F4B20C32C05}" destId="{28A6D649-AB79-4A1C-AAF4-0B62108FE176}" srcOrd="1" destOrd="0" presId="urn:microsoft.com/office/officeart/2008/layout/CaptionedPictures"/>
    <dgm:cxn modelId="{54A93993-3615-4E61-872F-7806E4573EB7}" type="presParOf" srcId="{FD7F0F7A-B6CE-4CC3-95B6-8F4B20C32C05}" destId="{D377AA36-A55C-4A8F-B515-2B2A221AD3C9}" srcOrd="2" destOrd="0" presId="urn:microsoft.com/office/officeart/2008/layout/CaptionedPictures"/>
    <dgm:cxn modelId="{75FB23F2-4D50-4EC3-AE72-EAE10A995EFD}" type="presParOf" srcId="{D377AA36-A55C-4A8F-B515-2B2A221AD3C9}" destId="{5381CF90-DA9F-468B-A67C-013D3AF3C228}" srcOrd="0" destOrd="0" presId="urn:microsoft.com/office/officeart/2008/layout/CaptionedPictures"/>
    <dgm:cxn modelId="{8B153524-6B6D-4F82-BEF7-AB1438F33A99}" type="presParOf" srcId="{D377AA36-A55C-4A8F-B515-2B2A221AD3C9}" destId="{3562D951-C868-40E7-85C0-B90E2804AB43}" srcOrd="1" destOrd="0" presId="urn:microsoft.com/office/officeart/2008/layout/CaptionedPictures"/>
    <dgm:cxn modelId="{4A90C659-8C3B-4CB7-9A5A-D7A2E6ED0F20}" type="presParOf" srcId="{7407E3C3-4054-4B65-9C0F-F57023672C9A}" destId="{8374D71B-C589-4A8C-8F65-1A469BDB6C24}" srcOrd="7" destOrd="0" presId="urn:microsoft.com/office/officeart/2008/layout/CaptionedPictures"/>
    <dgm:cxn modelId="{5BAC5FCE-05E5-427A-8EAA-3E5128353B84}" type="presParOf" srcId="{7407E3C3-4054-4B65-9C0F-F57023672C9A}" destId="{EE5EBAFD-2159-4815-82A2-BAC9A6B4C186}" srcOrd="8" destOrd="0" presId="urn:microsoft.com/office/officeart/2008/layout/CaptionedPictures"/>
    <dgm:cxn modelId="{50D8DDFC-A84D-4B5F-8DB4-DC20313E61A0}" type="presParOf" srcId="{EE5EBAFD-2159-4815-82A2-BAC9A6B4C186}" destId="{555F6DE5-94D1-4043-BEB5-C6086241B46F}" srcOrd="0" destOrd="0" presId="urn:microsoft.com/office/officeart/2008/layout/CaptionedPictures"/>
    <dgm:cxn modelId="{1F4DFBB0-2B86-4042-A633-EBEEB637C302}" type="presParOf" srcId="{EE5EBAFD-2159-4815-82A2-BAC9A6B4C186}" destId="{67303386-4D5A-49BD-A0D8-71BA9AC43AF5}" srcOrd="1" destOrd="0" presId="urn:microsoft.com/office/officeart/2008/layout/CaptionedPictures"/>
    <dgm:cxn modelId="{297579C2-5FB9-4564-A753-C84876E72DB7}" type="presParOf" srcId="{EE5EBAFD-2159-4815-82A2-BAC9A6B4C186}" destId="{9F35D5A1-B250-4A04-9D54-12BDE2DF53FD}" srcOrd="2" destOrd="0" presId="urn:microsoft.com/office/officeart/2008/layout/CaptionedPictures"/>
    <dgm:cxn modelId="{9E8A3A74-E5A5-4C4B-9D21-FFBEB470B925}" type="presParOf" srcId="{9F35D5A1-B250-4A04-9D54-12BDE2DF53FD}" destId="{1712FF86-C4C5-4880-8A89-C2760660C082}" srcOrd="0" destOrd="0" presId="urn:microsoft.com/office/officeart/2008/layout/CaptionedPictures"/>
    <dgm:cxn modelId="{C96EF906-2A23-4E9E-A561-FB45AE646415}" type="presParOf" srcId="{9F35D5A1-B250-4A04-9D54-12BDE2DF53FD}" destId="{01B0BD38-D863-4D62-A829-402C2E5261A2}"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76473E-0649-411A-99EA-385AB073A7D5}" type="doc">
      <dgm:prSet loTypeId="urn:microsoft.com/office/officeart/2008/layout/CaptionedPictures" loCatId="picture" qsTypeId="urn:microsoft.com/office/officeart/2005/8/quickstyle/3d1" qsCatId="3D" csTypeId="urn:microsoft.com/office/officeart/2005/8/colors/accent1_2" csCatId="accent1" phldr="1"/>
      <dgm:spPr/>
      <dgm:t>
        <a:bodyPr/>
        <a:lstStyle/>
        <a:p>
          <a:endParaRPr lang="en-US"/>
        </a:p>
      </dgm:t>
    </dgm:pt>
    <dgm:pt modelId="{C995F4D9-AC73-4FCA-B0BE-DAA7984A3F1B}">
      <dgm:prSet phldrT="[Text]" custT="1"/>
      <dgm:spPr/>
      <dgm:t>
        <a:bodyPr/>
        <a:lstStyle/>
        <a:p>
          <a:r>
            <a:rPr lang="en-US" sz="1500" b="1" dirty="0">
              <a:effectLst/>
            </a:rPr>
            <a:t>Terminology</a:t>
          </a:r>
        </a:p>
      </dgm:t>
      <dgm:extLst>
        <a:ext uri="{E40237B7-FDA0-4F09-8148-C483321AD2D9}">
          <dgm14:cNvPr xmlns:dgm14="http://schemas.microsoft.com/office/drawing/2010/diagram" id="0" name="">
            <a:hlinkClick xmlns:r="http://schemas.openxmlformats.org/officeDocument/2006/relationships" r:id="" action="ppaction://customshow?id=6&amp;return=true"/>
          </dgm14:cNvPr>
        </a:ext>
      </dgm:extLst>
    </dgm:pt>
    <dgm:pt modelId="{2D3622E2-3B66-4D4A-84CC-A2DD0AE4EE94}" type="parTrans" cxnId="{9C5878B4-EEAA-402C-8465-0B1F9AB57A96}">
      <dgm:prSet/>
      <dgm:spPr/>
      <dgm:t>
        <a:bodyPr/>
        <a:lstStyle/>
        <a:p>
          <a:endParaRPr lang="en-US"/>
        </a:p>
      </dgm:t>
    </dgm:pt>
    <dgm:pt modelId="{C3EB9409-EBB4-4435-9F41-5D2BD1C4E9C5}" type="sibTrans" cxnId="{9C5878B4-EEAA-402C-8465-0B1F9AB57A96}">
      <dgm:prSet/>
      <dgm:spPr/>
      <dgm:t>
        <a:bodyPr/>
        <a:lstStyle/>
        <a:p>
          <a:endParaRPr lang="en-US"/>
        </a:p>
      </dgm:t>
    </dgm:pt>
    <dgm:pt modelId="{D851F383-FDF6-49DC-9F7B-A0A872B3B244}">
      <dgm:prSet phldrT="[Text]" custT="1"/>
      <dgm:spPr/>
      <dgm:t>
        <a:bodyPr/>
        <a:lstStyle/>
        <a:p>
          <a:r>
            <a:rPr lang="en-US" sz="1500" b="1" dirty="0">
              <a:effectLst/>
            </a:rPr>
            <a:t>Operational Application</a:t>
          </a:r>
        </a:p>
      </dgm:t>
      <dgm:extLst>
        <a:ext uri="{E40237B7-FDA0-4F09-8148-C483321AD2D9}">
          <dgm14:cNvPr xmlns:dgm14="http://schemas.microsoft.com/office/drawing/2010/diagram" id="0" name="">
            <a:hlinkClick xmlns:r="http://schemas.openxmlformats.org/officeDocument/2006/relationships" r:id="" action="ppaction://customshow?id=3&amp;return=true"/>
          </dgm14:cNvPr>
        </a:ext>
      </dgm:extLst>
    </dgm:pt>
    <dgm:pt modelId="{94100107-C6DA-4EA3-BF26-AADDEDBFA3C3}" type="parTrans" cxnId="{25917143-E736-43BD-9A69-E937F87A5D42}">
      <dgm:prSet/>
      <dgm:spPr/>
      <dgm:t>
        <a:bodyPr/>
        <a:lstStyle/>
        <a:p>
          <a:endParaRPr lang="en-US"/>
        </a:p>
      </dgm:t>
    </dgm:pt>
    <dgm:pt modelId="{32D1C1F1-C1C8-411F-9C46-344BAAA1260E}" type="sibTrans" cxnId="{25917143-E736-43BD-9A69-E937F87A5D42}">
      <dgm:prSet/>
      <dgm:spPr/>
      <dgm:t>
        <a:bodyPr/>
        <a:lstStyle/>
        <a:p>
          <a:endParaRPr lang="en-US"/>
        </a:p>
      </dgm:t>
    </dgm:pt>
    <dgm:pt modelId="{A5536706-1F72-46C3-8FA4-6CFB738FB128}">
      <dgm:prSet custT="1"/>
      <dgm:spPr/>
      <dgm:t>
        <a:bodyPr/>
        <a:lstStyle/>
        <a:p>
          <a:r>
            <a:rPr lang="en-US" sz="1500" b="1" dirty="0">
              <a:effectLst/>
            </a:rPr>
            <a:t>Briefing Card</a:t>
          </a:r>
        </a:p>
      </dgm:t>
      <dgm:extLst>
        <a:ext uri="{E40237B7-FDA0-4F09-8148-C483321AD2D9}">
          <dgm14:cNvPr xmlns:dgm14="http://schemas.microsoft.com/office/drawing/2010/diagram" id="0" name="">
            <a:hlinkClick xmlns:r="http://schemas.openxmlformats.org/officeDocument/2006/relationships" r:id="" action="ppaction://customshow?id=5&amp;return=true"/>
          </dgm14:cNvPr>
        </a:ext>
      </dgm:extLst>
    </dgm:pt>
    <dgm:pt modelId="{E5E56E4A-C248-4DC9-AC26-8A87C188C164}" type="parTrans" cxnId="{D420292B-7749-438C-AE33-C73E9C507CFE}">
      <dgm:prSet/>
      <dgm:spPr/>
      <dgm:t>
        <a:bodyPr/>
        <a:lstStyle/>
        <a:p>
          <a:endParaRPr lang="en-US"/>
        </a:p>
      </dgm:t>
    </dgm:pt>
    <dgm:pt modelId="{5FD74F67-BB95-438B-9539-20D6E5F086A4}" type="sibTrans" cxnId="{D420292B-7749-438C-AE33-C73E9C507CFE}">
      <dgm:prSet/>
      <dgm:spPr/>
      <dgm:t>
        <a:bodyPr/>
        <a:lstStyle/>
        <a:p>
          <a:endParaRPr lang="en-US"/>
        </a:p>
      </dgm:t>
    </dgm:pt>
    <dgm:pt modelId="{BB7D536D-91A4-4D99-BD32-5D6CE753EB31}" type="pres">
      <dgm:prSet presAssocID="{3F76473E-0649-411A-99EA-385AB073A7D5}" presName="Name0" presStyleCnt="0">
        <dgm:presLayoutVars>
          <dgm:chMax/>
          <dgm:chPref/>
          <dgm:dir/>
        </dgm:presLayoutVars>
      </dgm:prSet>
      <dgm:spPr/>
    </dgm:pt>
    <dgm:pt modelId="{82C83C1E-8982-48D0-8E71-44DEC57E45E3}" type="pres">
      <dgm:prSet presAssocID="{C995F4D9-AC73-4FCA-B0BE-DAA7984A3F1B}" presName="composite" presStyleCnt="0">
        <dgm:presLayoutVars>
          <dgm:chMax val="1"/>
          <dgm:chPref val="1"/>
        </dgm:presLayoutVars>
      </dgm:prSet>
      <dgm:spPr/>
    </dgm:pt>
    <dgm:pt modelId="{9F638F11-FD9B-43FE-8409-FC2A3961CAF7}" type="pres">
      <dgm:prSet presAssocID="{C995F4D9-AC73-4FCA-B0BE-DAA7984A3F1B}" presName="Accent" presStyleLbl="trAlignAcc1" presStyleIdx="0" presStyleCnt="3">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 action="ppaction://customshow?id=6&amp;return=true"/>
          </dgm14:cNvPr>
        </a:ext>
      </dgm:extLst>
    </dgm:pt>
    <dgm:pt modelId="{8CF7F270-25AA-4CC8-8921-4E74A410D156}" type="pres">
      <dgm:prSet presAssocID="{C995F4D9-AC73-4FCA-B0BE-DAA7984A3F1B}" presName="Image" presStyleLbl="alignImgPlace1" presStyleIdx="0" presStyleCnt="3">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dgm:spPr>
      <dgm:extLst>
        <a:ext uri="{E40237B7-FDA0-4F09-8148-C483321AD2D9}">
          <dgm14:cNvPr xmlns:dgm14="http://schemas.microsoft.com/office/drawing/2010/diagram" id="0" name="">
            <a:hlinkClick xmlns:r="http://schemas.openxmlformats.org/officeDocument/2006/relationships" r:id="" action="ppaction://customshow?id=6&amp;return=true"/>
          </dgm14:cNvPr>
        </a:ext>
      </dgm:extLst>
    </dgm:pt>
    <dgm:pt modelId="{AE5250B7-C300-4AB5-8AB3-500013E50177}" type="pres">
      <dgm:prSet presAssocID="{C995F4D9-AC73-4FCA-B0BE-DAA7984A3F1B}" presName="ChildComposite" presStyleCnt="0"/>
      <dgm:spPr/>
    </dgm:pt>
    <dgm:pt modelId="{A67F431C-325F-4C27-99E1-6EA1F87E762C}" type="pres">
      <dgm:prSet presAssocID="{C995F4D9-AC73-4FCA-B0BE-DAA7984A3F1B}" presName="Child" presStyleLbl="node1" presStyleIdx="0" presStyleCnt="0">
        <dgm:presLayoutVars>
          <dgm:chMax val="0"/>
          <dgm:chPref val="0"/>
          <dgm:bulletEnabled val="1"/>
        </dgm:presLayoutVars>
      </dgm:prSet>
      <dgm:spPr/>
    </dgm:pt>
    <dgm:pt modelId="{53A1DD06-92AC-4D4D-992C-A94A4712609E}" type="pres">
      <dgm:prSet presAssocID="{C995F4D9-AC73-4FCA-B0BE-DAA7984A3F1B}" presName="Parent" presStyleLbl="revTx" presStyleIdx="0" presStyleCnt="3">
        <dgm:presLayoutVars>
          <dgm:chMax val="1"/>
          <dgm:chPref val="0"/>
          <dgm:bulletEnabled val="1"/>
        </dgm:presLayoutVars>
      </dgm:prSet>
      <dgm:spPr/>
    </dgm:pt>
    <dgm:pt modelId="{FFA04E60-D951-408D-AE21-F039CD0E208C}" type="pres">
      <dgm:prSet presAssocID="{C3EB9409-EBB4-4435-9F41-5D2BD1C4E9C5}" presName="sibTrans" presStyleCnt="0"/>
      <dgm:spPr/>
    </dgm:pt>
    <dgm:pt modelId="{954C2BCF-E20D-4724-9DB9-759924359B0C}" type="pres">
      <dgm:prSet presAssocID="{D851F383-FDF6-49DC-9F7B-A0A872B3B244}" presName="composite" presStyleCnt="0">
        <dgm:presLayoutVars>
          <dgm:chMax val="1"/>
          <dgm:chPref val="1"/>
        </dgm:presLayoutVars>
      </dgm:prSet>
      <dgm:spPr/>
    </dgm:pt>
    <dgm:pt modelId="{DD2A714B-FFD9-4823-94E4-E169137F18E5}" type="pres">
      <dgm:prSet presAssocID="{D851F383-FDF6-49DC-9F7B-A0A872B3B244}" presName="Accent" presStyleLbl="trAlignAcc1" presStyleIdx="1" presStyleCnt="3">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 action="ppaction://customshow?id=3&amp;return=true"/>
          </dgm14:cNvPr>
        </a:ext>
      </dgm:extLst>
    </dgm:pt>
    <dgm:pt modelId="{6D73BB9C-B8A0-46CD-997B-D592032566F0}" type="pres">
      <dgm:prSet presAssocID="{D851F383-FDF6-49DC-9F7B-A0A872B3B244}" presName="Image" presStyleLbl="alignImgPlace1" presStyleIdx="1" presStyleCnt="3">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a:hlinkClick xmlns:r="http://schemas.openxmlformats.org/officeDocument/2006/relationships" r:id="" action="ppaction://customshow?id=3"/>
          </dgm14:cNvPr>
        </a:ext>
      </dgm:extLst>
    </dgm:pt>
    <dgm:pt modelId="{CB87A6FF-46FF-4411-A62D-E4D4D42B2091}" type="pres">
      <dgm:prSet presAssocID="{D851F383-FDF6-49DC-9F7B-A0A872B3B244}" presName="ChildComposite" presStyleCnt="0"/>
      <dgm:spPr/>
    </dgm:pt>
    <dgm:pt modelId="{B4685232-F0D2-4BCB-A4E4-4A2D1F46308A}" type="pres">
      <dgm:prSet presAssocID="{D851F383-FDF6-49DC-9F7B-A0A872B3B244}" presName="Child" presStyleLbl="node1" presStyleIdx="0" presStyleCnt="0">
        <dgm:presLayoutVars>
          <dgm:chMax val="0"/>
          <dgm:chPref val="0"/>
          <dgm:bulletEnabled val="1"/>
        </dgm:presLayoutVars>
      </dgm:prSet>
      <dgm:spPr/>
    </dgm:pt>
    <dgm:pt modelId="{FB8A6682-881A-4A21-B1F1-F20ABE5BA4A6}" type="pres">
      <dgm:prSet presAssocID="{D851F383-FDF6-49DC-9F7B-A0A872B3B244}" presName="Parent" presStyleLbl="revTx" presStyleIdx="1" presStyleCnt="3">
        <dgm:presLayoutVars>
          <dgm:chMax val="1"/>
          <dgm:chPref val="0"/>
          <dgm:bulletEnabled val="1"/>
        </dgm:presLayoutVars>
      </dgm:prSet>
      <dgm:spPr/>
    </dgm:pt>
    <dgm:pt modelId="{9CB027FA-F16F-4019-A707-40D4938A359E}" type="pres">
      <dgm:prSet presAssocID="{32D1C1F1-C1C8-411F-9C46-344BAAA1260E}" presName="sibTrans" presStyleCnt="0"/>
      <dgm:spPr/>
    </dgm:pt>
    <dgm:pt modelId="{1CC8C83E-1B5B-43EC-A8F4-05663507A9D2}" type="pres">
      <dgm:prSet presAssocID="{A5536706-1F72-46C3-8FA4-6CFB738FB128}" presName="composite" presStyleCnt="0">
        <dgm:presLayoutVars>
          <dgm:chMax val="1"/>
          <dgm:chPref val="1"/>
        </dgm:presLayoutVars>
      </dgm:prSet>
      <dgm:spPr/>
    </dgm:pt>
    <dgm:pt modelId="{017460EA-D6E3-40A5-9812-B7A68040BDF5}" type="pres">
      <dgm:prSet presAssocID="{A5536706-1F72-46C3-8FA4-6CFB738FB128}" presName="Accent" presStyleLbl="trAlignAcc1" presStyleIdx="2" presStyleCnt="3">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 action="ppaction://customshow?id=6&amp;return=true"/>
          </dgm14:cNvPr>
        </a:ext>
      </dgm:extLst>
    </dgm:pt>
    <dgm:pt modelId="{98F61F10-DEBE-480B-BFFD-74D703186C91}" type="pres">
      <dgm:prSet presAssocID="{A5536706-1F72-46C3-8FA4-6CFB738FB128}" presName="Image" presStyleLbl="alignImgPlace1" presStyleIdx="2" presStyleCnt="3">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1000" r="-31000"/>
          </a:stretch>
        </a:blipFill>
      </dgm:spPr>
      <dgm:extLst>
        <a:ext uri="{E40237B7-FDA0-4F09-8148-C483321AD2D9}">
          <dgm14:cNvPr xmlns:dgm14="http://schemas.microsoft.com/office/drawing/2010/diagram" id="0" name="">
            <a:hlinkClick xmlns:r="http://schemas.openxmlformats.org/officeDocument/2006/relationships" r:id="" action="ppaction://customshow?id=5&amp;return=true"/>
          </dgm14:cNvPr>
        </a:ext>
      </dgm:extLst>
    </dgm:pt>
    <dgm:pt modelId="{7BB0FC37-9A22-41EC-AE9E-C95E69D743DD}" type="pres">
      <dgm:prSet presAssocID="{A5536706-1F72-46C3-8FA4-6CFB738FB128}" presName="ChildComposite" presStyleCnt="0"/>
      <dgm:spPr/>
    </dgm:pt>
    <dgm:pt modelId="{5F9B4EA9-1E07-44D2-A636-ABC0F6A6A503}" type="pres">
      <dgm:prSet presAssocID="{A5536706-1F72-46C3-8FA4-6CFB738FB128}" presName="Child" presStyleLbl="node1" presStyleIdx="0" presStyleCnt="0">
        <dgm:presLayoutVars>
          <dgm:chMax val="0"/>
          <dgm:chPref val="0"/>
          <dgm:bulletEnabled val="1"/>
        </dgm:presLayoutVars>
      </dgm:prSet>
      <dgm:spPr/>
    </dgm:pt>
    <dgm:pt modelId="{FDF63588-E773-4C41-B11D-DC66A354D6CD}" type="pres">
      <dgm:prSet presAssocID="{A5536706-1F72-46C3-8FA4-6CFB738FB128}" presName="Parent" presStyleLbl="revTx" presStyleIdx="2" presStyleCnt="3">
        <dgm:presLayoutVars>
          <dgm:chMax val="1"/>
          <dgm:chPref val="0"/>
          <dgm:bulletEnabled val="1"/>
        </dgm:presLayoutVars>
      </dgm:prSet>
      <dgm:spPr/>
    </dgm:pt>
  </dgm:ptLst>
  <dgm:cxnLst>
    <dgm:cxn modelId="{49B39F0A-88F5-427D-89A3-02C91F7268E1}" type="presOf" srcId="{C995F4D9-AC73-4FCA-B0BE-DAA7984A3F1B}" destId="{53A1DD06-92AC-4D4D-992C-A94A4712609E}" srcOrd="0" destOrd="0" presId="urn:microsoft.com/office/officeart/2008/layout/CaptionedPictures"/>
    <dgm:cxn modelId="{9325B912-FF89-409A-AA46-F781C92047A6}" type="presOf" srcId="{3F76473E-0649-411A-99EA-385AB073A7D5}" destId="{BB7D536D-91A4-4D99-BD32-5D6CE753EB31}" srcOrd="0" destOrd="0" presId="urn:microsoft.com/office/officeart/2008/layout/CaptionedPictures"/>
    <dgm:cxn modelId="{7A974724-8B3E-47D7-AD3A-2086613DEB10}" type="presOf" srcId="{D851F383-FDF6-49DC-9F7B-A0A872B3B244}" destId="{FB8A6682-881A-4A21-B1F1-F20ABE5BA4A6}" srcOrd="0" destOrd="0" presId="urn:microsoft.com/office/officeart/2008/layout/CaptionedPictures"/>
    <dgm:cxn modelId="{D420292B-7749-438C-AE33-C73E9C507CFE}" srcId="{3F76473E-0649-411A-99EA-385AB073A7D5}" destId="{A5536706-1F72-46C3-8FA4-6CFB738FB128}" srcOrd="2" destOrd="0" parTransId="{E5E56E4A-C248-4DC9-AC26-8A87C188C164}" sibTransId="{5FD74F67-BB95-438B-9539-20D6E5F086A4}"/>
    <dgm:cxn modelId="{25917143-E736-43BD-9A69-E937F87A5D42}" srcId="{3F76473E-0649-411A-99EA-385AB073A7D5}" destId="{D851F383-FDF6-49DC-9F7B-A0A872B3B244}" srcOrd="1" destOrd="0" parTransId="{94100107-C6DA-4EA3-BF26-AADDEDBFA3C3}" sibTransId="{32D1C1F1-C1C8-411F-9C46-344BAAA1260E}"/>
    <dgm:cxn modelId="{9C5878B4-EEAA-402C-8465-0B1F9AB57A96}" srcId="{3F76473E-0649-411A-99EA-385AB073A7D5}" destId="{C995F4D9-AC73-4FCA-B0BE-DAA7984A3F1B}" srcOrd="0" destOrd="0" parTransId="{2D3622E2-3B66-4D4A-84CC-A2DD0AE4EE94}" sibTransId="{C3EB9409-EBB4-4435-9F41-5D2BD1C4E9C5}"/>
    <dgm:cxn modelId="{838A1CE8-217A-4313-A1DE-392ACE0D5E99}" type="presOf" srcId="{A5536706-1F72-46C3-8FA4-6CFB738FB128}" destId="{FDF63588-E773-4C41-B11D-DC66A354D6CD}" srcOrd="0" destOrd="0" presId="urn:microsoft.com/office/officeart/2008/layout/CaptionedPictures"/>
    <dgm:cxn modelId="{4EE1B40A-D8D5-45EE-8A14-402F05AE990E}" type="presParOf" srcId="{BB7D536D-91A4-4D99-BD32-5D6CE753EB31}" destId="{82C83C1E-8982-48D0-8E71-44DEC57E45E3}" srcOrd="0" destOrd="0" presId="urn:microsoft.com/office/officeart/2008/layout/CaptionedPictures"/>
    <dgm:cxn modelId="{5F6A7C24-BEEF-4CF6-9301-3CDE7BC895DB}" type="presParOf" srcId="{82C83C1E-8982-48D0-8E71-44DEC57E45E3}" destId="{9F638F11-FD9B-43FE-8409-FC2A3961CAF7}" srcOrd="0" destOrd="0" presId="urn:microsoft.com/office/officeart/2008/layout/CaptionedPictures"/>
    <dgm:cxn modelId="{6664BFAB-D75E-4868-BE2A-BF822C145FDB}" type="presParOf" srcId="{82C83C1E-8982-48D0-8E71-44DEC57E45E3}" destId="{8CF7F270-25AA-4CC8-8921-4E74A410D156}" srcOrd="1" destOrd="0" presId="urn:microsoft.com/office/officeart/2008/layout/CaptionedPictures"/>
    <dgm:cxn modelId="{B1FD6295-92F8-4C3C-87DE-0022418D6445}" type="presParOf" srcId="{82C83C1E-8982-48D0-8E71-44DEC57E45E3}" destId="{AE5250B7-C300-4AB5-8AB3-500013E50177}" srcOrd="2" destOrd="0" presId="urn:microsoft.com/office/officeart/2008/layout/CaptionedPictures"/>
    <dgm:cxn modelId="{D25525E1-C990-40AE-B726-EF67B8ADA5A6}" type="presParOf" srcId="{AE5250B7-C300-4AB5-8AB3-500013E50177}" destId="{A67F431C-325F-4C27-99E1-6EA1F87E762C}" srcOrd="0" destOrd="0" presId="urn:microsoft.com/office/officeart/2008/layout/CaptionedPictures"/>
    <dgm:cxn modelId="{4094871B-88FD-4597-85DA-A4797E66D295}" type="presParOf" srcId="{AE5250B7-C300-4AB5-8AB3-500013E50177}" destId="{53A1DD06-92AC-4D4D-992C-A94A4712609E}" srcOrd="1" destOrd="0" presId="urn:microsoft.com/office/officeart/2008/layout/CaptionedPictures"/>
    <dgm:cxn modelId="{0099C03F-797E-4A41-B1F7-5CD0E6E0FB4E}" type="presParOf" srcId="{BB7D536D-91A4-4D99-BD32-5D6CE753EB31}" destId="{FFA04E60-D951-408D-AE21-F039CD0E208C}" srcOrd="1" destOrd="0" presId="urn:microsoft.com/office/officeart/2008/layout/CaptionedPictures"/>
    <dgm:cxn modelId="{0D338F5F-C99D-4473-915F-E018EF77270F}" type="presParOf" srcId="{BB7D536D-91A4-4D99-BD32-5D6CE753EB31}" destId="{954C2BCF-E20D-4724-9DB9-759924359B0C}" srcOrd="2" destOrd="0" presId="urn:microsoft.com/office/officeart/2008/layout/CaptionedPictures"/>
    <dgm:cxn modelId="{E37F277C-F742-49D5-8588-905E95B45AD1}" type="presParOf" srcId="{954C2BCF-E20D-4724-9DB9-759924359B0C}" destId="{DD2A714B-FFD9-4823-94E4-E169137F18E5}" srcOrd="0" destOrd="0" presId="urn:microsoft.com/office/officeart/2008/layout/CaptionedPictures"/>
    <dgm:cxn modelId="{90E10164-86EA-4FBF-8685-8C86E470C5C8}" type="presParOf" srcId="{954C2BCF-E20D-4724-9DB9-759924359B0C}" destId="{6D73BB9C-B8A0-46CD-997B-D592032566F0}" srcOrd="1" destOrd="0" presId="urn:microsoft.com/office/officeart/2008/layout/CaptionedPictures"/>
    <dgm:cxn modelId="{F957320D-F632-4ACB-AD5C-CF64D29A5014}" type="presParOf" srcId="{954C2BCF-E20D-4724-9DB9-759924359B0C}" destId="{CB87A6FF-46FF-4411-A62D-E4D4D42B2091}" srcOrd="2" destOrd="0" presId="urn:microsoft.com/office/officeart/2008/layout/CaptionedPictures"/>
    <dgm:cxn modelId="{0F10859D-A1D7-4DE2-B19F-B56E346EB480}" type="presParOf" srcId="{CB87A6FF-46FF-4411-A62D-E4D4D42B2091}" destId="{B4685232-F0D2-4BCB-A4E4-4A2D1F46308A}" srcOrd="0" destOrd="0" presId="urn:microsoft.com/office/officeart/2008/layout/CaptionedPictures"/>
    <dgm:cxn modelId="{14BAB6F8-E4AB-4B7C-AE82-2240FBA00306}" type="presParOf" srcId="{CB87A6FF-46FF-4411-A62D-E4D4D42B2091}" destId="{FB8A6682-881A-4A21-B1F1-F20ABE5BA4A6}" srcOrd="1" destOrd="0" presId="urn:microsoft.com/office/officeart/2008/layout/CaptionedPictures"/>
    <dgm:cxn modelId="{458A64A5-E3D5-41ED-BF96-9EFEBE01B91D}" type="presParOf" srcId="{BB7D536D-91A4-4D99-BD32-5D6CE753EB31}" destId="{9CB027FA-F16F-4019-A707-40D4938A359E}" srcOrd="3" destOrd="0" presId="urn:microsoft.com/office/officeart/2008/layout/CaptionedPictures"/>
    <dgm:cxn modelId="{9F06F198-1A9F-4C3D-B438-A2AA5D8C4906}" type="presParOf" srcId="{BB7D536D-91A4-4D99-BD32-5D6CE753EB31}" destId="{1CC8C83E-1B5B-43EC-A8F4-05663507A9D2}" srcOrd="4" destOrd="0" presId="urn:microsoft.com/office/officeart/2008/layout/CaptionedPictures"/>
    <dgm:cxn modelId="{F3C8260E-2C80-4675-9A5C-ECE4C97EEA1D}" type="presParOf" srcId="{1CC8C83E-1B5B-43EC-A8F4-05663507A9D2}" destId="{017460EA-D6E3-40A5-9812-B7A68040BDF5}" srcOrd="0" destOrd="0" presId="urn:microsoft.com/office/officeart/2008/layout/CaptionedPictures"/>
    <dgm:cxn modelId="{DCFD84CD-6859-479A-9563-1AC937DC6DBE}" type="presParOf" srcId="{1CC8C83E-1B5B-43EC-A8F4-05663507A9D2}" destId="{98F61F10-DEBE-480B-BFFD-74D703186C91}" srcOrd="1" destOrd="0" presId="urn:microsoft.com/office/officeart/2008/layout/CaptionedPictures"/>
    <dgm:cxn modelId="{3420EA76-3DC9-4837-9D26-40979BD22E26}" type="presParOf" srcId="{1CC8C83E-1B5B-43EC-A8F4-05663507A9D2}" destId="{7BB0FC37-9A22-41EC-AE9E-C95E69D743DD}" srcOrd="2" destOrd="0" presId="urn:microsoft.com/office/officeart/2008/layout/CaptionedPictures"/>
    <dgm:cxn modelId="{04BFA560-4058-411C-8D08-FA9EA4F2B13A}" type="presParOf" srcId="{7BB0FC37-9A22-41EC-AE9E-C95E69D743DD}" destId="{5F9B4EA9-1E07-44D2-A636-ABC0F6A6A503}" srcOrd="0" destOrd="0" presId="urn:microsoft.com/office/officeart/2008/layout/CaptionedPictures"/>
    <dgm:cxn modelId="{A4295DED-45D4-4D74-A3C7-1D35D842DB34}" type="presParOf" srcId="{7BB0FC37-9A22-41EC-AE9E-C95E69D743DD}" destId="{FDF63588-E773-4C41-B11D-DC66A354D6CD}"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76473E-0649-411A-99EA-385AB073A7D5}" type="doc">
      <dgm:prSet loTypeId="urn:microsoft.com/office/officeart/2008/layout/CaptionedPictures" loCatId="picture" qsTypeId="urn:microsoft.com/office/officeart/2005/8/quickstyle/3d1" qsCatId="3D" csTypeId="urn:microsoft.com/office/officeart/2005/8/colors/accent1_2" csCatId="accent1" phldr="1"/>
      <dgm:spPr/>
      <dgm:t>
        <a:bodyPr/>
        <a:lstStyle/>
        <a:p>
          <a:endParaRPr lang="en-US"/>
        </a:p>
      </dgm:t>
    </dgm:pt>
    <dgm:pt modelId="{13F66C22-2DE3-4027-A90D-6C50DED28071}">
      <dgm:prSet phldrT="[Text]"/>
      <dgm:spPr/>
      <dgm:t>
        <a:bodyPr/>
        <a:lstStyle/>
        <a:p>
          <a:r>
            <a:rPr lang="en-US" b="1" dirty="0">
              <a:effectLst/>
            </a:rPr>
            <a:t>Frequently Asked Questions </a:t>
          </a:r>
        </a:p>
      </dgm:t>
      <dgm:extLst>
        <a:ext uri="{E40237B7-FDA0-4F09-8148-C483321AD2D9}">
          <dgm14:cNvPr xmlns:dgm14="http://schemas.microsoft.com/office/drawing/2010/diagram" id="0" name="">
            <a:hlinkClick xmlns:r="http://schemas.openxmlformats.org/officeDocument/2006/relationships" r:id="rId1"/>
          </dgm14:cNvPr>
        </a:ext>
      </dgm:extLst>
    </dgm:pt>
    <dgm:pt modelId="{CB942527-741D-4F9A-96C8-8EDBB5262898}" type="parTrans" cxnId="{387F1F87-97E1-4FF5-A149-0018728748D8}">
      <dgm:prSet/>
      <dgm:spPr/>
      <dgm:t>
        <a:bodyPr/>
        <a:lstStyle/>
        <a:p>
          <a:endParaRPr lang="en-US"/>
        </a:p>
      </dgm:t>
    </dgm:pt>
    <dgm:pt modelId="{52E6D125-0C43-4F18-AB43-BF592B2E9D19}" type="sibTrans" cxnId="{387F1F87-97E1-4FF5-A149-0018728748D8}">
      <dgm:prSet/>
      <dgm:spPr/>
      <dgm:t>
        <a:bodyPr/>
        <a:lstStyle/>
        <a:p>
          <a:endParaRPr lang="en-US"/>
        </a:p>
      </dgm:t>
    </dgm:pt>
    <dgm:pt modelId="{93992F74-E813-4CF3-B91D-BA7B85EA2EE6}">
      <dgm:prSet phldrT="[Text]"/>
      <dgm:spPr/>
      <dgm:t>
        <a:bodyPr/>
        <a:lstStyle/>
        <a:p>
          <a:r>
            <a:rPr lang="en-US" b="1" dirty="0">
              <a:effectLst/>
            </a:rPr>
            <a:t>FAA PBN Resources</a:t>
          </a:r>
        </a:p>
      </dgm:t>
      <dgm:extLst>
        <a:ext uri="{E40237B7-FDA0-4F09-8148-C483321AD2D9}">
          <dgm14:cNvPr xmlns:dgm14="http://schemas.microsoft.com/office/drawing/2010/diagram" id="0" name="">
            <a:hlinkClick xmlns:r="http://schemas.openxmlformats.org/officeDocument/2006/relationships" r:id="rId2"/>
          </dgm14:cNvPr>
        </a:ext>
      </dgm:extLst>
    </dgm:pt>
    <dgm:pt modelId="{07C649CE-D88A-4A10-B02C-3AA735651EE8}" type="parTrans" cxnId="{24D0E878-8CC5-4F7F-8D7F-C492C75DC266}">
      <dgm:prSet/>
      <dgm:spPr/>
      <dgm:t>
        <a:bodyPr/>
        <a:lstStyle/>
        <a:p>
          <a:endParaRPr lang="en-US"/>
        </a:p>
      </dgm:t>
    </dgm:pt>
    <dgm:pt modelId="{A52847F2-B813-4297-AD25-AF46EBC1E061}" type="sibTrans" cxnId="{24D0E878-8CC5-4F7F-8D7F-C492C75DC266}">
      <dgm:prSet/>
      <dgm:spPr/>
      <dgm:t>
        <a:bodyPr/>
        <a:lstStyle/>
        <a:p>
          <a:endParaRPr lang="en-US"/>
        </a:p>
      </dgm:t>
    </dgm:pt>
    <dgm:pt modelId="{E870E12D-8469-4ADB-9536-42AB26FC3C07}">
      <dgm:prSet phldrT="[Text]"/>
      <dgm:spPr/>
      <dgm:t>
        <a:bodyPr/>
        <a:lstStyle/>
        <a:p>
          <a:r>
            <a:rPr lang="en-US" b="1" dirty="0">
              <a:effectLst/>
            </a:rPr>
            <a:t>FAA Climb Via &amp; Descend Via InFO </a:t>
          </a:r>
        </a:p>
      </dgm:t>
      <dgm:extLst>
        <a:ext uri="{E40237B7-FDA0-4F09-8148-C483321AD2D9}">
          <dgm14:cNvPr xmlns:dgm14="http://schemas.microsoft.com/office/drawing/2010/diagram" id="0" name="">
            <a:hlinkClick xmlns:r="http://schemas.openxmlformats.org/officeDocument/2006/relationships" r:id="rId3"/>
          </dgm14:cNvPr>
        </a:ext>
      </dgm:extLst>
    </dgm:pt>
    <dgm:pt modelId="{DA846717-00FB-427F-9329-057BB8A90098}" type="parTrans" cxnId="{A24C69CB-A0AE-4095-9B85-69A1C897F11C}">
      <dgm:prSet/>
      <dgm:spPr/>
      <dgm:t>
        <a:bodyPr/>
        <a:lstStyle/>
        <a:p>
          <a:endParaRPr lang="en-US"/>
        </a:p>
      </dgm:t>
    </dgm:pt>
    <dgm:pt modelId="{F1DBE3CC-2785-4A22-8F83-EABD048368B4}" type="sibTrans" cxnId="{A24C69CB-A0AE-4095-9B85-69A1C897F11C}">
      <dgm:prSet/>
      <dgm:spPr/>
      <dgm:t>
        <a:bodyPr/>
        <a:lstStyle/>
        <a:p>
          <a:endParaRPr lang="en-US"/>
        </a:p>
      </dgm:t>
    </dgm:pt>
    <dgm:pt modelId="{165170A6-179C-4ABF-B86A-7D9E043C8C8A}" type="pres">
      <dgm:prSet presAssocID="{3F76473E-0649-411A-99EA-385AB073A7D5}" presName="Name0" presStyleCnt="0">
        <dgm:presLayoutVars>
          <dgm:chMax/>
          <dgm:chPref/>
          <dgm:dir/>
        </dgm:presLayoutVars>
      </dgm:prSet>
      <dgm:spPr/>
    </dgm:pt>
    <dgm:pt modelId="{21170470-89E2-4F42-BE67-9525DD87B3A7}" type="pres">
      <dgm:prSet presAssocID="{E870E12D-8469-4ADB-9536-42AB26FC3C07}" presName="composite" presStyleCnt="0">
        <dgm:presLayoutVars>
          <dgm:chMax val="1"/>
          <dgm:chPref val="1"/>
        </dgm:presLayoutVars>
      </dgm:prSet>
      <dgm:spPr/>
    </dgm:pt>
    <dgm:pt modelId="{7657875E-68A5-4239-B55F-A5EB0E8DDF60}" type="pres">
      <dgm:prSet presAssocID="{E870E12D-8469-4ADB-9536-42AB26FC3C07}" presName="Accent" presStyleLbl="trAlignAcc1" presStyleIdx="0" presStyleCnt="3">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rId3"/>
          </dgm14:cNvPr>
        </a:ext>
      </dgm:extLst>
    </dgm:pt>
    <dgm:pt modelId="{EECDE569-4C71-4712-9324-1A1D752933F2}" type="pres">
      <dgm:prSet presAssocID="{E870E12D-8469-4ADB-9536-42AB26FC3C07}" presName="Image" presStyleLbl="alignImgPlace1" presStyleIdx="0" presStyleCnt="3">
        <dgm:presLayoutVars>
          <dgm:chMax val="0"/>
          <dgm:chPref val="0"/>
        </dgm:presLayoutVars>
      </dgm:prSet>
      <dgm:spPr>
        <a:blipFill dpi="0" rotWithShape="1">
          <a:blip xmlns:r="http://schemas.openxmlformats.org/officeDocument/2006/relationships" r:embed="rId4"/>
          <a:srcRect/>
          <a:stretch>
            <a:fillRect t="15000" b="15000"/>
          </a:stretch>
        </a:blipFill>
      </dgm:spPr>
      <dgm:extLst>
        <a:ext uri="{E40237B7-FDA0-4F09-8148-C483321AD2D9}">
          <dgm14:cNvPr xmlns:dgm14="http://schemas.microsoft.com/office/drawing/2010/diagram" id="0" name="">
            <a:hlinkClick xmlns:r="http://schemas.openxmlformats.org/officeDocument/2006/relationships" r:id="rId3"/>
          </dgm14:cNvPr>
        </a:ext>
      </dgm:extLst>
    </dgm:pt>
    <dgm:pt modelId="{8858E727-F454-417D-8DA6-0C31F1E8E3D7}" type="pres">
      <dgm:prSet presAssocID="{E870E12D-8469-4ADB-9536-42AB26FC3C07}" presName="ChildComposite" presStyleCnt="0"/>
      <dgm:spPr/>
    </dgm:pt>
    <dgm:pt modelId="{4E8B20A4-9396-4587-8073-DCF5424E1F00}" type="pres">
      <dgm:prSet presAssocID="{E870E12D-8469-4ADB-9536-42AB26FC3C07}" presName="Child" presStyleLbl="node1" presStyleIdx="0" presStyleCnt="0">
        <dgm:presLayoutVars>
          <dgm:chMax val="0"/>
          <dgm:chPref val="0"/>
          <dgm:bulletEnabled val="1"/>
        </dgm:presLayoutVars>
      </dgm:prSet>
      <dgm:spPr/>
    </dgm:pt>
    <dgm:pt modelId="{A3EDA4F6-1949-4FF6-B5FD-216A3244CB92}" type="pres">
      <dgm:prSet presAssocID="{E870E12D-8469-4ADB-9536-42AB26FC3C07}" presName="Parent" presStyleLbl="revTx" presStyleIdx="0" presStyleCnt="3">
        <dgm:presLayoutVars>
          <dgm:chMax val="1"/>
          <dgm:chPref val="0"/>
          <dgm:bulletEnabled val="1"/>
        </dgm:presLayoutVars>
      </dgm:prSet>
      <dgm:spPr/>
    </dgm:pt>
    <dgm:pt modelId="{DE2E1F22-899A-47B7-80F8-9661A32ECD32}" type="pres">
      <dgm:prSet presAssocID="{F1DBE3CC-2785-4A22-8F83-EABD048368B4}" presName="sibTrans" presStyleCnt="0"/>
      <dgm:spPr/>
    </dgm:pt>
    <dgm:pt modelId="{E4EF1A85-FC42-42A2-AA85-6574C8F24974}" type="pres">
      <dgm:prSet presAssocID="{13F66C22-2DE3-4027-A90D-6C50DED28071}" presName="composite" presStyleCnt="0">
        <dgm:presLayoutVars>
          <dgm:chMax val="1"/>
          <dgm:chPref val="1"/>
        </dgm:presLayoutVars>
      </dgm:prSet>
      <dgm:spPr/>
    </dgm:pt>
    <dgm:pt modelId="{84DD94C3-DB19-4411-94D3-E91D79046852}" type="pres">
      <dgm:prSet presAssocID="{13F66C22-2DE3-4027-A90D-6C50DED28071}" presName="Accent" presStyleLbl="trAlignAcc1" presStyleIdx="1" presStyleCnt="3">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rId1"/>
          </dgm14:cNvPr>
        </a:ext>
      </dgm:extLst>
    </dgm:pt>
    <dgm:pt modelId="{6B88EC4F-DBF1-4A54-A65F-B85E409D8917}" type="pres">
      <dgm:prSet presAssocID="{13F66C22-2DE3-4027-A90D-6C50DED28071}" presName="Image" presStyleLbl="alignImgPlace1" presStyleIdx="1" presStyleCnt="3">
        <dgm:presLayoutVars>
          <dgm:chMax val="0"/>
          <dgm:chPref val="0"/>
        </dgm:presLayoutVars>
      </dgm:prSet>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a:hlinkClick xmlns:r="http://schemas.openxmlformats.org/officeDocument/2006/relationships" r:id="rId1"/>
          </dgm14:cNvPr>
        </a:ext>
      </dgm:extLst>
    </dgm:pt>
    <dgm:pt modelId="{101512AE-070C-450D-920C-0B7800C63B0A}" type="pres">
      <dgm:prSet presAssocID="{13F66C22-2DE3-4027-A90D-6C50DED28071}" presName="ChildComposite" presStyleCnt="0"/>
      <dgm:spPr/>
    </dgm:pt>
    <dgm:pt modelId="{AF027A10-C0D7-4A46-AC2C-014B4F9F31B0}" type="pres">
      <dgm:prSet presAssocID="{13F66C22-2DE3-4027-A90D-6C50DED28071}" presName="Child" presStyleLbl="node1" presStyleIdx="0" presStyleCnt="0">
        <dgm:presLayoutVars>
          <dgm:chMax val="0"/>
          <dgm:chPref val="0"/>
          <dgm:bulletEnabled val="1"/>
        </dgm:presLayoutVars>
      </dgm:prSet>
      <dgm:spPr/>
    </dgm:pt>
    <dgm:pt modelId="{AB271E29-EAFB-4AE0-9534-DEA7C230E3D1}" type="pres">
      <dgm:prSet presAssocID="{13F66C22-2DE3-4027-A90D-6C50DED28071}" presName="Parent" presStyleLbl="revTx" presStyleIdx="1" presStyleCnt="3">
        <dgm:presLayoutVars>
          <dgm:chMax val="1"/>
          <dgm:chPref val="0"/>
          <dgm:bulletEnabled val="1"/>
        </dgm:presLayoutVars>
      </dgm:prSet>
      <dgm:spPr/>
    </dgm:pt>
    <dgm:pt modelId="{6EA9A8FE-3E16-49D4-9E55-36F9D3CA8D5E}" type="pres">
      <dgm:prSet presAssocID="{52E6D125-0C43-4F18-AB43-BF592B2E9D19}" presName="sibTrans" presStyleCnt="0"/>
      <dgm:spPr/>
    </dgm:pt>
    <dgm:pt modelId="{C52294E7-C639-4B87-AE0A-8789595DAE75}" type="pres">
      <dgm:prSet presAssocID="{93992F74-E813-4CF3-B91D-BA7B85EA2EE6}" presName="composite" presStyleCnt="0">
        <dgm:presLayoutVars>
          <dgm:chMax val="1"/>
          <dgm:chPref val="1"/>
        </dgm:presLayoutVars>
      </dgm:prSet>
      <dgm:spPr/>
    </dgm:pt>
    <dgm:pt modelId="{366F8D8C-D7B7-406D-978E-E6CA8A197C30}" type="pres">
      <dgm:prSet presAssocID="{93992F74-E813-4CF3-B91D-BA7B85EA2EE6}" presName="Accent" presStyleLbl="trAlignAcc1" presStyleIdx="2" presStyleCnt="3">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rId2"/>
          </dgm14:cNvPr>
        </a:ext>
      </dgm:extLst>
    </dgm:pt>
    <dgm:pt modelId="{9CB6CBD9-0F26-4453-937D-C219345D04ED}" type="pres">
      <dgm:prSet presAssocID="{93992F74-E813-4CF3-B91D-BA7B85EA2EE6}" presName="Image" presStyleLbl="alignImgPlace1" presStyleIdx="2" presStyleCnt="3">
        <dgm:presLayoutVars>
          <dgm:chMax val="0"/>
          <dgm:chPref val="0"/>
        </dgm:presLayoutVars>
      </dgm:prSet>
      <dgm:spPr>
        <a:blipFill dpi="0" rotWithShape="1">
          <a:blip xmlns:r="http://schemas.openxmlformats.org/officeDocument/2006/relationships" r:embed="rId6"/>
          <a:srcRect/>
          <a:stretch>
            <a:fillRect/>
          </a:stretch>
        </a:blipFill>
      </dgm:spPr>
      <dgm:extLst>
        <a:ext uri="{E40237B7-FDA0-4F09-8148-C483321AD2D9}">
          <dgm14:cNvPr xmlns:dgm14="http://schemas.microsoft.com/office/drawing/2010/diagram" id="0" name="">
            <a:hlinkClick xmlns:r="http://schemas.openxmlformats.org/officeDocument/2006/relationships" r:id="rId2"/>
          </dgm14:cNvPr>
        </a:ext>
      </dgm:extLst>
    </dgm:pt>
    <dgm:pt modelId="{F7B2AEDA-3D05-48C3-A939-A09F4C7C9653}" type="pres">
      <dgm:prSet presAssocID="{93992F74-E813-4CF3-B91D-BA7B85EA2EE6}" presName="ChildComposite" presStyleCnt="0"/>
      <dgm:spPr/>
    </dgm:pt>
    <dgm:pt modelId="{F6F38E42-2CAE-43BD-A008-3FF81F6C3FE4}" type="pres">
      <dgm:prSet presAssocID="{93992F74-E813-4CF3-B91D-BA7B85EA2EE6}" presName="Child" presStyleLbl="node1" presStyleIdx="0" presStyleCnt="0">
        <dgm:presLayoutVars>
          <dgm:chMax val="0"/>
          <dgm:chPref val="0"/>
          <dgm:bulletEnabled val="1"/>
        </dgm:presLayoutVars>
      </dgm:prSet>
      <dgm:spPr/>
    </dgm:pt>
    <dgm:pt modelId="{5D138991-68BB-41A4-8CFB-9C42A0404FF1}" type="pres">
      <dgm:prSet presAssocID="{93992F74-E813-4CF3-B91D-BA7B85EA2EE6}" presName="Parent" presStyleLbl="revTx" presStyleIdx="2" presStyleCnt="3">
        <dgm:presLayoutVars>
          <dgm:chMax val="1"/>
          <dgm:chPref val="0"/>
          <dgm:bulletEnabled val="1"/>
        </dgm:presLayoutVars>
      </dgm:prSet>
      <dgm:spPr/>
    </dgm:pt>
  </dgm:ptLst>
  <dgm:cxnLst>
    <dgm:cxn modelId="{95972815-8D03-4A87-8B7D-7B5113D486F0}" type="presOf" srcId="{13F66C22-2DE3-4027-A90D-6C50DED28071}" destId="{AB271E29-EAFB-4AE0-9534-DEA7C230E3D1}" srcOrd="0" destOrd="0" presId="urn:microsoft.com/office/officeart/2008/layout/CaptionedPictures"/>
    <dgm:cxn modelId="{AD667865-0A55-4495-92EF-71EE86FF9836}" type="presOf" srcId="{93992F74-E813-4CF3-B91D-BA7B85EA2EE6}" destId="{5D138991-68BB-41A4-8CFB-9C42A0404FF1}" srcOrd="0" destOrd="0" presId="urn:microsoft.com/office/officeart/2008/layout/CaptionedPictures"/>
    <dgm:cxn modelId="{24D0E878-8CC5-4F7F-8D7F-C492C75DC266}" srcId="{3F76473E-0649-411A-99EA-385AB073A7D5}" destId="{93992F74-E813-4CF3-B91D-BA7B85EA2EE6}" srcOrd="2" destOrd="0" parTransId="{07C649CE-D88A-4A10-B02C-3AA735651EE8}" sibTransId="{A52847F2-B813-4297-AD25-AF46EBC1E061}"/>
    <dgm:cxn modelId="{387F1F87-97E1-4FF5-A149-0018728748D8}" srcId="{3F76473E-0649-411A-99EA-385AB073A7D5}" destId="{13F66C22-2DE3-4027-A90D-6C50DED28071}" srcOrd="1" destOrd="0" parTransId="{CB942527-741D-4F9A-96C8-8EDBB5262898}" sibTransId="{52E6D125-0C43-4F18-AB43-BF592B2E9D19}"/>
    <dgm:cxn modelId="{A24C69CB-A0AE-4095-9B85-69A1C897F11C}" srcId="{3F76473E-0649-411A-99EA-385AB073A7D5}" destId="{E870E12D-8469-4ADB-9536-42AB26FC3C07}" srcOrd="0" destOrd="0" parTransId="{DA846717-00FB-427F-9329-057BB8A90098}" sibTransId="{F1DBE3CC-2785-4A22-8F83-EABD048368B4}"/>
    <dgm:cxn modelId="{E92AC9ED-C648-420E-B1F5-C6860CE74F53}" type="presOf" srcId="{E870E12D-8469-4ADB-9536-42AB26FC3C07}" destId="{A3EDA4F6-1949-4FF6-B5FD-216A3244CB92}" srcOrd="0" destOrd="0" presId="urn:microsoft.com/office/officeart/2008/layout/CaptionedPictures"/>
    <dgm:cxn modelId="{7A47DDF2-AC29-4F23-BE03-D9E6F4E907E7}" type="presOf" srcId="{3F76473E-0649-411A-99EA-385AB073A7D5}" destId="{165170A6-179C-4ABF-B86A-7D9E043C8C8A}" srcOrd="0" destOrd="0" presId="urn:microsoft.com/office/officeart/2008/layout/CaptionedPictures"/>
    <dgm:cxn modelId="{CB991C85-4D4D-4450-A0DF-1F587BCC09B4}" type="presParOf" srcId="{165170A6-179C-4ABF-B86A-7D9E043C8C8A}" destId="{21170470-89E2-4F42-BE67-9525DD87B3A7}" srcOrd="0" destOrd="0" presId="urn:microsoft.com/office/officeart/2008/layout/CaptionedPictures"/>
    <dgm:cxn modelId="{B409858D-40F6-4BE8-A419-7AEAE4B15A67}" type="presParOf" srcId="{21170470-89E2-4F42-BE67-9525DD87B3A7}" destId="{7657875E-68A5-4239-B55F-A5EB0E8DDF60}" srcOrd="0" destOrd="0" presId="urn:microsoft.com/office/officeart/2008/layout/CaptionedPictures"/>
    <dgm:cxn modelId="{90256173-840D-4F3E-942A-A8C13E3626F0}" type="presParOf" srcId="{21170470-89E2-4F42-BE67-9525DD87B3A7}" destId="{EECDE569-4C71-4712-9324-1A1D752933F2}" srcOrd="1" destOrd="0" presId="urn:microsoft.com/office/officeart/2008/layout/CaptionedPictures"/>
    <dgm:cxn modelId="{35BC550D-43D6-43F3-93D9-7C4B66E1844E}" type="presParOf" srcId="{21170470-89E2-4F42-BE67-9525DD87B3A7}" destId="{8858E727-F454-417D-8DA6-0C31F1E8E3D7}" srcOrd="2" destOrd="0" presId="urn:microsoft.com/office/officeart/2008/layout/CaptionedPictures"/>
    <dgm:cxn modelId="{B903C351-A7D3-4BE7-A3FC-FFCA27ADB922}" type="presParOf" srcId="{8858E727-F454-417D-8DA6-0C31F1E8E3D7}" destId="{4E8B20A4-9396-4587-8073-DCF5424E1F00}" srcOrd="0" destOrd="0" presId="urn:microsoft.com/office/officeart/2008/layout/CaptionedPictures"/>
    <dgm:cxn modelId="{718E18AD-8C65-4698-AF92-D49FB7DC172C}" type="presParOf" srcId="{8858E727-F454-417D-8DA6-0C31F1E8E3D7}" destId="{A3EDA4F6-1949-4FF6-B5FD-216A3244CB92}" srcOrd="1" destOrd="0" presId="urn:microsoft.com/office/officeart/2008/layout/CaptionedPictures"/>
    <dgm:cxn modelId="{B17FE690-F9BD-47BD-B0D8-450EEFCDD4AA}" type="presParOf" srcId="{165170A6-179C-4ABF-B86A-7D9E043C8C8A}" destId="{DE2E1F22-899A-47B7-80F8-9661A32ECD32}" srcOrd="1" destOrd="0" presId="urn:microsoft.com/office/officeart/2008/layout/CaptionedPictures"/>
    <dgm:cxn modelId="{00E89A51-3913-452C-9EA7-723CA64632B6}" type="presParOf" srcId="{165170A6-179C-4ABF-B86A-7D9E043C8C8A}" destId="{E4EF1A85-FC42-42A2-AA85-6574C8F24974}" srcOrd="2" destOrd="0" presId="urn:microsoft.com/office/officeart/2008/layout/CaptionedPictures"/>
    <dgm:cxn modelId="{657C0E7B-10BF-4D55-A3EA-66E545331311}" type="presParOf" srcId="{E4EF1A85-FC42-42A2-AA85-6574C8F24974}" destId="{84DD94C3-DB19-4411-94D3-E91D79046852}" srcOrd="0" destOrd="0" presId="urn:microsoft.com/office/officeart/2008/layout/CaptionedPictures"/>
    <dgm:cxn modelId="{9FD185D5-B8AB-4467-9F27-A498B3C23120}" type="presParOf" srcId="{E4EF1A85-FC42-42A2-AA85-6574C8F24974}" destId="{6B88EC4F-DBF1-4A54-A65F-B85E409D8917}" srcOrd="1" destOrd="0" presId="urn:microsoft.com/office/officeart/2008/layout/CaptionedPictures"/>
    <dgm:cxn modelId="{18ED98FF-C27E-47E4-A974-95F1534FDDA0}" type="presParOf" srcId="{E4EF1A85-FC42-42A2-AA85-6574C8F24974}" destId="{101512AE-070C-450D-920C-0B7800C63B0A}" srcOrd="2" destOrd="0" presId="urn:microsoft.com/office/officeart/2008/layout/CaptionedPictures"/>
    <dgm:cxn modelId="{7A93064A-2F9C-4BD8-8707-7F70B20101A2}" type="presParOf" srcId="{101512AE-070C-450D-920C-0B7800C63B0A}" destId="{AF027A10-C0D7-4A46-AC2C-014B4F9F31B0}" srcOrd="0" destOrd="0" presId="urn:microsoft.com/office/officeart/2008/layout/CaptionedPictures"/>
    <dgm:cxn modelId="{4FE31B6E-FDA4-4BB9-BA39-51A08F8BF13E}" type="presParOf" srcId="{101512AE-070C-450D-920C-0B7800C63B0A}" destId="{AB271E29-EAFB-4AE0-9534-DEA7C230E3D1}" srcOrd="1" destOrd="0" presId="urn:microsoft.com/office/officeart/2008/layout/CaptionedPictures"/>
    <dgm:cxn modelId="{C25EE4B4-4DE2-489E-B01C-DA9DC04CB0DC}" type="presParOf" srcId="{165170A6-179C-4ABF-B86A-7D9E043C8C8A}" destId="{6EA9A8FE-3E16-49D4-9E55-36F9D3CA8D5E}" srcOrd="3" destOrd="0" presId="urn:microsoft.com/office/officeart/2008/layout/CaptionedPictures"/>
    <dgm:cxn modelId="{6046AD62-297D-4599-96BF-BA7EA9A3F485}" type="presParOf" srcId="{165170A6-179C-4ABF-B86A-7D9E043C8C8A}" destId="{C52294E7-C639-4B87-AE0A-8789595DAE75}" srcOrd="4" destOrd="0" presId="urn:microsoft.com/office/officeart/2008/layout/CaptionedPictures"/>
    <dgm:cxn modelId="{99B28BBF-AF30-4CE7-8358-183EE2AF140B}" type="presParOf" srcId="{C52294E7-C639-4B87-AE0A-8789595DAE75}" destId="{366F8D8C-D7B7-406D-978E-E6CA8A197C30}" srcOrd="0" destOrd="0" presId="urn:microsoft.com/office/officeart/2008/layout/CaptionedPictures"/>
    <dgm:cxn modelId="{8B252BDA-6D47-4F1B-B778-EACCA94DC6E9}" type="presParOf" srcId="{C52294E7-C639-4B87-AE0A-8789595DAE75}" destId="{9CB6CBD9-0F26-4453-937D-C219345D04ED}" srcOrd="1" destOrd="0" presId="urn:microsoft.com/office/officeart/2008/layout/CaptionedPictures"/>
    <dgm:cxn modelId="{8A4C2E05-E09A-471F-8D14-2FD2D91EA180}" type="presParOf" srcId="{C52294E7-C639-4B87-AE0A-8789595DAE75}" destId="{F7B2AEDA-3D05-48C3-A939-A09F4C7C9653}" srcOrd="2" destOrd="0" presId="urn:microsoft.com/office/officeart/2008/layout/CaptionedPictures"/>
    <dgm:cxn modelId="{A6547703-8754-4ADD-B41A-4B6E295D78A2}" type="presParOf" srcId="{F7B2AEDA-3D05-48C3-A939-A09F4C7C9653}" destId="{F6F38E42-2CAE-43BD-A008-3FF81F6C3FE4}" srcOrd="0" destOrd="0" presId="urn:microsoft.com/office/officeart/2008/layout/CaptionedPictures"/>
    <dgm:cxn modelId="{ADD67CF5-80A1-492A-A9A3-EED0C5526FEF}" type="presParOf" srcId="{F7B2AEDA-3D05-48C3-A939-A09F4C7C9653}" destId="{5D138991-68BB-41A4-8CFB-9C42A0404FF1}"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76473E-0649-411A-99EA-385AB073A7D5}" type="doc">
      <dgm:prSet loTypeId="urn:microsoft.com/office/officeart/2008/layout/CaptionedPictures" loCatId="picture" qsTypeId="urn:microsoft.com/office/officeart/2005/8/quickstyle/3d1" qsCatId="3D" csTypeId="urn:microsoft.com/office/officeart/2005/8/colors/accent1_2" csCatId="accent1" phldr="1"/>
      <dgm:spPr/>
      <dgm:t>
        <a:bodyPr/>
        <a:lstStyle/>
        <a:p>
          <a:endParaRPr lang="en-US"/>
        </a:p>
      </dgm:t>
    </dgm:pt>
    <dgm:pt modelId="{D0A5DD88-61EA-4EAE-85FC-4ECD813D7D91}">
      <dgm:prSet phldrT="[Text]" custT="1"/>
      <dgm:spPr/>
      <dgm:t>
        <a:bodyPr/>
        <a:lstStyle/>
        <a:p>
          <a:r>
            <a:rPr lang="en-US" sz="900" b="1" dirty="0"/>
            <a:t>ICAO Climb Via SID</a:t>
          </a:r>
        </a:p>
      </dgm:t>
      <dgm:extLst>
        <a:ext uri="{E40237B7-FDA0-4F09-8148-C483321AD2D9}">
          <dgm14:cNvPr xmlns:dgm14="http://schemas.microsoft.com/office/drawing/2010/diagram" id="0" name="">
            <a:hlinkClick xmlns:r="http://schemas.openxmlformats.org/officeDocument/2006/relationships" r:id="" action="ppaction://customshow?id=12&amp;return=true"/>
          </dgm14:cNvPr>
        </a:ext>
      </dgm:extLst>
    </dgm:pt>
    <dgm:pt modelId="{A312F6C9-99C0-4200-B35D-9E227B665290}" type="parTrans" cxnId="{D7543004-099B-4261-B5B1-8724524108A0}">
      <dgm:prSet/>
      <dgm:spPr/>
      <dgm:t>
        <a:bodyPr/>
        <a:lstStyle/>
        <a:p>
          <a:endParaRPr lang="en-US"/>
        </a:p>
      </dgm:t>
    </dgm:pt>
    <dgm:pt modelId="{AB7768AE-F7EA-4702-ABC8-F14BF08420C1}" type="sibTrans" cxnId="{D7543004-099B-4261-B5B1-8724524108A0}">
      <dgm:prSet/>
      <dgm:spPr/>
      <dgm:t>
        <a:bodyPr/>
        <a:lstStyle/>
        <a:p>
          <a:endParaRPr lang="en-US"/>
        </a:p>
      </dgm:t>
    </dgm:pt>
    <dgm:pt modelId="{AF0C193C-CF91-4BEC-B6B2-AB92427468F4}">
      <dgm:prSet phldrT="[Text]" custT="1"/>
      <dgm:spPr/>
      <dgm:t>
        <a:bodyPr/>
        <a:lstStyle/>
        <a:p>
          <a:r>
            <a:rPr lang="en-US" sz="900" b="1" dirty="0"/>
            <a:t>ICAO Descend Via STAR</a:t>
          </a:r>
        </a:p>
      </dgm:t>
      <dgm:extLst>
        <a:ext uri="{E40237B7-FDA0-4F09-8148-C483321AD2D9}">
          <dgm14:cNvPr xmlns:dgm14="http://schemas.microsoft.com/office/drawing/2010/diagram" id="0" name="">
            <a:hlinkClick xmlns:r="http://schemas.openxmlformats.org/officeDocument/2006/relationships" r:id="" action="ppaction://customshow?id=13&amp;return=true"/>
          </dgm14:cNvPr>
        </a:ext>
      </dgm:extLst>
    </dgm:pt>
    <dgm:pt modelId="{6B45CCE0-484A-4596-8224-4B4B1E5D1832}" type="parTrans" cxnId="{48DB51C8-D129-473B-AA0A-B53C0444DEC8}">
      <dgm:prSet/>
      <dgm:spPr/>
      <dgm:t>
        <a:bodyPr/>
        <a:lstStyle/>
        <a:p>
          <a:endParaRPr lang="en-US"/>
        </a:p>
      </dgm:t>
    </dgm:pt>
    <dgm:pt modelId="{D1CA83FC-B828-4498-931F-5EFE9B62CCA3}" type="sibTrans" cxnId="{48DB51C8-D129-473B-AA0A-B53C0444DEC8}">
      <dgm:prSet/>
      <dgm:spPr/>
      <dgm:t>
        <a:bodyPr/>
        <a:lstStyle/>
        <a:p>
          <a:endParaRPr lang="en-US"/>
        </a:p>
      </dgm:t>
    </dgm:pt>
    <dgm:pt modelId="{A06A5D01-274D-41BA-A7CE-CEE1889F80CB}">
      <dgm:prSet phldrT="[Text]" custT="1"/>
      <dgm:spPr/>
      <dgm:t>
        <a:bodyPr/>
        <a:lstStyle/>
        <a:p>
          <a:r>
            <a:rPr lang="en-US" sz="900" b="1" dirty="0"/>
            <a:t>Additional Information &amp; Differences </a:t>
          </a:r>
        </a:p>
      </dgm:t>
      <dgm:extLst>
        <a:ext uri="{E40237B7-FDA0-4F09-8148-C483321AD2D9}">
          <dgm14:cNvPr xmlns:dgm14="http://schemas.microsoft.com/office/drawing/2010/diagram" id="0" name="">
            <a:hlinkClick xmlns:r="http://schemas.openxmlformats.org/officeDocument/2006/relationships" r:id="" action="ppaction://customshow?id=14&amp;return=true"/>
          </dgm14:cNvPr>
        </a:ext>
      </dgm:extLst>
    </dgm:pt>
    <dgm:pt modelId="{3816CCC3-91BC-4E69-A78D-FC59D3BECD3C}" type="parTrans" cxnId="{2F8E5EE2-F503-4496-8182-6D7B22287F83}">
      <dgm:prSet/>
      <dgm:spPr/>
      <dgm:t>
        <a:bodyPr/>
        <a:lstStyle/>
        <a:p>
          <a:endParaRPr lang="en-US"/>
        </a:p>
      </dgm:t>
    </dgm:pt>
    <dgm:pt modelId="{775B504E-2A01-4889-8EDA-B005921DA945}" type="sibTrans" cxnId="{2F8E5EE2-F503-4496-8182-6D7B22287F83}">
      <dgm:prSet/>
      <dgm:spPr/>
      <dgm:t>
        <a:bodyPr/>
        <a:lstStyle/>
        <a:p>
          <a:endParaRPr lang="en-US"/>
        </a:p>
      </dgm:t>
    </dgm:pt>
    <dgm:pt modelId="{95A6B25A-3AB6-4DDB-9748-A56BF1358EE1}" type="pres">
      <dgm:prSet presAssocID="{3F76473E-0649-411A-99EA-385AB073A7D5}" presName="Name0" presStyleCnt="0">
        <dgm:presLayoutVars>
          <dgm:chMax/>
          <dgm:chPref/>
          <dgm:dir/>
        </dgm:presLayoutVars>
      </dgm:prSet>
      <dgm:spPr/>
    </dgm:pt>
    <dgm:pt modelId="{31B3615B-7F91-4218-98D4-58C0F85C5938}" type="pres">
      <dgm:prSet presAssocID="{D0A5DD88-61EA-4EAE-85FC-4ECD813D7D91}" presName="composite" presStyleCnt="0">
        <dgm:presLayoutVars>
          <dgm:chMax val="1"/>
          <dgm:chPref val="1"/>
        </dgm:presLayoutVars>
      </dgm:prSet>
      <dgm:spPr/>
    </dgm:pt>
    <dgm:pt modelId="{32BE76B8-9552-4DA3-A426-E92E548242DD}" type="pres">
      <dgm:prSet presAssocID="{D0A5DD88-61EA-4EAE-85FC-4ECD813D7D91}" presName="Accent" presStyleLbl="trAlignAcc1" presStyleIdx="0" presStyleCnt="3">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 action="ppaction://customshow?id=12&amp;return=true"/>
          </dgm14:cNvPr>
        </a:ext>
      </dgm:extLst>
    </dgm:pt>
    <dgm:pt modelId="{3DBC6E23-AAF3-4E7E-8D92-1A8B5D872C01}" type="pres">
      <dgm:prSet presAssocID="{D0A5DD88-61EA-4EAE-85FC-4ECD813D7D91}" presName="Image" presStyleLbl="alignImgPlace1" presStyleIdx="0" presStyleCnt="3">
        <dgm:presLayoutVars>
          <dgm:chMax val="0"/>
          <dgm:chPref val="0"/>
        </dgm:presLayoutVars>
      </dgm:prSet>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a:hlinkClick xmlns:r="http://schemas.openxmlformats.org/officeDocument/2006/relationships" r:id="" action="ppaction://customshow?id=12&amp;return=true"/>
          </dgm14:cNvPr>
        </a:ext>
      </dgm:extLst>
    </dgm:pt>
    <dgm:pt modelId="{22279556-36F4-4348-B79E-643C1C524C56}" type="pres">
      <dgm:prSet presAssocID="{D0A5DD88-61EA-4EAE-85FC-4ECD813D7D91}" presName="ChildComposite" presStyleCnt="0"/>
      <dgm:spPr/>
    </dgm:pt>
    <dgm:pt modelId="{00AB4E54-371D-441E-91C5-F7BA99A247BB}" type="pres">
      <dgm:prSet presAssocID="{D0A5DD88-61EA-4EAE-85FC-4ECD813D7D91}" presName="Child" presStyleLbl="node1" presStyleIdx="0" presStyleCnt="0">
        <dgm:presLayoutVars>
          <dgm:chMax val="0"/>
          <dgm:chPref val="0"/>
          <dgm:bulletEnabled val="1"/>
        </dgm:presLayoutVars>
      </dgm:prSet>
      <dgm:spPr/>
    </dgm:pt>
    <dgm:pt modelId="{279D57C7-64CC-4703-A4A3-95C5E7261935}" type="pres">
      <dgm:prSet presAssocID="{D0A5DD88-61EA-4EAE-85FC-4ECD813D7D91}" presName="Parent" presStyleLbl="revTx" presStyleIdx="0" presStyleCnt="3">
        <dgm:presLayoutVars>
          <dgm:chMax val="1"/>
          <dgm:chPref val="0"/>
          <dgm:bulletEnabled val="1"/>
        </dgm:presLayoutVars>
      </dgm:prSet>
      <dgm:spPr/>
    </dgm:pt>
    <dgm:pt modelId="{D86810B3-8BE9-45CD-A1E3-97860990B1FC}" type="pres">
      <dgm:prSet presAssocID="{AB7768AE-F7EA-4702-ABC8-F14BF08420C1}" presName="sibTrans" presStyleCnt="0"/>
      <dgm:spPr/>
    </dgm:pt>
    <dgm:pt modelId="{5DAF7C5A-EC75-4435-AA1F-75AB650D910E}" type="pres">
      <dgm:prSet presAssocID="{AF0C193C-CF91-4BEC-B6B2-AB92427468F4}" presName="composite" presStyleCnt="0">
        <dgm:presLayoutVars>
          <dgm:chMax val="1"/>
          <dgm:chPref val="1"/>
        </dgm:presLayoutVars>
      </dgm:prSet>
      <dgm:spPr/>
    </dgm:pt>
    <dgm:pt modelId="{EF794B33-9D0A-4C89-9C2C-8A13F9905152}" type="pres">
      <dgm:prSet presAssocID="{AF0C193C-CF91-4BEC-B6B2-AB92427468F4}" presName="Accent" presStyleLbl="trAlignAcc1" presStyleIdx="1" presStyleCnt="3">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 action="ppaction://customshow?id=13&amp;return=true"/>
          </dgm14:cNvPr>
        </a:ext>
      </dgm:extLst>
    </dgm:pt>
    <dgm:pt modelId="{EAFB5B24-A7CE-4B59-A218-658B9A3EADE8}" type="pres">
      <dgm:prSet presAssocID="{AF0C193C-CF91-4BEC-B6B2-AB92427468F4}" presName="Image" presStyleLbl="alignImgPlace1" presStyleIdx="1" presStyleCnt="3">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extLst>
        <a:ext uri="{E40237B7-FDA0-4F09-8148-C483321AD2D9}">
          <dgm14:cNvPr xmlns:dgm14="http://schemas.microsoft.com/office/drawing/2010/diagram" id="0" name="">
            <a:hlinkClick xmlns:r="http://schemas.openxmlformats.org/officeDocument/2006/relationships" r:id="" action="ppaction://customshow?id=13&amp;return=true"/>
          </dgm14:cNvPr>
        </a:ext>
      </dgm:extLst>
    </dgm:pt>
    <dgm:pt modelId="{C0B52587-D5F1-4066-A9EA-2046A22835FC}" type="pres">
      <dgm:prSet presAssocID="{AF0C193C-CF91-4BEC-B6B2-AB92427468F4}" presName="ChildComposite" presStyleCnt="0"/>
      <dgm:spPr/>
    </dgm:pt>
    <dgm:pt modelId="{43ED69AD-9E70-4221-935E-EB4BE718CFAB}" type="pres">
      <dgm:prSet presAssocID="{AF0C193C-CF91-4BEC-B6B2-AB92427468F4}" presName="Child" presStyleLbl="node1" presStyleIdx="0" presStyleCnt="0">
        <dgm:presLayoutVars>
          <dgm:chMax val="0"/>
          <dgm:chPref val="0"/>
          <dgm:bulletEnabled val="1"/>
        </dgm:presLayoutVars>
      </dgm:prSet>
      <dgm:spPr/>
    </dgm:pt>
    <dgm:pt modelId="{D78C5AD6-FB57-4178-823C-D717C357AFA3}" type="pres">
      <dgm:prSet presAssocID="{AF0C193C-CF91-4BEC-B6B2-AB92427468F4}" presName="Parent" presStyleLbl="revTx" presStyleIdx="1" presStyleCnt="3">
        <dgm:presLayoutVars>
          <dgm:chMax val="1"/>
          <dgm:chPref val="0"/>
          <dgm:bulletEnabled val="1"/>
        </dgm:presLayoutVars>
      </dgm:prSet>
      <dgm:spPr/>
    </dgm:pt>
    <dgm:pt modelId="{ED0B7E02-783D-41E5-A7E9-CCD32858FEB7}" type="pres">
      <dgm:prSet presAssocID="{D1CA83FC-B828-4498-931F-5EFE9B62CCA3}" presName="sibTrans" presStyleCnt="0"/>
      <dgm:spPr/>
    </dgm:pt>
    <dgm:pt modelId="{7C87BD10-5132-443D-941D-BB85DA8B55C5}" type="pres">
      <dgm:prSet presAssocID="{A06A5D01-274D-41BA-A7CE-CEE1889F80CB}" presName="composite" presStyleCnt="0">
        <dgm:presLayoutVars>
          <dgm:chMax val="1"/>
          <dgm:chPref val="1"/>
        </dgm:presLayoutVars>
      </dgm:prSet>
      <dgm:spPr/>
    </dgm:pt>
    <dgm:pt modelId="{B35C45DE-D9C5-4AA7-A81B-E87812B051F2}" type="pres">
      <dgm:prSet presAssocID="{A06A5D01-274D-41BA-A7CE-CEE1889F80CB}" presName="Accent" presStyleLbl="trAlignAcc1" presStyleIdx="2" presStyleCnt="3">
        <dgm:presLayoutVars>
          <dgm:chMax val="0"/>
          <dgm:chPref val="0"/>
        </dgm:presLayoutVars>
      </dgm:prSet>
      <dgm:spPr/>
      <dgm:extLst>
        <a:ext uri="{E40237B7-FDA0-4F09-8148-C483321AD2D9}">
          <dgm14:cNvPr xmlns:dgm14="http://schemas.microsoft.com/office/drawing/2010/diagram" id="0" name="">
            <a:hlinkClick xmlns:r="http://schemas.openxmlformats.org/officeDocument/2006/relationships" r:id="" action="ppaction://customshow?id=14&amp;return=true"/>
          </dgm14:cNvPr>
        </a:ext>
      </dgm:extLst>
    </dgm:pt>
    <dgm:pt modelId="{6398C33F-2FC7-4ED3-81B2-701F9FA0688F}" type="pres">
      <dgm:prSet presAssocID="{A06A5D01-274D-41BA-A7CE-CEE1889F80CB}" presName="Image" presStyleLbl="alignImgPlace1" presStyleIdx="2" presStyleCnt="3">
        <dgm:presLayoutVars>
          <dgm:chMax val="0"/>
          <dgm:chPref val="0"/>
        </dgm:presLayoutVars>
      </dgm:prSet>
      <dgm:spPr>
        <a:blipFill>
          <a:blip xmlns:r="http://schemas.openxmlformats.org/officeDocument/2006/relationships" r:embed="rId3"/>
          <a:srcRect/>
          <a:stretch>
            <a:fillRect l="-14000" r="-14000"/>
          </a:stretch>
        </a:blipFill>
      </dgm:spPr>
      <dgm:extLst>
        <a:ext uri="{E40237B7-FDA0-4F09-8148-C483321AD2D9}">
          <dgm14:cNvPr xmlns:dgm14="http://schemas.microsoft.com/office/drawing/2010/diagram" id="0" name="">
            <a:hlinkClick xmlns:r="http://schemas.openxmlformats.org/officeDocument/2006/relationships" r:id="" action="ppaction://customshow?id=14&amp;return=true"/>
          </dgm14:cNvPr>
        </a:ext>
      </dgm:extLst>
    </dgm:pt>
    <dgm:pt modelId="{BCD46835-B823-4771-97E4-E8407FC11002}" type="pres">
      <dgm:prSet presAssocID="{A06A5D01-274D-41BA-A7CE-CEE1889F80CB}" presName="ChildComposite" presStyleCnt="0"/>
      <dgm:spPr/>
    </dgm:pt>
    <dgm:pt modelId="{82B19751-A7BF-4EFA-9488-EFD7FCF823C9}" type="pres">
      <dgm:prSet presAssocID="{A06A5D01-274D-41BA-A7CE-CEE1889F80CB}" presName="Child" presStyleLbl="node1" presStyleIdx="0" presStyleCnt="0">
        <dgm:presLayoutVars>
          <dgm:chMax val="0"/>
          <dgm:chPref val="0"/>
          <dgm:bulletEnabled val="1"/>
        </dgm:presLayoutVars>
      </dgm:prSet>
      <dgm:spPr/>
    </dgm:pt>
    <dgm:pt modelId="{CB73FD27-FD3C-4A95-B6D0-E87FA1085880}" type="pres">
      <dgm:prSet presAssocID="{A06A5D01-274D-41BA-A7CE-CEE1889F80CB}" presName="Parent" presStyleLbl="revTx" presStyleIdx="2" presStyleCnt="3" custScaleY="98473" custLinFactNeighborY="10324">
        <dgm:presLayoutVars>
          <dgm:chMax val="1"/>
          <dgm:chPref val="0"/>
          <dgm:bulletEnabled val="1"/>
        </dgm:presLayoutVars>
      </dgm:prSet>
      <dgm:spPr/>
    </dgm:pt>
  </dgm:ptLst>
  <dgm:cxnLst>
    <dgm:cxn modelId="{D7543004-099B-4261-B5B1-8724524108A0}" srcId="{3F76473E-0649-411A-99EA-385AB073A7D5}" destId="{D0A5DD88-61EA-4EAE-85FC-4ECD813D7D91}" srcOrd="0" destOrd="0" parTransId="{A312F6C9-99C0-4200-B35D-9E227B665290}" sibTransId="{AB7768AE-F7EA-4702-ABC8-F14BF08420C1}"/>
    <dgm:cxn modelId="{BA4ECB69-21F4-4424-9B8F-596241AEB951}" type="presOf" srcId="{D0A5DD88-61EA-4EAE-85FC-4ECD813D7D91}" destId="{279D57C7-64CC-4703-A4A3-95C5E7261935}" srcOrd="0" destOrd="0" presId="urn:microsoft.com/office/officeart/2008/layout/CaptionedPictures"/>
    <dgm:cxn modelId="{468CFB53-408F-4577-BB43-59B6A8F992B0}" type="presOf" srcId="{3F76473E-0649-411A-99EA-385AB073A7D5}" destId="{95A6B25A-3AB6-4DDB-9748-A56BF1358EE1}" srcOrd="0" destOrd="0" presId="urn:microsoft.com/office/officeart/2008/layout/CaptionedPictures"/>
    <dgm:cxn modelId="{EA0713B2-6AA0-4FB4-A915-9E3AA1EA6268}" type="presOf" srcId="{A06A5D01-274D-41BA-A7CE-CEE1889F80CB}" destId="{CB73FD27-FD3C-4A95-B6D0-E87FA1085880}" srcOrd="0" destOrd="0" presId="urn:microsoft.com/office/officeart/2008/layout/CaptionedPictures"/>
    <dgm:cxn modelId="{48DB51C8-D129-473B-AA0A-B53C0444DEC8}" srcId="{3F76473E-0649-411A-99EA-385AB073A7D5}" destId="{AF0C193C-CF91-4BEC-B6B2-AB92427468F4}" srcOrd="1" destOrd="0" parTransId="{6B45CCE0-484A-4596-8224-4B4B1E5D1832}" sibTransId="{D1CA83FC-B828-4498-931F-5EFE9B62CCA3}"/>
    <dgm:cxn modelId="{591AB0DB-0CD7-44A2-93EF-2900623EEFB6}" type="presOf" srcId="{AF0C193C-CF91-4BEC-B6B2-AB92427468F4}" destId="{D78C5AD6-FB57-4178-823C-D717C357AFA3}" srcOrd="0" destOrd="0" presId="urn:microsoft.com/office/officeart/2008/layout/CaptionedPictures"/>
    <dgm:cxn modelId="{2F8E5EE2-F503-4496-8182-6D7B22287F83}" srcId="{3F76473E-0649-411A-99EA-385AB073A7D5}" destId="{A06A5D01-274D-41BA-A7CE-CEE1889F80CB}" srcOrd="2" destOrd="0" parTransId="{3816CCC3-91BC-4E69-A78D-FC59D3BECD3C}" sibTransId="{775B504E-2A01-4889-8EDA-B005921DA945}"/>
    <dgm:cxn modelId="{E05355E2-B0E3-4AD0-9173-D51342F973C7}" type="presParOf" srcId="{95A6B25A-3AB6-4DDB-9748-A56BF1358EE1}" destId="{31B3615B-7F91-4218-98D4-58C0F85C5938}" srcOrd="0" destOrd="0" presId="urn:microsoft.com/office/officeart/2008/layout/CaptionedPictures"/>
    <dgm:cxn modelId="{CD4E0ADF-D9FE-45A3-8E27-E3B9DBC4AB01}" type="presParOf" srcId="{31B3615B-7F91-4218-98D4-58C0F85C5938}" destId="{32BE76B8-9552-4DA3-A426-E92E548242DD}" srcOrd="0" destOrd="0" presId="urn:microsoft.com/office/officeart/2008/layout/CaptionedPictures"/>
    <dgm:cxn modelId="{A2865B65-9F43-4A65-B390-C0A0C4BFD882}" type="presParOf" srcId="{31B3615B-7F91-4218-98D4-58C0F85C5938}" destId="{3DBC6E23-AAF3-4E7E-8D92-1A8B5D872C01}" srcOrd="1" destOrd="0" presId="urn:microsoft.com/office/officeart/2008/layout/CaptionedPictures"/>
    <dgm:cxn modelId="{45149850-748A-40AC-B210-A9B57C49F64E}" type="presParOf" srcId="{31B3615B-7F91-4218-98D4-58C0F85C5938}" destId="{22279556-36F4-4348-B79E-643C1C524C56}" srcOrd="2" destOrd="0" presId="urn:microsoft.com/office/officeart/2008/layout/CaptionedPictures"/>
    <dgm:cxn modelId="{6FE53243-67B6-425D-AA96-19C73E6F7137}" type="presParOf" srcId="{22279556-36F4-4348-B79E-643C1C524C56}" destId="{00AB4E54-371D-441E-91C5-F7BA99A247BB}" srcOrd="0" destOrd="0" presId="urn:microsoft.com/office/officeart/2008/layout/CaptionedPictures"/>
    <dgm:cxn modelId="{7382B8B6-6CEE-4FE9-8F1E-5F391854BDA3}" type="presParOf" srcId="{22279556-36F4-4348-B79E-643C1C524C56}" destId="{279D57C7-64CC-4703-A4A3-95C5E7261935}" srcOrd="1" destOrd="0" presId="urn:microsoft.com/office/officeart/2008/layout/CaptionedPictures"/>
    <dgm:cxn modelId="{22183B7D-E4EE-4F1C-B99C-C0E5080BF206}" type="presParOf" srcId="{95A6B25A-3AB6-4DDB-9748-A56BF1358EE1}" destId="{D86810B3-8BE9-45CD-A1E3-97860990B1FC}" srcOrd="1" destOrd="0" presId="urn:microsoft.com/office/officeart/2008/layout/CaptionedPictures"/>
    <dgm:cxn modelId="{F8FF183F-730C-4964-9BB1-9232CE0A0B3B}" type="presParOf" srcId="{95A6B25A-3AB6-4DDB-9748-A56BF1358EE1}" destId="{5DAF7C5A-EC75-4435-AA1F-75AB650D910E}" srcOrd="2" destOrd="0" presId="urn:microsoft.com/office/officeart/2008/layout/CaptionedPictures"/>
    <dgm:cxn modelId="{7E5E96D0-5493-44BC-9894-243C7207691B}" type="presParOf" srcId="{5DAF7C5A-EC75-4435-AA1F-75AB650D910E}" destId="{EF794B33-9D0A-4C89-9C2C-8A13F9905152}" srcOrd="0" destOrd="0" presId="urn:microsoft.com/office/officeart/2008/layout/CaptionedPictures"/>
    <dgm:cxn modelId="{342D35E9-7BE2-4038-BE1B-C2018A1AF31C}" type="presParOf" srcId="{5DAF7C5A-EC75-4435-AA1F-75AB650D910E}" destId="{EAFB5B24-A7CE-4B59-A218-658B9A3EADE8}" srcOrd="1" destOrd="0" presId="urn:microsoft.com/office/officeart/2008/layout/CaptionedPictures"/>
    <dgm:cxn modelId="{CD750C67-4357-4668-868B-A10E93C4DC42}" type="presParOf" srcId="{5DAF7C5A-EC75-4435-AA1F-75AB650D910E}" destId="{C0B52587-D5F1-4066-A9EA-2046A22835FC}" srcOrd="2" destOrd="0" presId="urn:microsoft.com/office/officeart/2008/layout/CaptionedPictures"/>
    <dgm:cxn modelId="{263B1D47-0355-45F6-8E41-AF6CE9C64BF9}" type="presParOf" srcId="{C0B52587-D5F1-4066-A9EA-2046A22835FC}" destId="{43ED69AD-9E70-4221-935E-EB4BE718CFAB}" srcOrd="0" destOrd="0" presId="urn:microsoft.com/office/officeart/2008/layout/CaptionedPictures"/>
    <dgm:cxn modelId="{5ADC6BB9-5AC6-4CEB-8BBB-E1961E68E74B}" type="presParOf" srcId="{C0B52587-D5F1-4066-A9EA-2046A22835FC}" destId="{D78C5AD6-FB57-4178-823C-D717C357AFA3}" srcOrd="1" destOrd="0" presId="urn:microsoft.com/office/officeart/2008/layout/CaptionedPictures"/>
    <dgm:cxn modelId="{04A59495-A45F-473F-B8F7-D1034882D3A2}" type="presParOf" srcId="{95A6B25A-3AB6-4DDB-9748-A56BF1358EE1}" destId="{ED0B7E02-783D-41E5-A7E9-CCD32858FEB7}" srcOrd="3" destOrd="0" presId="urn:microsoft.com/office/officeart/2008/layout/CaptionedPictures"/>
    <dgm:cxn modelId="{C0D2B096-21E3-48BE-8DFE-C77CA80B106C}" type="presParOf" srcId="{95A6B25A-3AB6-4DDB-9748-A56BF1358EE1}" destId="{7C87BD10-5132-443D-941D-BB85DA8B55C5}" srcOrd="4" destOrd="0" presId="urn:microsoft.com/office/officeart/2008/layout/CaptionedPictures"/>
    <dgm:cxn modelId="{A588BB53-926D-482E-9142-A9719FAFEBB1}" type="presParOf" srcId="{7C87BD10-5132-443D-941D-BB85DA8B55C5}" destId="{B35C45DE-D9C5-4AA7-A81B-E87812B051F2}" srcOrd="0" destOrd="0" presId="urn:microsoft.com/office/officeart/2008/layout/CaptionedPictures"/>
    <dgm:cxn modelId="{33329F07-D372-4BB2-9FD7-31A4F8B1F086}" type="presParOf" srcId="{7C87BD10-5132-443D-941D-BB85DA8B55C5}" destId="{6398C33F-2FC7-4ED3-81B2-701F9FA0688F}" srcOrd="1" destOrd="0" presId="urn:microsoft.com/office/officeart/2008/layout/CaptionedPictures"/>
    <dgm:cxn modelId="{7DCA463B-BC04-4388-BABC-76992C62945C}" type="presParOf" srcId="{7C87BD10-5132-443D-941D-BB85DA8B55C5}" destId="{BCD46835-B823-4771-97E4-E8407FC11002}" srcOrd="2" destOrd="0" presId="urn:microsoft.com/office/officeart/2008/layout/CaptionedPictures"/>
    <dgm:cxn modelId="{08F2F64C-7158-4856-928C-EA290C007D8E}" type="presParOf" srcId="{BCD46835-B823-4771-97E4-E8407FC11002}" destId="{82B19751-A7BF-4EFA-9488-EFD7FCF823C9}" srcOrd="0" destOrd="0" presId="urn:microsoft.com/office/officeart/2008/layout/CaptionedPictures"/>
    <dgm:cxn modelId="{2DF06E05-6785-48B8-BA46-E7C240DF1F12}" type="presParOf" srcId="{BCD46835-B823-4771-97E4-E8407FC11002}" destId="{CB73FD27-FD3C-4A95-B6D0-E87FA1085880}"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E76B8-9552-4DA3-A426-E92E548242DD}">
      <dsp:nvSpPr>
        <dsp:cNvPr id="0" name=""/>
        <dsp:cNvSpPr/>
      </dsp:nvSpPr>
      <dsp:spPr>
        <a:xfrm>
          <a:off x="2137" y="479120"/>
          <a:ext cx="1234764" cy="145266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3DBC6E23-AAF3-4E7E-8D92-1A8B5D872C01}">
      <dsp:nvSpPr>
        <dsp:cNvPr id="0" name=""/>
        <dsp:cNvSpPr/>
      </dsp:nvSpPr>
      <dsp:spPr>
        <a:xfrm>
          <a:off x="63875" y="537226"/>
          <a:ext cx="1111287" cy="944231"/>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279D57C7-64CC-4703-A4A3-95C5E7261935}">
      <dsp:nvSpPr>
        <dsp:cNvPr id="0" name=""/>
        <dsp:cNvSpPr/>
      </dsp:nvSpPr>
      <dsp:spPr>
        <a:xfrm>
          <a:off x="63875" y="1481458"/>
          <a:ext cx="1111287" cy="39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Climb Via</a:t>
          </a:r>
        </a:p>
      </dsp:txBody>
      <dsp:txXfrm>
        <a:off x="63875" y="1481458"/>
        <a:ext cx="1111287" cy="392219"/>
      </dsp:txXfrm>
    </dsp:sp>
    <dsp:sp modelId="{EF794B33-9D0A-4C89-9C2C-8A13F9905152}">
      <dsp:nvSpPr>
        <dsp:cNvPr id="0" name=""/>
        <dsp:cNvSpPr/>
      </dsp:nvSpPr>
      <dsp:spPr>
        <a:xfrm>
          <a:off x="1727365" y="479120"/>
          <a:ext cx="1234764" cy="145266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AFB5B24-A7CE-4B59-A218-658B9A3EADE8}">
      <dsp:nvSpPr>
        <dsp:cNvPr id="0" name=""/>
        <dsp:cNvSpPr/>
      </dsp:nvSpPr>
      <dsp:spPr>
        <a:xfrm>
          <a:off x="1789103" y="537226"/>
          <a:ext cx="1111287" cy="94423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78C5AD6-FB57-4178-823C-D717C357AFA3}">
      <dsp:nvSpPr>
        <dsp:cNvPr id="0" name=""/>
        <dsp:cNvSpPr/>
      </dsp:nvSpPr>
      <dsp:spPr>
        <a:xfrm>
          <a:off x="1789103" y="1481458"/>
          <a:ext cx="1111287" cy="39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Descend Via</a:t>
          </a:r>
        </a:p>
      </dsp:txBody>
      <dsp:txXfrm>
        <a:off x="1789103" y="1481458"/>
        <a:ext cx="1111287" cy="392219"/>
      </dsp:txXfrm>
    </dsp:sp>
    <dsp:sp modelId="{B35C45DE-D9C5-4AA7-A81B-E87812B051F2}">
      <dsp:nvSpPr>
        <dsp:cNvPr id="0" name=""/>
        <dsp:cNvSpPr/>
      </dsp:nvSpPr>
      <dsp:spPr>
        <a:xfrm>
          <a:off x="3452593" y="479120"/>
          <a:ext cx="1234764" cy="145266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6398C33F-2FC7-4ED3-81B2-701F9FA0688F}">
      <dsp:nvSpPr>
        <dsp:cNvPr id="0" name=""/>
        <dsp:cNvSpPr/>
      </dsp:nvSpPr>
      <dsp:spPr>
        <a:xfrm>
          <a:off x="3514332" y="537226"/>
          <a:ext cx="1111287" cy="94423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6000" b="-26000"/>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B73FD27-FD3C-4A95-B6D0-E87FA1085880}">
      <dsp:nvSpPr>
        <dsp:cNvPr id="0" name=""/>
        <dsp:cNvSpPr/>
      </dsp:nvSpPr>
      <dsp:spPr>
        <a:xfrm>
          <a:off x="3514332" y="1481458"/>
          <a:ext cx="1111287" cy="39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Speed Adjustments</a:t>
          </a:r>
        </a:p>
      </dsp:txBody>
      <dsp:txXfrm>
        <a:off x="3514332" y="1481458"/>
        <a:ext cx="1111287" cy="392219"/>
      </dsp:txXfrm>
    </dsp:sp>
    <dsp:sp modelId="{1277898F-09DA-4B10-BD8B-D5D7F22585E9}">
      <dsp:nvSpPr>
        <dsp:cNvPr id="0" name=""/>
        <dsp:cNvSpPr/>
      </dsp:nvSpPr>
      <dsp:spPr>
        <a:xfrm>
          <a:off x="5177822" y="479120"/>
          <a:ext cx="1234764" cy="145266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B637F136-D2C3-445B-BEAE-53BE81E8441A}">
      <dsp:nvSpPr>
        <dsp:cNvPr id="0" name=""/>
        <dsp:cNvSpPr/>
      </dsp:nvSpPr>
      <dsp:spPr>
        <a:xfrm>
          <a:off x="5239560" y="537188"/>
          <a:ext cx="1111287" cy="94430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8000" b="-28000"/>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7F148F3-C9FF-42E8-963A-54DC4986F4D7}">
      <dsp:nvSpPr>
        <dsp:cNvPr id="0" name=""/>
        <dsp:cNvSpPr/>
      </dsp:nvSpPr>
      <dsp:spPr>
        <a:xfrm>
          <a:off x="5239560" y="1481458"/>
          <a:ext cx="1111287" cy="39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ICAO</a:t>
          </a:r>
        </a:p>
      </dsp:txBody>
      <dsp:txXfrm>
        <a:off x="5239560" y="1481458"/>
        <a:ext cx="1111287" cy="392219"/>
      </dsp:txXfrm>
    </dsp:sp>
    <dsp:sp modelId="{B3D18566-480E-43EF-8EAE-81F550330FB0}">
      <dsp:nvSpPr>
        <dsp:cNvPr id="0" name=""/>
        <dsp:cNvSpPr/>
      </dsp:nvSpPr>
      <dsp:spPr>
        <a:xfrm>
          <a:off x="6903050" y="479120"/>
          <a:ext cx="1234764" cy="145266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AD97F512-2DBE-4D5D-960A-50BFA0756E16}">
      <dsp:nvSpPr>
        <dsp:cNvPr id="0" name=""/>
        <dsp:cNvSpPr/>
      </dsp:nvSpPr>
      <dsp:spPr>
        <a:xfrm>
          <a:off x="6964788" y="537226"/>
          <a:ext cx="1111287" cy="944231"/>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F155EDE4-5382-41C0-B8CE-F81DF32392DA}">
      <dsp:nvSpPr>
        <dsp:cNvPr id="0" name=""/>
        <dsp:cNvSpPr/>
      </dsp:nvSpPr>
      <dsp:spPr>
        <a:xfrm>
          <a:off x="6964788" y="1481458"/>
          <a:ext cx="1111287" cy="39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Additional Resources</a:t>
          </a:r>
        </a:p>
      </dsp:txBody>
      <dsp:txXfrm>
        <a:off x="6964788" y="1481458"/>
        <a:ext cx="1111287" cy="392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5F7D0-A2FC-439B-A244-25A6078ABD76}">
      <dsp:nvSpPr>
        <dsp:cNvPr id="0" name=""/>
        <dsp:cNvSpPr/>
      </dsp:nvSpPr>
      <dsp:spPr>
        <a:xfrm>
          <a:off x="594335" y="72519"/>
          <a:ext cx="1542878" cy="181515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D1E2D413-EF1F-4B27-B151-D1D803865345}">
      <dsp:nvSpPr>
        <dsp:cNvPr id="0" name=""/>
        <dsp:cNvSpPr/>
      </dsp:nvSpPr>
      <dsp:spPr>
        <a:xfrm>
          <a:off x="671479" y="145125"/>
          <a:ext cx="1388590" cy="117984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002DDA9B-A7F3-45FD-9A14-6D2CDE9CF812}">
      <dsp:nvSpPr>
        <dsp:cNvPr id="0" name=""/>
        <dsp:cNvSpPr/>
      </dsp:nvSpPr>
      <dsp:spPr>
        <a:xfrm>
          <a:off x="671479" y="1324973"/>
          <a:ext cx="1388590" cy="490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rPr>
            <a:t>Terminology</a:t>
          </a:r>
        </a:p>
      </dsp:txBody>
      <dsp:txXfrm>
        <a:off x="671479" y="1324973"/>
        <a:ext cx="1388590" cy="490090"/>
      </dsp:txXfrm>
    </dsp:sp>
    <dsp:sp modelId="{B1EA8432-3CD3-4CE6-8932-8D6BEFC2CACF}">
      <dsp:nvSpPr>
        <dsp:cNvPr id="0" name=""/>
        <dsp:cNvSpPr/>
      </dsp:nvSpPr>
      <dsp:spPr>
        <a:xfrm>
          <a:off x="2433274" y="72519"/>
          <a:ext cx="1542878" cy="181515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A6566031-7546-4283-8590-A8095B9CFE00}">
      <dsp:nvSpPr>
        <dsp:cNvPr id="0" name=""/>
        <dsp:cNvSpPr/>
      </dsp:nvSpPr>
      <dsp:spPr>
        <a:xfrm>
          <a:off x="2510418" y="145125"/>
          <a:ext cx="1388590" cy="1179848"/>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6000" r="-4000"/>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F8FB5A60-9909-4C40-8050-1F8D9FF3662D}">
      <dsp:nvSpPr>
        <dsp:cNvPr id="0" name=""/>
        <dsp:cNvSpPr/>
      </dsp:nvSpPr>
      <dsp:spPr>
        <a:xfrm>
          <a:off x="2510418" y="1324973"/>
          <a:ext cx="1388590" cy="490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rPr>
            <a:t>Operational Application</a:t>
          </a:r>
        </a:p>
      </dsp:txBody>
      <dsp:txXfrm>
        <a:off x="2510418" y="1324973"/>
        <a:ext cx="1388590" cy="490090"/>
      </dsp:txXfrm>
    </dsp:sp>
    <dsp:sp modelId="{BB2A2584-3C91-4B47-9028-444FD29A132C}">
      <dsp:nvSpPr>
        <dsp:cNvPr id="0" name=""/>
        <dsp:cNvSpPr/>
      </dsp:nvSpPr>
      <dsp:spPr>
        <a:xfrm>
          <a:off x="4272213" y="72519"/>
          <a:ext cx="1542878" cy="181515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280D7A6B-9F08-4B72-8E08-737C3AB9C753}">
      <dsp:nvSpPr>
        <dsp:cNvPr id="0" name=""/>
        <dsp:cNvSpPr/>
      </dsp:nvSpPr>
      <dsp:spPr>
        <a:xfrm>
          <a:off x="4349356" y="145125"/>
          <a:ext cx="1388590" cy="1179848"/>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7000"/>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1EAFA6-EC5B-4923-B83B-2ADFE8A22283}">
      <dsp:nvSpPr>
        <dsp:cNvPr id="0" name=""/>
        <dsp:cNvSpPr/>
      </dsp:nvSpPr>
      <dsp:spPr>
        <a:xfrm>
          <a:off x="4349356" y="1324973"/>
          <a:ext cx="1388590" cy="490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rPr>
            <a:t>Predeparture Clearance (PDC)</a:t>
          </a:r>
        </a:p>
      </dsp:txBody>
      <dsp:txXfrm>
        <a:off x="4349356" y="1324973"/>
        <a:ext cx="1388590" cy="490090"/>
      </dsp:txXfrm>
    </dsp:sp>
    <dsp:sp modelId="{E50B55C7-26E6-4E0B-9B89-DB3DB5D37684}">
      <dsp:nvSpPr>
        <dsp:cNvPr id="0" name=""/>
        <dsp:cNvSpPr/>
      </dsp:nvSpPr>
      <dsp:spPr>
        <a:xfrm>
          <a:off x="1513805" y="2041958"/>
          <a:ext cx="1542878" cy="181515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28A6D649-AB79-4A1C-AAF4-0B62108FE176}">
      <dsp:nvSpPr>
        <dsp:cNvPr id="0" name=""/>
        <dsp:cNvSpPr/>
      </dsp:nvSpPr>
      <dsp:spPr>
        <a:xfrm>
          <a:off x="1590948" y="2114564"/>
          <a:ext cx="1388590" cy="117984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8000" r="-18000"/>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3562D951-C868-40E7-85C0-B90E2804AB43}">
      <dsp:nvSpPr>
        <dsp:cNvPr id="0" name=""/>
        <dsp:cNvSpPr/>
      </dsp:nvSpPr>
      <dsp:spPr>
        <a:xfrm>
          <a:off x="1590948" y="3294412"/>
          <a:ext cx="1388590" cy="490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rPr>
            <a:t>Briefing Card</a:t>
          </a:r>
        </a:p>
      </dsp:txBody>
      <dsp:txXfrm>
        <a:off x="1590948" y="3294412"/>
        <a:ext cx="1388590" cy="490090"/>
      </dsp:txXfrm>
    </dsp:sp>
    <dsp:sp modelId="{555F6DE5-94D1-4043-BEB5-C6086241B46F}">
      <dsp:nvSpPr>
        <dsp:cNvPr id="0" name=""/>
        <dsp:cNvSpPr/>
      </dsp:nvSpPr>
      <dsp:spPr>
        <a:xfrm>
          <a:off x="3352743" y="2041958"/>
          <a:ext cx="1542878" cy="181515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67303386-4D5A-49BD-A0D8-71BA9AC43AF5}">
      <dsp:nvSpPr>
        <dsp:cNvPr id="0" name=""/>
        <dsp:cNvSpPr/>
      </dsp:nvSpPr>
      <dsp:spPr>
        <a:xfrm>
          <a:off x="3429887" y="2114564"/>
          <a:ext cx="1388590" cy="117984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8000" r="-18000"/>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01B0BD38-D863-4D62-A829-402C2E5261A2}">
      <dsp:nvSpPr>
        <dsp:cNvPr id="0" name=""/>
        <dsp:cNvSpPr/>
      </dsp:nvSpPr>
      <dsp:spPr>
        <a:xfrm>
          <a:off x="3429887" y="3294412"/>
          <a:ext cx="1388590" cy="490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rPr>
            <a:t>FAA “Climb Via” Video</a:t>
          </a:r>
        </a:p>
      </dsp:txBody>
      <dsp:txXfrm>
        <a:off x="3429887" y="3294412"/>
        <a:ext cx="1388590" cy="4900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38F11-FD9B-43FE-8409-FC2A3961CAF7}">
      <dsp:nvSpPr>
        <dsp:cNvPr id="0" name=""/>
        <dsp:cNvSpPr/>
      </dsp:nvSpPr>
      <dsp:spPr>
        <a:xfrm>
          <a:off x="1064" y="612654"/>
          <a:ext cx="1912804" cy="225035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8CF7F270-25AA-4CC8-8921-4E74A410D156}">
      <dsp:nvSpPr>
        <dsp:cNvPr id="0" name=""/>
        <dsp:cNvSpPr/>
      </dsp:nvSpPr>
      <dsp:spPr>
        <a:xfrm>
          <a:off x="96704" y="702668"/>
          <a:ext cx="1721523" cy="146273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53A1DD06-92AC-4D4D-992C-A94A4712609E}">
      <dsp:nvSpPr>
        <dsp:cNvPr id="0" name=""/>
        <dsp:cNvSpPr/>
      </dsp:nvSpPr>
      <dsp:spPr>
        <a:xfrm>
          <a:off x="96704" y="2165401"/>
          <a:ext cx="1721523" cy="60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rPr>
            <a:t>Terminology</a:t>
          </a:r>
        </a:p>
      </dsp:txBody>
      <dsp:txXfrm>
        <a:off x="96704" y="2165401"/>
        <a:ext cx="1721523" cy="607596"/>
      </dsp:txXfrm>
    </dsp:sp>
    <dsp:sp modelId="{DD2A714B-FFD9-4823-94E4-E169137F18E5}">
      <dsp:nvSpPr>
        <dsp:cNvPr id="0" name=""/>
        <dsp:cNvSpPr/>
      </dsp:nvSpPr>
      <dsp:spPr>
        <a:xfrm>
          <a:off x="2340835" y="612654"/>
          <a:ext cx="1912804" cy="225035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6D73BB9C-B8A0-46CD-997B-D592032566F0}">
      <dsp:nvSpPr>
        <dsp:cNvPr id="0" name=""/>
        <dsp:cNvSpPr/>
      </dsp:nvSpPr>
      <dsp:spPr>
        <a:xfrm>
          <a:off x="2436475" y="702668"/>
          <a:ext cx="1721523" cy="146273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FB8A6682-881A-4A21-B1F1-F20ABE5BA4A6}">
      <dsp:nvSpPr>
        <dsp:cNvPr id="0" name=""/>
        <dsp:cNvSpPr/>
      </dsp:nvSpPr>
      <dsp:spPr>
        <a:xfrm>
          <a:off x="2436475" y="2165401"/>
          <a:ext cx="1721523" cy="60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rPr>
            <a:t>Operational Application</a:t>
          </a:r>
        </a:p>
      </dsp:txBody>
      <dsp:txXfrm>
        <a:off x="2436475" y="2165401"/>
        <a:ext cx="1721523" cy="607596"/>
      </dsp:txXfrm>
    </dsp:sp>
    <dsp:sp modelId="{017460EA-D6E3-40A5-9812-B7A68040BDF5}">
      <dsp:nvSpPr>
        <dsp:cNvPr id="0" name=""/>
        <dsp:cNvSpPr/>
      </dsp:nvSpPr>
      <dsp:spPr>
        <a:xfrm>
          <a:off x="4680606" y="612654"/>
          <a:ext cx="1912804" cy="225035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98F61F10-DEBE-480B-BFFD-74D703186C91}">
      <dsp:nvSpPr>
        <dsp:cNvPr id="0" name=""/>
        <dsp:cNvSpPr/>
      </dsp:nvSpPr>
      <dsp:spPr>
        <a:xfrm>
          <a:off x="4776246" y="702668"/>
          <a:ext cx="1721523" cy="146273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1000" r="-31000"/>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FDF63588-E773-4C41-B11D-DC66A354D6CD}">
      <dsp:nvSpPr>
        <dsp:cNvPr id="0" name=""/>
        <dsp:cNvSpPr/>
      </dsp:nvSpPr>
      <dsp:spPr>
        <a:xfrm>
          <a:off x="4776246" y="2165401"/>
          <a:ext cx="1721523" cy="60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rPr>
            <a:t>Briefing Card</a:t>
          </a:r>
        </a:p>
      </dsp:txBody>
      <dsp:txXfrm>
        <a:off x="4776246" y="2165401"/>
        <a:ext cx="1721523" cy="6075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7875E-68A5-4239-B55F-A5EB0E8DDF60}">
      <dsp:nvSpPr>
        <dsp:cNvPr id="0" name=""/>
        <dsp:cNvSpPr/>
      </dsp:nvSpPr>
      <dsp:spPr>
        <a:xfrm>
          <a:off x="156" y="841218"/>
          <a:ext cx="1890548" cy="222417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CDE569-4C71-4712-9324-1A1D752933F2}">
      <dsp:nvSpPr>
        <dsp:cNvPr id="0" name=""/>
        <dsp:cNvSpPr/>
      </dsp:nvSpPr>
      <dsp:spPr>
        <a:xfrm>
          <a:off x="94683" y="930185"/>
          <a:ext cx="1701493" cy="1445713"/>
        </a:xfrm>
        <a:prstGeom prst="rect">
          <a:avLst/>
        </a:prstGeom>
        <a:blipFill dpi="0" rotWithShape="1">
          <a:blip xmlns:r="http://schemas.openxmlformats.org/officeDocument/2006/relationships" r:embed="rId1"/>
          <a:srcRect/>
          <a:stretch>
            <a:fillRect t="15000" b="15000"/>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A3EDA4F6-1949-4FF6-B5FD-216A3244CB92}">
      <dsp:nvSpPr>
        <dsp:cNvPr id="0" name=""/>
        <dsp:cNvSpPr/>
      </dsp:nvSpPr>
      <dsp:spPr>
        <a:xfrm>
          <a:off x="94683" y="2375899"/>
          <a:ext cx="1701493" cy="600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rPr>
            <a:t>FAA Climb Via &amp; Descend Via InFO </a:t>
          </a:r>
        </a:p>
      </dsp:txBody>
      <dsp:txXfrm>
        <a:off x="94683" y="2375899"/>
        <a:ext cx="1701493" cy="600527"/>
      </dsp:txXfrm>
    </dsp:sp>
    <dsp:sp modelId="{84DD94C3-DB19-4411-94D3-E91D79046852}">
      <dsp:nvSpPr>
        <dsp:cNvPr id="0" name=""/>
        <dsp:cNvSpPr/>
      </dsp:nvSpPr>
      <dsp:spPr>
        <a:xfrm>
          <a:off x="2255125" y="841218"/>
          <a:ext cx="1890548" cy="222417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6B88EC4F-DBF1-4A54-A65F-B85E409D8917}">
      <dsp:nvSpPr>
        <dsp:cNvPr id="0" name=""/>
        <dsp:cNvSpPr/>
      </dsp:nvSpPr>
      <dsp:spPr>
        <a:xfrm>
          <a:off x="2349652" y="930185"/>
          <a:ext cx="1701493" cy="1445713"/>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AB271E29-EAFB-4AE0-9534-DEA7C230E3D1}">
      <dsp:nvSpPr>
        <dsp:cNvPr id="0" name=""/>
        <dsp:cNvSpPr/>
      </dsp:nvSpPr>
      <dsp:spPr>
        <a:xfrm>
          <a:off x="2349652" y="2375899"/>
          <a:ext cx="1701493" cy="600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rPr>
            <a:t>Frequently Asked Questions </a:t>
          </a:r>
        </a:p>
      </dsp:txBody>
      <dsp:txXfrm>
        <a:off x="2349652" y="2375899"/>
        <a:ext cx="1701493" cy="600527"/>
      </dsp:txXfrm>
    </dsp:sp>
    <dsp:sp modelId="{366F8D8C-D7B7-406D-978E-E6CA8A197C30}">
      <dsp:nvSpPr>
        <dsp:cNvPr id="0" name=""/>
        <dsp:cNvSpPr/>
      </dsp:nvSpPr>
      <dsp:spPr>
        <a:xfrm>
          <a:off x="4510094" y="841218"/>
          <a:ext cx="1890548" cy="222417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9CB6CBD9-0F26-4453-937D-C219345D04ED}">
      <dsp:nvSpPr>
        <dsp:cNvPr id="0" name=""/>
        <dsp:cNvSpPr/>
      </dsp:nvSpPr>
      <dsp:spPr>
        <a:xfrm>
          <a:off x="4604621" y="930185"/>
          <a:ext cx="1701493" cy="1445713"/>
        </a:xfrm>
        <a:prstGeom prst="rect">
          <a:avLst/>
        </a:prstGeom>
        <a:blipFill dpi="0" rotWithShape="1">
          <a:blip xmlns:r="http://schemas.openxmlformats.org/officeDocument/2006/relationships" r:embed="rId3"/>
          <a:srcRect/>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5D138991-68BB-41A4-8CFB-9C42A0404FF1}">
      <dsp:nvSpPr>
        <dsp:cNvPr id="0" name=""/>
        <dsp:cNvSpPr/>
      </dsp:nvSpPr>
      <dsp:spPr>
        <a:xfrm>
          <a:off x="4604621" y="2375899"/>
          <a:ext cx="1701493" cy="600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rPr>
            <a:t>FAA PBN Resources</a:t>
          </a:r>
        </a:p>
      </dsp:txBody>
      <dsp:txXfrm>
        <a:off x="4604621" y="2375899"/>
        <a:ext cx="1701493" cy="6005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E76B8-9552-4DA3-A426-E92E548242DD}">
      <dsp:nvSpPr>
        <dsp:cNvPr id="0" name=""/>
        <dsp:cNvSpPr/>
      </dsp:nvSpPr>
      <dsp:spPr>
        <a:xfrm>
          <a:off x="535561" y="0"/>
          <a:ext cx="1671946" cy="196699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3DBC6E23-AAF3-4E7E-8D92-1A8B5D872C01}">
      <dsp:nvSpPr>
        <dsp:cNvPr id="0" name=""/>
        <dsp:cNvSpPr/>
      </dsp:nvSpPr>
      <dsp:spPr>
        <a:xfrm>
          <a:off x="619159" y="78679"/>
          <a:ext cx="1504751" cy="1278547"/>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279D57C7-64CC-4703-A4A3-95C5E7261935}">
      <dsp:nvSpPr>
        <dsp:cNvPr id="0" name=""/>
        <dsp:cNvSpPr/>
      </dsp:nvSpPr>
      <dsp:spPr>
        <a:xfrm>
          <a:off x="619159" y="1357227"/>
          <a:ext cx="1504751" cy="531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t>ICAO Climb Via SID</a:t>
          </a:r>
        </a:p>
      </dsp:txBody>
      <dsp:txXfrm>
        <a:off x="619159" y="1357227"/>
        <a:ext cx="1504751" cy="531088"/>
      </dsp:txXfrm>
    </dsp:sp>
    <dsp:sp modelId="{EF794B33-9D0A-4C89-9C2C-8A13F9905152}">
      <dsp:nvSpPr>
        <dsp:cNvPr id="0" name=""/>
        <dsp:cNvSpPr/>
      </dsp:nvSpPr>
      <dsp:spPr>
        <a:xfrm>
          <a:off x="2968378" y="0"/>
          <a:ext cx="1671946" cy="196699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AFB5B24-A7CE-4B59-A218-658B9A3EADE8}">
      <dsp:nvSpPr>
        <dsp:cNvPr id="0" name=""/>
        <dsp:cNvSpPr/>
      </dsp:nvSpPr>
      <dsp:spPr>
        <a:xfrm>
          <a:off x="3051976" y="78679"/>
          <a:ext cx="1504751" cy="127854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78C5AD6-FB57-4178-823C-D717C357AFA3}">
      <dsp:nvSpPr>
        <dsp:cNvPr id="0" name=""/>
        <dsp:cNvSpPr/>
      </dsp:nvSpPr>
      <dsp:spPr>
        <a:xfrm>
          <a:off x="3051976" y="1357227"/>
          <a:ext cx="1504751" cy="531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t>ICAO Descend Via STAR</a:t>
          </a:r>
        </a:p>
      </dsp:txBody>
      <dsp:txXfrm>
        <a:off x="3051976" y="1357227"/>
        <a:ext cx="1504751" cy="531088"/>
      </dsp:txXfrm>
    </dsp:sp>
    <dsp:sp modelId="{B35C45DE-D9C5-4AA7-A81B-E87812B051F2}">
      <dsp:nvSpPr>
        <dsp:cNvPr id="0" name=""/>
        <dsp:cNvSpPr/>
      </dsp:nvSpPr>
      <dsp:spPr>
        <a:xfrm>
          <a:off x="5401195" y="0"/>
          <a:ext cx="1671946" cy="196699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6398C33F-2FC7-4ED3-81B2-701F9FA0688F}">
      <dsp:nvSpPr>
        <dsp:cNvPr id="0" name=""/>
        <dsp:cNvSpPr/>
      </dsp:nvSpPr>
      <dsp:spPr>
        <a:xfrm>
          <a:off x="5484793" y="78679"/>
          <a:ext cx="1504751" cy="1278547"/>
        </a:xfrm>
        <a:prstGeom prst="rect">
          <a:avLst/>
        </a:prstGeom>
        <a:blipFill>
          <a:blip xmlns:r="http://schemas.openxmlformats.org/officeDocument/2006/relationships" r:embed="rId3"/>
          <a:srcRect/>
          <a:stretch>
            <a:fillRect l="-14000" r="-14000"/>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B73FD27-FD3C-4A95-B6D0-E87FA1085880}">
      <dsp:nvSpPr>
        <dsp:cNvPr id="0" name=""/>
        <dsp:cNvSpPr/>
      </dsp:nvSpPr>
      <dsp:spPr>
        <a:xfrm>
          <a:off x="5484793" y="1416111"/>
          <a:ext cx="1504751" cy="522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t>Additional Information &amp; Differences </a:t>
          </a:r>
        </a:p>
      </dsp:txBody>
      <dsp:txXfrm>
        <a:off x="5484793" y="1416111"/>
        <a:ext cx="1504751" cy="522979"/>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973AB92C-3206-4A92-A14A-16AF4AD85FD5}" type="datetimeFigureOut">
              <a:rPr lang="en-US" smtClean="0"/>
              <a:pPr/>
              <a:t>1/22/2024</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7C2A0372-F59F-495B-8EFD-63AE4681B367}" type="slidenum">
              <a:rPr lang="en-US" smtClean="0"/>
              <a:pPr/>
              <a:t>‹#›</a:t>
            </a:fld>
            <a:endParaRPr lang="en-US" dirty="0"/>
          </a:p>
        </p:txBody>
      </p:sp>
    </p:spTree>
    <p:extLst>
      <p:ext uri="{BB962C8B-B14F-4D97-AF65-F5344CB8AC3E}">
        <p14:creationId xmlns:p14="http://schemas.microsoft.com/office/powerpoint/2010/main" val="2663280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0343756E-9FC0-4573-B43E-F908403542CB}" type="datetimeFigureOut">
              <a:rPr lang="en-US" smtClean="0"/>
              <a:pPr/>
              <a:t>1/22/2024</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303204B-6AD4-4F04-B252-F38A88624AF5}" type="slidenum">
              <a:rPr lang="en-US" smtClean="0"/>
              <a:pPr/>
              <a:t>‹#›</a:t>
            </a:fld>
            <a:endParaRPr lang="en-US" dirty="0"/>
          </a:p>
        </p:txBody>
      </p:sp>
    </p:spTree>
    <p:extLst>
      <p:ext uri="{BB962C8B-B14F-4D97-AF65-F5344CB8AC3E}">
        <p14:creationId xmlns:p14="http://schemas.microsoft.com/office/powerpoint/2010/main" val="1242975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3204B-6AD4-4F04-B252-F38A88624AF5}" type="slidenum">
              <a:rPr lang="en-US" smtClean="0"/>
              <a:pPr/>
              <a:t>26</a:t>
            </a:fld>
            <a:endParaRPr lang="en-US" dirty="0"/>
          </a:p>
        </p:txBody>
      </p:sp>
    </p:spTree>
    <p:extLst>
      <p:ext uri="{BB962C8B-B14F-4D97-AF65-F5344CB8AC3E}">
        <p14:creationId xmlns:p14="http://schemas.microsoft.com/office/powerpoint/2010/main" val="1614609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3204B-6AD4-4F04-B252-F38A88624AF5}" type="slidenum">
              <a:rPr lang="en-US" smtClean="0"/>
              <a:pPr/>
              <a:t>103</a:t>
            </a:fld>
            <a:endParaRPr lang="en-US" dirty="0"/>
          </a:p>
        </p:txBody>
      </p:sp>
    </p:spTree>
    <p:extLst>
      <p:ext uri="{BB962C8B-B14F-4D97-AF65-F5344CB8AC3E}">
        <p14:creationId xmlns:p14="http://schemas.microsoft.com/office/powerpoint/2010/main" val="3168089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3204B-6AD4-4F04-B252-F38A88624AF5}" type="slidenum">
              <a:rPr lang="en-US" smtClean="0"/>
              <a:pPr/>
              <a:t>30</a:t>
            </a:fld>
            <a:endParaRPr lang="en-US" dirty="0"/>
          </a:p>
        </p:txBody>
      </p:sp>
    </p:spTree>
    <p:extLst>
      <p:ext uri="{BB962C8B-B14F-4D97-AF65-F5344CB8AC3E}">
        <p14:creationId xmlns:p14="http://schemas.microsoft.com/office/powerpoint/2010/main" val="3602375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3204B-6AD4-4F04-B252-F38A88624AF5}" type="slidenum">
              <a:rPr lang="en-US" smtClean="0"/>
              <a:pPr/>
              <a:t>36</a:t>
            </a:fld>
            <a:endParaRPr lang="en-US" dirty="0"/>
          </a:p>
        </p:txBody>
      </p:sp>
    </p:spTree>
    <p:extLst>
      <p:ext uri="{BB962C8B-B14F-4D97-AF65-F5344CB8AC3E}">
        <p14:creationId xmlns:p14="http://schemas.microsoft.com/office/powerpoint/2010/main" val="3168089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3204B-6AD4-4F04-B252-F38A88624AF5}" type="slidenum">
              <a:rPr lang="en-US" smtClean="0"/>
              <a:pPr/>
              <a:t>65</a:t>
            </a:fld>
            <a:endParaRPr lang="en-US" dirty="0"/>
          </a:p>
        </p:txBody>
      </p:sp>
    </p:spTree>
    <p:extLst>
      <p:ext uri="{BB962C8B-B14F-4D97-AF65-F5344CB8AC3E}">
        <p14:creationId xmlns:p14="http://schemas.microsoft.com/office/powerpoint/2010/main" val="1614609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3204B-6AD4-4F04-B252-F38A88624AF5}" type="slidenum">
              <a:rPr lang="en-US" smtClean="0"/>
              <a:pPr/>
              <a:t>67</a:t>
            </a:fld>
            <a:endParaRPr lang="en-US" dirty="0"/>
          </a:p>
        </p:txBody>
      </p:sp>
    </p:spTree>
    <p:extLst>
      <p:ext uri="{BB962C8B-B14F-4D97-AF65-F5344CB8AC3E}">
        <p14:creationId xmlns:p14="http://schemas.microsoft.com/office/powerpoint/2010/main" val="3168089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3204B-6AD4-4F04-B252-F38A88624AF5}" type="slidenum">
              <a:rPr lang="en-US" smtClean="0"/>
              <a:pPr/>
              <a:t>76</a:t>
            </a:fld>
            <a:endParaRPr lang="en-US" dirty="0"/>
          </a:p>
        </p:txBody>
      </p:sp>
    </p:spTree>
    <p:extLst>
      <p:ext uri="{BB962C8B-B14F-4D97-AF65-F5344CB8AC3E}">
        <p14:creationId xmlns:p14="http://schemas.microsoft.com/office/powerpoint/2010/main" val="3168089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3204B-6AD4-4F04-B252-F38A88624AF5}" type="slidenum">
              <a:rPr lang="en-US" smtClean="0"/>
              <a:pPr/>
              <a:t>88</a:t>
            </a:fld>
            <a:endParaRPr lang="en-US" dirty="0"/>
          </a:p>
        </p:txBody>
      </p:sp>
    </p:spTree>
    <p:extLst>
      <p:ext uri="{BB962C8B-B14F-4D97-AF65-F5344CB8AC3E}">
        <p14:creationId xmlns:p14="http://schemas.microsoft.com/office/powerpoint/2010/main" val="3168089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3204B-6AD4-4F04-B252-F38A88624AF5}" type="slidenum">
              <a:rPr lang="en-US" smtClean="0"/>
              <a:pPr/>
              <a:t>97</a:t>
            </a:fld>
            <a:endParaRPr lang="en-US" dirty="0"/>
          </a:p>
        </p:txBody>
      </p:sp>
    </p:spTree>
    <p:extLst>
      <p:ext uri="{BB962C8B-B14F-4D97-AF65-F5344CB8AC3E}">
        <p14:creationId xmlns:p14="http://schemas.microsoft.com/office/powerpoint/2010/main" val="3168089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3204B-6AD4-4F04-B252-F38A88624AF5}" type="slidenum">
              <a:rPr lang="en-US" smtClean="0"/>
              <a:pPr/>
              <a:t>101</a:t>
            </a:fld>
            <a:endParaRPr lang="en-US" dirty="0"/>
          </a:p>
        </p:txBody>
      </p:sp>
    </p:spTree>
    <p:extLst>
      <p:ext uri="{BB962C8B-B14F-4D97-AF65-F5344CB8AC3E}">
        <p14:creationId xmlns:p14="http://schemas.microsoft.com/office/powerpoint/2010/main" val="3651339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620000" y="5807075"/>
            <a:ext cx="914400" cy="365125"/>
          </a:xfrm>
        </p:spPr>
        <p:txBody>
          <a:bodyPr/>
          <a:lstStyle/>
          <a:p>
            <a:fld id="{79BA96BB-7DBE-4AD9-88D2-170EED19CF9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2000" y="2833914"/>
            <a:ext cx="7696200" cy="781050"/>
          </a:xfrm>
        </p:spPr>
        <p:txBody>
          <a:bodyPr>
            <a:noAutofit/>
          </a:bodyPr>
          <a:lstStyle>
            <a:lvl1pPr>
              <a:defRPr sz="4900" b="0" baseline="0">
                <a:solidFill>
                  <a:schemeClr val="bg1"/>
                </a:solidFill>
              </a:defRPr>
            </a:lvl1pPr>
          </a:lstStyle>
          <a:p>
            <a:r>
              <a:rPr lang="en-US" dirty="0"/>
              <a:t>Title of Presentation</a:t>
            </a:r>
          </a:p>
        </p:txBody>
      </p:sp>
      <p:sp>
        <p:nvSpPr>
          <p:cNvPr id="3" name="Subtitle 2"/>
          <p:cNvSpPr>
            <a:spLocks noGrp="1"/>
          </p:cNvSpPr>
          <p:nvPr>
            <p:ph type="subTitle" idx="1" hasCustomPrompt="1"/>
          </p:nvPr>
        </p:nvSpPr>
        <p:spPr>
          <a:xfrm>
            <a:off x="762000" y="3693888"/>
            <a:ext cx="7696200" cy="344712"/>
          </a:xfrm>
        </p:spPr>
        <p:txBody>
          <a:bodyPr>
            <a:normAutofit/>
          </a:bodyPr>
          <a:lstStyle>
            <a:lvl1pPr marL="0" indent="0" algn="l">
              <a:buNone/>
              <a:defRPr sz="1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a:t>
            </a:r>
          </a:p>
        </p:txBody>
      </p:sp>
      <p:sp>
        <p:nvSpPr>
          <p:cNvPr id="10" name="Text Placeholder 9"/>
          <p:cNvSpPr>
            <a:spLocks noGrp="1"/>
          </p:cNvSpPr>
          <p:nvPr>
            <p:ph type="body" sz="quarter" idx="10" hasCustomPrompt="1"/>
          </p:nvPr>
        </p:nvSpPr>
        <p:spPr>
          <a:xfrm>
            <a:off x="5334000" y="6400800"/>
            <a:ext cx="3124200" cy="228600"/>
          </a:xfrm>
        </p:spPr>
        <p:txBody>
          <a:bodyPr anchor="b">
            <a:normAutofit/>
          </a:bodyPr>
          <a:lstStyle>
            <a:lvl1pPr algn="r">
              <a:buNone/>
              <a:defRPr sz="1200" baseline="0">
                <a:solidFill>
                  <a:schemeClr val="bg1"/>
                </a:solidFill>
              </a:defRPr>
            </a:lvl1pPr>
          </a:lstStyle>
          <a:p>
            <a:pPr lvl="0"/>
            <a:r>
              <a:rPr lang="en-US" dirty="0"/>
              <a:t>Washington DC  |  Month, DD, 20XX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a:solidFill>
                  <a:srgbClr val="002C77"/>
                </a:solidFill>
              </a:defRPr>
            </a:lvl2pPr>
            <a:lvl3pPr>
              <a:defRPr>
                <a:solidFill>
                  <a:srgbClr val="002C77"/>
                </a:solidFill>
              </a:defRPr>
            </a:lvl3pPr>
            <a:lvl4pPr>
              <a:defRPr>
                <a:solidFill>
                  <a:srgbClr val="002C77"/>
                </a:solidFill>
              </a:defRPr>
            </a:lvl4pPr>
            <a:lvl5pPr>
              <a:defRPr>
                <a:solidFill>
                  <a:srgbClr val="002C7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9BA96BB-7DBE-4AD9-88D2-170EED19CF9B}" type="slidenum">
              <a:rPr lang="en-US" smtClean="0"/>
              <a:pPr/>
              <a:t>‹#›</a:t>
            </a:fld>
            <a:endParaRPr lang="en-US" dirty="0"/>
          </a:p>
        </p:txBody>
      </p:sp>
      <p:sp>
        <p:nvSpPr>
          <p:cNvPr id="9" name="Text Placeholder 8"/>
          <p:cNvSpPr>
            <a:spLocks noGrp="1"/>
          </p:cNvSpPr>
          <p:nvPr>
            <p:ph type="body" sz="quarter" idx="13" hasCustomPrompt="1"/>
          </p:nvPr>
        </p:nvSpPr>
        <p:spPr>
          <a:xfrm>
            <a:off x="838200" y="1338942"/>
            <a:ext cx="7848600" cy="548640"/>
          </a:xfrm>
        </p:spPr>
        <p:txBody>
          <a:bodyPr>
            <a:normAutofit/>
          </a:bodyPr>
          <a:lstStyle>
            <a:lvl1pPr>
              <a:buNone/>
              <a:defRPr sz="2800" baseline="0"/>
            </a:lvl1pPr>
          </a:lstStyle>
          <a:p>
            <a:pPr lvl="0"/>
            <a:r>
              <a:rPr lang="en-US" dirty="0"/>
              <a:t>Enter Subhead Here</a:t>
            </a:r>
          </a:p>
        </p:txBody>
      </p:sp>
      <p:sp>
        <p:nvSpPr>
          <p:cNvPr id="10" name="Text Placeholder 7"/>
          <p:cNvSpPr>
            <a:spLocks noGrp="1"/>
          </p:cNvSpPr>
          <p:nvPr>
            <p:ph type="body" sz="quarter" idx="14" hasCustomPrompt="1"/>
          </p:nvPr>
        </p:nvSpPr>
        <p:spPr>
          <a:xfrm>
            <a:off x="838200" y="6019800"/>
            <a:ext cx="4114800" cy="304800"/>
          </a:xfrm>
        </p:spPr>
        <p:txBody>
          <a:bodyPr/>
          <a:lstStyle>
            <a:lvl1pPr marL="0" indent="0">
              <a:spcBef>
                <a:spcPts val="0"/>
              </a:spcBef>
              <a:buNone/>
              <a:defRPr sz="1100" b="1">
                <a:solidFill>
                  <a:srgbClr val="000000"/>
                </a:solidFill>
              </a:defRPr>
            </a:lvl1pPr>
          </a:lstStyle>
          <a:p>
            <a:pPr lvl="0"/>
            <a:r>
              <a:rPr lang="en-US" dirty="0"/>
              <a:t>Sources: enter sources here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fontAlgn="auto">
              <a:spcBef>
                <a:spcPts val="0"/>
              </a:spcBef>
              <a:spcAft>
                <a:spcPts val="0"/>
              </a:spcAft>
            </a:pPr>
            <a:endParaRPr lang="en-US" dirty="0">
              <a:solidFill>
                <a:prstClr val="black">
                  <a:tint val="75000"/>
                </a:prstClr>
              </a:solidFill>
              <a:latin typeface="Calibri" panose="020F0502020204030204"/>
            </a:endParaRPr>
          </a:p>
        </p:txBody>
      </p:sp>
      <p:sp>
        <p:nvSpPr>
          <p:cNvPr id="8" name="Footer Placeholder 7"/>
          <p:cNvSpPr>
            <a:spLocks noGrp="1"/>
          </p:cNvSpPr>
          <p:nvPr>
            <p:ph type="ftr" sz="quarter" idx="11"/>
          </p:nvPr>
        </p:nvSpPr>
        <p:spPr/>
        <p:txBody>
          <a:bodyPr/>
          <a:lstStyle/>
          <a:p>
            <a:pPr defTabSz="685800" fontAlgn="auto">
              <a:spcBef>
                <a:spcPts val="0"/>
              </a:spcBef>
              <a:spcAft>
                <a:spcPts val="0"/>
              </a:spcAft>
            </a:pPr>
            <a:endParaRPr lang="en-US" dirty="0">
              <a:solidFill>
                <a:prstClr val="black">
                  <a:tint val="75000"/>
                </a:prstClr>
              </a:solidFill>
              <a:latin typeface="Calibri" panose="020F0502020204030204"/>
            </a:endParaRPr>
          </a:p>
        </p:txBody>
      </p:sp>
      <p:sp>
        <p:nvSpPr>
          <p:cNvPr id="9" name="Slide Number Placeholder 8"/>
          <p:cNvSpPr>
            <a:spLocks noGrp="1"/>
          </p:cNvSpPr>
          <p:nvPr>
            <p:ph type="sldNum" sz="quarter" idx="12"/>
          </p:nvPr>
        </p:nvSpPr>
        <p:spPr/>
        <p:txBody>
          <a:bodyPr/>
          <a:lstStyle/>
          <a:p>
            <a:pPr defTabSz="685800" fontAlgn="auto">
              <a:spcBef>
                <a:spcPts val="0"/>
              </a:spcBef>
              <a:spcAft>
                <a:spcPts val="0"/>
              </a:spcAft>
            </a:pPr>
            <a:fld id="{745A4BCE-AA17-490C-A329-FD3E1CDC8073}"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916530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9BA96BB-7DBE-4AD9-88D2-170EED19CF9B}" type="slidenum">
              <a:rPr lang="en-US" smtClean="0"/>
              <a:pPr/>
              <a:t>‹#›</a:t>
            </a:fld>
            <a:endParaRPr lang="en-US" dirty="0"/>
          </a:p>
        </p:txBody>
      </p:sp>
      <p:sp>
        <p:nvSpPr>
          <p:cNvPr id="7" name="Picture Placeholder 6"/>
          <p:cNvSpPr>
            <a:spLocks noGrp="1"/>
          </p:cNvSpPr>
          <p:nvPr>
            <p:ph type="pic" sz="quarter" idx="13" hasCustomPrompt="1"/>
          </p:nvPr>
        </p:nvSpPr>
        <p:spPr>
          <a:xfrm>
            <a:off x="838200" y="2057400"/>
            <a:ext cx="7315200" cy="3657600"/>
          </a:xfrm>
        </p:spPr>
        <p:txBody>
          <a:bodyPr/>
          <a:lstStyle>
            <a:lvl1pPr>
              <a:buNone/>
              <a:defRPr baseline="0"/>
            </a:lvl1pPr>
          </a:lstStyle>
          <a:p>
            <a:r>
              <a:rPr lang="en-US" dirty="0"/>
              <a:t>Click here to insert an image</a:t>
            </a:r>
          </a:p>
        </p:txBody>
      </p:sp>
      <p:sp>
        <p:nvSpPr>
          <p:cNvPr id="9" name="Text Placeholder 7"/>
          <p:cNvSpPr>
            <a:spLocks noGrp="1"/>
          </p:cNvSpPr>
          <p:nvPr>
            <p:ph type="body" sz="quarter" idx="15" hasCustomPrompt="1"/>
          </p:nvPr>
        </p:nvSpPr>
        <p:spPr>
          <a:xfrm>
            <a:off x="838200" y="5791200"/>
            <a:ext cx="6400800" cy="304800"/>
          </a:xfrm>
        </p:spPr>
        <p:txBody>
          <a:bodyPr/>
          <a:lstStyle>
            <a:lvl1pPr marL="0" indent="0">
              <a:spcBef>
                <a:spcPts val="0"/>
              </a:spcBef>
              <a:buNone/>
              <a:defRPr sz="1100" b="1">
                <a:solidFill>
                  <a:srgbClr val="000000"/>
                </a:solidFill>
              </a:defRPr>
            </a:lvl1pPr>
          </a:lstStyle>
          <a:p>
            <a:pPr lvl="0"/>
            <a:r>
              <a:rPr lang="en-US" dirty="0"/>
              <a:t>Sources: enter sources here</a:t>
            </a:r>
          </a:p>
        </p:txBody>
      </p:sp>
      <p:sp>
        <p:nvSpPr>
          <p:cNvPr id="10" name="Text Placeholder 8"/>
          <p:cNvSpPr>
            <a:spLocks noGrp="1"/>
          </p:cNvSpPr>
          <p:nvPr>
            <p:ph type="body" sz="quarter" idx="16" hasCustomPrompt="1"/>
          </p:nvPr>
        </p:nvSpPr>
        <p:spPr>
          <a:xfrm>
            <a:off x="838200" y="1338942"/>
            <a:ext cx="7848600" cy="548640"/>
          </a:xfrm>
        </p:spPr>
        <p:txBody>
          <a:bodyPr>
            <a:normAutofit/>
          </a:bodyPr>
          <a:lstStyle>
            <a:lvl1pPr>
              <a:buNone/>
              <a:defRPr sz="2800" baseline="0"/>
            </a:lvl1pPr>
          </a:lstStyle>
          <a:p>
            <a:pPr lvl="0"/>
            <a:r>
              <a:rPr lang="en-US" dirty="0"/>
              <a:t>Enter Subhead Here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FDF398BC-C7A8-40F1-B45A-BD95B17A1C32}" type="slidenum">
              <a:rPr lang="en-US" smtClean="0"/>
              <a:pPr/>
              <a:t>‹#›</a:t>
            </a:fld>
            <a:endParaRPr lang="en-US" dirty="0"/>
          </a:p>
        </p:txBody>
      </p:sp>
    </p:spTree>
    <p:extLst>
      <p:ext uri="{BB962C8B-B14F-4D97-AF65-F5344CB8AC3E}">
        <p14:creationId xmlns:p14="http://schemas.microsoft.com/office/powerpoint/2010/main" val="3504760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solidFill>
                  <a:srgbClr val="002C77"/>
                </a:solidFill>
              </a:defRPr>
            </a:lvl3pPr>
            <a:lvl4pPr>
              <a:defRPr sz="2000">
                <a:solidFill>
                  <a:srgbClr val="002C77"/>
                </a:solidFill>
              </a:defRPr>
            </a:lvl4pPr>
            <a:lvl5pPr>
              <a:defRPr sz="2000">
                <a:solidFill>
                  <a:srgbClr val="002C77"/>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FDF398BC-C7A8-40F1-B45A-BD95B17A1C32}" type="slidenum">
              <a:rPr lang="en-US" smtClean="0"/>
              <a:pPr/>
              <a:t>‹#›</a:t>
            </a:fld>
            <a:endParaRPr lang="en-US" dirty="0"/>
          </a:p>
        </p:txBody>
      </p:sp>
    </p:spTree>
    <p:extLst>
      <p:ext uri="{BB962C8B-B14F-4D97-AF65-F5344CB8AC3E}">
        <p14:creationId xmlns:p14="http://schemas.microsoft.com/office/powerpoint/2010/main" val="666959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9" cstate="print"/>
          <a:srcRect/>
          <a:stretch>
            <a:fillRect/>
          </a:stretch>
        </p:blipFill>
        <p:spPr bwMode="auto">
          <a:xfrm>
            <a:off x="11113" y="0"/>
            <a:ext cx="9144000" cy="6858000"/>
          </a:xfrm>
          <a:prstGeom prst="rect">
            <a:avLst/>
          </a:prstGeom>
          <a:noFill/>
          <a:ln w="9525">
            <a:noFill/>
            <a:miter lim="800000"/>
            <a:headEnd/>
            <a:tailEnd/>
          </a:ln>
          <a:effectLst/>
        </p:spPr>
      </p:pic>
      <p:sp>
        <p:nvSpPr>
          <p:cNvPr id="2" name="Title Placeholder 1"/>
          <p:cNvSpPr>
            <a:spLocks noGrp="1"/>
          </p:cNvSpPr>
          <p:nvPr>
            <p:ph type="title"/>
          </p:nvPr>
        </p:nvSpPr>
        <p:spPr>
          <a:xfrm>
            <a:off x="838200" y="685800"/>
            <a:ext cx="7848600" cy="64008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057400"/>
            <a:ext cx="7848600" cy="3886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772400" y="6248400"/>
            <a:ext cx="914400" cy="365125"/>
          </a:xfrm>
          <a:prstGeom prst="rect">
            <a:avLst/>
          </a:prstGeom>
        </p:spPr>
        <p:txBody>
          <a:bodyPr vert="horz" lIns="91440" tIns="45720" rIns="91440" bIns="45720" rtlCol="0" anchor="ctr"/>
          <a:lstStyle>
            <a:lvl1pPr algn="r">
              <a:defRPr sz="1200" b="1">
                <a:solidFill>
                  <a:schemeClr val="bg1"/>
                </a:solidFill>
              </a:defRPr>
            </a:lvl1pPr>
          </a:lstStyle>
          <a:p>
            <a:fld id="{79BA96BB-7DBE-4AD9-88D2-170EED19CF9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74" r:id="rId2"/>
    <p:sldLayoutId id="2147483675" r:id="rId3"/>
    <p:sldLayoutId id="2147483701" r:id="rId4"/>
    <p:sldLayoutId id="2147483679" r:id="rId5"/>
    <p:sldLayoutId id="2147483686" r:id="rId6"/>
    <p:sldLayoutId id="2147483688" r:id="rId7"/>
  </p:sldLayoutIdLst>
  <p:hf hdr="0" ftr="0" dt="0"/>
  <p:txStyles>
    <p:titleStyle>
      <a:lvl1pPr algn="l" defTabSz="914400" rtl="0" eaLnBrk="1" latinLnBrk="0" hangingPunct="1">
        <a:spcBef>
          <a:spcPct val="0"/>
        </a:spcBef>
        <a:buNone/>
        <a:defRPr sz="3200" b="1" kern="1200">
          <a:solidFill>
            <a:srgbClr val="002C77"/>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spcAft>
          <a:spcPts val="600"/>
        </a:spcAft>
        <a:buFont typeface="Arial" pitchFamily="34" charset="0"/>
        <a:buChar char="•"/>
        <a:defRPr sz="2000" kern="1200">
          <a:solidFill>
            <a:srgbClr val="002C7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rgbClr val="002C77"/>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rgbClr val="002A4B"/>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rgbClr val="002A4B"/>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rgbClr val="002A4B"/>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xml"/><Relationship Id="rId4" Type="http://schemas.openxmlformats.org/officeDocument/2006/relationships/image" Target="../media/image11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hyperlink" Target="http://www.icao.int/airnavigation/sidstar/Pages/CHANGES-TO-SID_STAR-PHRA-SEOLOGIES.aspx" TargetMode="External"/><Relationship Id="rId2" Type="http://schemas.openxmlformats.org/officeDocument/2006/relationships/image" Target="../media/image115.jp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6.jp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slide" Target="slide17.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17.jp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emf"/><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emf"/><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emf"/><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4.emf"/><Relationship Id="rId1" Type="http://schemas.openxmlformats.org/officeDocument/2006/relationships/slideLayout" Target="../slideLayouts/slideLayout3.xml"/><Relationship Id="rId4" Type="http://schemas.openxmlformats.org/officeDocument/2006/relationships/image" Target="../media/image128.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emf"/><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emf"/><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emf"/><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3.emf"/><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14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3.emf"/><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3.emf"/><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emf"/><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0.emf"/><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0.emf"/><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emf"/><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emf"/><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xml"/><Relationship Id="rId4" Type="http://schemas.openxmlformats.org/officeDocument/2006/relationships/image" Target="../media/image152.emf"/></Relationships>
</file>

<file path=ppt/slides/_rels/slide1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2.emf"/><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2.emf"/><Relationship Id="rId1" Type="http://schemas.openxmlformats.org/officeDocument/2006/relationships/slideLayout" Target="../slideLayouts/slideLayout3.xml"/><Relationship Id="rId4" Type="http://schemas.openxmlformats.org/officeDocument/2006/relationships/image" Target="../media/image158.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hyperlink" Target="https://www.l3harris.com/datacomm" TargetMode="External"/><Relationship Id="rId2" Type="http://schemas.openxmlformats.org/officeDocument/2006/relationships/hyperlink" Target="https://youtu.be/W_oBhj_RN6A?si=npyTbm8B6NWs8uM5" TargetMode="External"/><Relationship Id="rId1" Type="http://schemas.openxmlformats.org/officeDocument/2006/relationships/slideLayout" Target="../slideLayouts/slideLayout3.xml"/><Relationship Id="rId4" Type="http://schemas.openxmlformats.org/officeDocument/2006/relationships/hyperlink" Target="https://www.faa.gov/air_traffic/technology/DataComm"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nbaa.org/ops/cns/pbn/climb-via/2014_CV_Phraseology_QRC_Ver_1_00.pdf" TargetMode="External"/><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www.nbaa.org/ops/cns/pbn/climb-via/2014_CV_Phraseology_QRC_Ver_1_00.pdf" TargetMode="External"/><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7.png"/><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77.png"/></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82.png"/><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hyperlink" Target="http://www.nbaa.org/ops/cns/pbn/climb-via/2014_DV_Phraseology_QRC_Ver_1_00.pdf" TargetMode="External"/><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www.nbaa.org/ops/cns/pbn/climb-via/2014_DV_Phraseology_QRC_Ver_1_00.pdf" TargetMode="Externa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5" Type="http://schemas.openxmlformats.org/officeDocument/2006/relationships/image" Target="../media/image102.png"/><Relationship Id="rId4" Type="http://schemas.openxmlformats.org/officeDocument/2006/relationships/image" Target="../media/image101.png"/></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3.xml"/><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38800" y="6428601"/>
            <a:ext cx="3200400" cy="307777"/>
          </a:xfrm>
          <a:prstGeom prst="rect">
            <a:avLst/>
          </a:prstGeom>
          <a:noFill/>
        </p:spPr>
        <p:txBody>
          <a:bodyPr wrap="square" rtlCol="0">
            <a:spAutoFit/>
          </a:bodyPr>
          <a:lstStyle/>
          <a:p>
            <a:pPr algn="r"/>
            <a:endParaRPr lang="en-US" sz="1400" dirty="0">
              <a:solidFill>
                <a:schemeClr val="bg1"/>
              </a:solidFill>
            </a:endParaRPr>
          </a:p>
        </p:txBody>
      </p:sp>
      <p:sp>
        <p:nvSpPr>
          <p:cNvPr id="6" name="Title 1"/>
          <p:cNvSpPr>
            <a:spLocks noGrp="1"/>
          </p:cNvSpPr>
          <p:nvPr>
            <p:ph type="ctrTitle"/>
          </p:nvPr>
        </p:nvSpPr>
        <p:spPr>
          <a:xfrm>
            <a:off x="762000" y="2833914"/>
            <a:ext cx="8712926" cy="781050"/>
          </a:xfrm>
        </p:spPr>
        <p:txBody>
          <a:bodyPr/>
          <a:lstStyle/>
          <a:p>
            <a:r>
              <a:rPr lang="en-US" sz="3200" dirty="0">
                <a:effectLst>
                  <a:outerShdw blurRad="38100" dist="38100" dir="2700000" algn="tl">
                    <a:srgbClr val="000000">
                      <a:alpha val="43137"/>
                    </a:srgbClr>
                  </a:outerShdw>
                </a:effectLst>
              </a:rPr>
              <a:t>Pilot Briefing:</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Climb Via, Descend Via, Speed Adjustments</a:t>
            </a:r>
          </a:p>
        </p:txBody>
      </p:sp>
      <p:sp>
        <p:nvSpPr>
          <p:cNvPr id="7" name="Subtitle 2"/>
          <p:cNvSpPr>
            <a:spLocks noGrp="1"/>
          </p:cNvSpPr>
          <p:nvPr>
            <p:ph type="subTitle" idx="1"/>
          </p:nvPr>
        </p:nvSpPr>
        <p:spPr>
          <a:xfrm>
            <a:off x="762000" y="3693888"/>
            <a:ext cx="7696200" cy="878112"/>
          </a:xfrm>
        </p:spPr>
        <p:txBody>
          <a:bodyPr>
            <a:normAutofit/>
          </a:bodyPr>
          <a:lstStyle/>
          <a:p>
            <a:r>
              <a:rPr lang="en-US" sz="1600" dirty="0">
                <a:effectLst>
                  <a:outerShdw blurRad="38100" dist="38100" dir="2700000" algn="tl">
                    <a:srgbClr val="000000">
                      <a:alpha val="43137"/>
                    </a:srgbClr>
                  </a:outerShdw>
                </a:effectLst>
              </a:rPr>
              <a:t>NBAA  Domestic Operations Committee</a:t>
            </a:r>
          </a:p>
        </p:txBody>
      </p:sp>
      <p:sp>
        <p:nvSpPr>
          <p:cNvPr id="2" name="TextBox 1"/>
          <p:cNvSpPr txBox="1"/>
          <p:nvPr/>
        </p:nvSpPr>
        <p:spPr>
          <a:xfrm>
            <a:off x="473075" y="6428601"/>
            <a:ext cx="5157016" cy="307777"/>
          </a:xfrm>
          <a:prstGeom prst="rect">
            <a:avLst/>
          </a:prstGeom>
          <a:noFill/>
        </p:spPr>
        <p:txBody>
          <a:bodyPr wrap="square" rtlCol="0">
            <a:spAutoFit/>
          </a:bodyPr>
          <a:lstStyle/>
          <a:p>
            <a:r>
              <a:rPr lang="en-US" sz="1400" dirty="0">
                <a:solidFill>
                  <a:schemeClr val="bg1"/>
                </a:solidFill>
              </a:rPr>
              <a:t>Rev: 4.00 January, 2024</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Pilot/Controller Phraseology</a:t>
            </a:r>
          </a:p>
        </p:txBody>
      </p:sp>
      <p:sp>
        <p:nvSpPr>
          <p:cNvPr id="3" name="Content Placeholder 2"/>
          <p:cNvSpPr>
            <a:spLocks noGrp="1"/>
          </p:cNvSpPr>
          <p:nvPr>
            <p:ph idx="1"/>
          </p:nvPr>
        </p:nvSpPr>
        <p:spPr>
          <a:xfrm>
            <a:off x="838200" y="1328038"/>
            <a:ext cx="7653285" cy="3886200"/>
          </a:xfrm>
        </p:spPr>
        <p:txBody>
          <a:bodyPr>
            <a:normAutofit/>
          </a:bodyPr>
          <a:lstStyle/>
          <a:p>
            <a:r>
              <a:rPr lang="en-US" sz="1600" dirty="0"/>
              <a:t>Pilots shall respond to “Climb Via” or “Descend Via” clearances by repeating the clearance </a:t>
            </a:r>
            <a:r>
              <a:rPr lang="en-US" sz="1600" b="1" u="sng" dirty="0"/>
              <a:t>verbatim</a:t>
            </a:r>
            <a:r>
              <a:rPr lang="en-US" sz="1600" dirty="0"/>
              <a:t>; phrases such as “on the SID” or “descending on the arrival” </a:t>
            </a:r>
            <a:r>
              <a:rPr lang="en-US" sz="1600" b="1" i="1" u="sng" dirty="0"/>
              <a:t>are not acceptable </a:t>
            </a:r>
            <a:r>
              <a:rPr lang="en-US" sz="1600" dirty="0"/>
              <a:t>and can create additional workload with unnecessary controller queries</a:t>
            </a:r>
          </a:p>
          <a:p>
            <a:r>
              <a:rPr lang="en-US" sz="1600" dirty="0"/>
              <a:t>When changing frequencies or on initial contact advise ATC of current altitude, “Climbing/Descending Via” procedure name, and runway transitions if assigned; if issued an altitude or speed not contained on the SID/STAR, advise ATC of restrictions issued by the prior controller</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10</a:t>
            </a:fld>
            <a:endParaRPr lang="en-US" dirty="0"/>
          </a:p>
        </p:txBody>
      </p:sp>
      <p:sp>
        <p:nvSpPr>
          <p:cNvPr id="6" name="Text Placeholder 5"/>
          <p:cNvSpPr>
            <a:spLocks noGrp="1"/>
          </p:cNvSpPr>
          <p:nvPr>
            <p:ph type="body" sz="quarter" idx="14"/>
          </p:nvPr>
        </p:nvSpPr>
        <p:spPr/>
        <p:txBody>
          <a:bodyPr/>
          <a:lstStyle/>
          <a:p>
            <a:endParaRPr lang="en-US"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250" y="3794641"/>
            <a:ext cx="3850065" cy="25657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3988" y="3796245"/>
            <a:ext cx="3587497" cy="25624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01931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69912" y="187442"/>
            <a:ext cx="8010525" cy="6329363"/>
            <a:chOff x="569912" y="187442"/>
            <a:chExt cx="8010525" cy="6329363"/>
          </a:xfrm>
          <a:scene3d>
            <a:camera prst="perspectiveRelaxed" fov="4200000">
              <a:rot lat="20400000" lon="0" rev="0"/>
            </a:camera>
            <a:lightRig rig="threePt" dir="t"/>
          </a:scene3d>
        </p:grpSpPr>
        <p:grpSp>
          <p:nvGrpSpPr>
            <p:cNvPr id="4" name="Group 3"/>
            <p:cNvGrpSpPr/>
            <p:nvPr/>
          </p:nvGrpSpPr>
          <p:grpSpPr>
            <a:xfrm>
              <a:off x="569912" y="187442"/>
              <a:ext cx="8010525" cy="6329363"/>
              <a:chOff x="569912" y="187442"/>
              <a:chExt cx="8010525" cy="6329363"/>
            </a:xfrm>
          </p:grpSpPr>
          <p:grpSp>
            <p:nvGrpSpPr>
              <p:cNvPr id="18" name="Group 17"/>
              <p:cNvGrpSpPr/>
              <p:nvPr/>
            </p:nvGrpSpPr>
            <p:grpSpPr>
              <a:xfrm>
                <a:off x="569912" y="187442"/>
                <a:ext cx="8010525" cy="6329363"/>
                <a:chOff x="569912" y="187442"/>
                <a:chExt cx="8010525" cy="6329363"/>
              </a:xfrm>
            </p:grpSpPr>
            <p:grpSp>
              <p:nvGrpSpPr>
                <p:cNvPr id="13" name="Group 12"/>
                <p:cNvGrpSpPr/>
                <p:nvPr/>
              </p:nvGrpSpPr>
              <p:grpSpPr>
                <a:xfrm>
                  <a:off x="569912" y="187442"/>
                  <a:ext cx="8010525" cy="6329363"/>
                  <a:chOff x="676275" y="276676"/>
                  <a:chExt cx="8010525" cy="6329363"/>
                </a:xfrm>
              </p:grpSpPr>
              <p:grpSp>
                <p:nvGrpSpPr>
                  <p:cNvPr id="12" name="Group 11"/>
                  <p:cNvGrpSpPr/>
                  <p:nvPr/>
                </p:nvGrpSpPr>
                <p:grpSpPr>
                  <a:xfrm>
                    <a:off x="676275" y="276676"/>
                    <a:ext cx="8010525" cy="6329363"/>
                    <a:chOff x="676275" y="276676"/>
                    <a:chExt cx="8010525" cy="6329363"/>
                  </a:xfrm>
                </p:grpSpPr>
                <p:grpSp>
                  <p:nvGrpSpPr>
                    <p:cNvPr id="9" name="Group 8"/>
                    <p:cNvGrpSpPr/>
                    <p:nvPr/>
                  </p:nvGrpSpPr>
                  <p:grpSpPr>
                    <a:xfrm>
                      <a:off x="676275" y="276676"/>
                      <a:ext cx="8010525" cy="6329363"/>
                      <a:chOff x="676275" y="276676"/>
                      <a:chExt cx="8010525" cy="6329363"/>
                    </a:xfrm>
                  </p:grpSpPr>
                  <p:pic>
                    <p:nvPicPr>
                      <p:cNvPr id="3074" name="Picture 2" descr="H:\Working Documents\Climb Via\Climb Via Training - Oct 2013\Graphics\STARS\LAS EAGUL 5  Jep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275" y="276676"/>
                        <a:ext cx="8010525" cy="6329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Freeform 6"/>
                      <p:cNvSpPr/>
                      <p:nvPr/>
                    </p:nvSpPr>
                    <p:spPr>
                      <a:xfrm>
                        <a:off x="797357" y="1426464"/>
                        <a:ext cx="7168896" cy="4206240"/>
                      </a:xfrm>
                      <a:custGeom>
                        <a:avLst/>
                        <a:gdLst>
                          <a:gd name="connsiteX0" fmla="*/ 7168896 w 7168896"/>
                          <a:gd name="connsiteY0" fmla="*/ 0 h 4385031"/>
                          <a:gd name="connsiteX1" fmla="*/ 6020409 w 7168896"/>
                          <a:gd name="connsiteY1" fmla="*/ 1104595 h 4385031"/>
                          <a:gd name="connsiteX2" fmla="*/ 4923129 w 7168896"/>
                          <a:gd name="connsiteY2" fmla="*/ 1594714 h 4385031"/>
                          <a:gd name="connsiteX3" fmla="*/ 4133088 w 7168896"/>
                          <a:gd name="connsiteY3" fmla="*/ 2348179 h 4385031"/>
                          <a:gd name="connsiteX4" fmla="*/ 1192377 w 7168896"/>
                          <a:gd name="connsiteY4" fmla="*/ 4206240 h 4385031"/>
                          <a:gd name="connsiteX5" fmla="*/ 0 w 7168896"/>
                          <a:gd name="connsiteY5" fmla="*/ 4206240 h 4385031"/>
                          <a:gd name="connsiteX0" fmla="*/ 7168896 w 7168896"/>
                          <a:gd name="connsiteY0" fmla="*/ 0 h 4385031"/>
                          <a:gd name="connsiteX1" fmla="*/ 6020409 w 7168896"/>
                          <a:gd name="connsiteY1" fmla="*/ 1104595 h 4385031"/>
                          <a:gd name="connsiteX2" fmla="*/ 4923129 w 7168896"/>
                          <a:gd name="connsiteY2" fmla="*/ 1594714 h 4385031"/>
                          <a:gd name="connsiteX3" fmla="*/ 4133088 w 7168896"/>
                          <a:gd name="connsiteY3" fmla="*/ 2348179 h 4385031"/>
                          <a:gd name="connsiteX4" fmla="*/ 1192377 w 7168896"/>
                          <a:gd name="connsiteY4" fmla="*/ 4206240 h 4385031"/>
                          <a:gd name="connsiteX5" fmla="*/ 0 w 7168896"/>
                          <a:gd name="connsiteY5" fmla="*/ 4206240 h 4385031"/>
                          <a:gd name="connsiteX0" fmla="*/ 7168896 w 7168896"/>
                          <a:gd name="connsiteY0" fmla="*/ 0 h 4385031"/>
                          <a:gd name="connsiteX1" fmla="*/ 6020409 w 7168896"/>
                          <a:gd name="connsiteY1" fmla="*/ 1104595 h 4385031"/>
                          <a:gd name="connsiteX2" fmla="*/ 4923129 w 7168896"/>
                          <a:gd name="connsiteY2" fmla="*/ 1594714 h 4385031"/>
                          <a:gd name="connsiteX3" fmla="*/ 4133088 w 7168896"/>
                          <a:gd name="connsiteY3" fmla="*/ 2348179 h 4385031"/>
                          <a:gd name="connsiteX4" fmla="*/ 1192377 w 7168896"/>
                          <a:gd name="connsiteY4" fmla="*/ 4206240 h 4385031"/>
                          <a:gd name="connsiteX5" fmla="*/ 0 w 7168896"/>
                          <a:gd name="connsiteY5" fmla="*/ 4206240 h 4385031"/>
                          <a:gd name="connsiteX0" fmla="*/ 7168896 w 7168896"/>
                          <a:gd name="connsiteY0" fmla="*/ 0 h 4385031"/>
                          <a:gd name="connsiteX1" fmla="*/ 6020409 w 7168896"/>
                          <a:gd name="connsiteY1" fmla="*/ 1104595 h 4385031"/>
                          <a:gd name="connsiteX2" fmla="*/ 4923129 w 7168896"/>
                          <a:gd name="connsiteY2" fmla="*/ 1594714 h 4385031"/>
                          <a:gd name="connsiteX3" fmla="*/ 4133088 w 7168896"/>
                          <a:gd name="connsiteY3" fmla="*/ 2348179 h 4385031"/>
                          <a:gd name="connsiteX4" fmla="*/ 1192377 w 7168896"/>
                          <a:gd name="connsiteY4" fmla="*/ 4206240 h 4385031"/>
                          <a:gd name="connsiteX5" fmla="*/ 0 w 7168896"/>
                          <a:gd name="connsiteY5" fmla="*/ 4206240 h 4385031"/>
                          <a:gd name="connsiteX0" fmla="*/ 7168896 w 7168896"/>
                          <a:gd name="connsiteY0" fmla="*/ 0 h 4385031"/>
                          <a:gd name="connsiteX1" fmla="*/ 6020409 w 7168896"/>
                          <a:gd name="connsiteY1" fmla="*/ 1104595 h 4385031"/>
                          <a:gd name="connsiteX2" fmla="*/ 4923129 w 7168896"/>
                          <a:gd name="connsiteY2" fmla="*/ 1594714 h 4385031"/>
                          <a:gd name="connsiteX3" fmla="*/ 4133088 w 7168896"/>
                          <a:gd name="connsiteY3" fmla="*/ 2348179 h 4385031"/>
                          <a:gd name="connsiteX4" fmla="*/ 1192377 w 7168896"/>
                          <a:gd name="connsiteY4" fmla="*/ 4206240 h 4385031"/>
                          <a:gd name="connsiteX5" fmla="*/ 0 w 7168896"/>
                          <a:gd name="connsiteY5" fmla="*/ 4206240 h 4385031"/>
                          <a:gd name="connsiteX0" fmla="*/ 7168896 w 7168896"/>
                          <a:gd name="connsiteY0" fmla="*/ 0 h 4206240"/>
                          <a:gd name="connsiteX1" fmla="*/ 6020409 w 7168896"/>
                          <a:gd name="connsiteY1" fmla="*/ 1104595 h 4206240"/>
                          <a:gd name="connsiteX2" fmla="*/ 4923129 w 7168896"/>
                          <a:gd name="connsiteY2" fmla="*/ 1594714 h 4206240"/>
                          <a:gd name="connsiteX3" fmla="*/ 4133088 w 7168896"/>
                          <a:gd name="connsiteY3" fmla="*/ 2348179 h 4206240"/>
                          <a:gd name="connsiteX4" fmla="*/ 1192377 w 7168896"/>
                          <a:gd name="connsiteY4" fmla="*/ 4206240 h 4206240"/>
                          <a:gd name="connsiteX5" fmla="*/ 0 w 7168896"/>
                          <a:gd name="connsiteY5" fmla="*/ 420624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8896" h="4206240">
                            <a:moveTo>
                              <a:pt x="7168896" y="0"/>
                            </a:moveTo>
                            <a:lnTo>
                              <a:pt x="6020409" y="1104595"/>
                            </a:lnTo>
                            <a:lnTo>
                              <a:pt x="4923129" y="1594714"/>
                            </a:lnTo>
                            <a:lnTo>
                              <a:pt x="4133088" y="2348179"/>
                            </a:lnTo>
                            <a:lnTo>
                              <a:pt x="1192377" y="4206240"/>
                            </a:lnTo>
                            <a:lnTo>
                              <a:pt x="0" y="4206240"/>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quot;No&quot; Symbol 24"/>
                      <p:cNvSpPr>
                        <a:spLocks noChangeAspect="1"/>
                      </p:cNvSpPr>
                      <p:nvPr/>
                    </p:nvSpPr>
                    <p:spPr>
                      <a:xfrm>
                        <a:off x="3195981" y="4224767"/>
                        <a:ext cx="133577" cy="119661"/>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27" name="&quot;No&quot; Symbol 26"/>
                      <p:cNvSpPr>
                        <a:spLocks noChangeAspect="1"/>
                      </p:cNvSpPr>
                      <p:nvPr/>
                    </p:nvSpPr>
                    <p:spPr>
                      <a:xfrm>
                        <a:off x="3959006" y="3660278"/>
                        <a:ext cx="133577" cy="119661"/>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30" name="&quot;No&quot; Symbol 29"/>
                      <p:cNvSpPr>
                        <a:spLocks noChangeAspect="1"/>
                      </p:cNvSpPr>
                      <p:nvPr/>
                    </p:nvSpPr>
                    <p:spPr>
                      <a:xfrm>
                        <a:off x="4643172" y="2795379"/>
                        <a:ext cx="133577" cy="119661"/>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grpSp>
                <p:sp>
                  <p:nvSpPr>
                    <p:cNvPr id="10" name="Rounded Rectangle 9"/>
                    <p:cNvSpPr/>
                    <p:nvPr/>
                  </p:nvSpPr>
                  <p:spPr>
                    <a:xfrm>
                      <a:off x="2172305" y="4911145"/>
                      <a:ext cx="453852" cy="12385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ounded Rectangle 10"/>
                    <p:cNvSpPr/>
                    <p:nvPr/>
                  </p:nvSpPr>
                  <p:spPr>
                    <a:xfrm>
                      <a:off x="1756229" y="5267890"/>
                      <a:ext cx="442685" cy="11773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2" name="&quot;No&quot; Symbol 31"/>
                  <p:cNvSpPr>
                    <a:spLocks noChangeAspect="1"/>
                  </p:cNvSpPr>
                  <p:nvPr/>
                </p:nvSpPr>
                <p:spPr>
                  <a:xfrm>
                    <a:off x="6243371" y="3137138"/>
                    <a:ext cx="133577" cy="119661"/>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33" name="&quot;No&quot; Symbol 32"/>
                  <p:cNvSpPr>
                    <a:spLocks noChangeAspect="1"/>
                  </p:cNvSpPr>
                  <p:nvPr/>
                </p:nvSpPr>
                <p:spPr>
                  <a:xfrm>
                    <a:off x="6006305" y="2303548"/>
                    <a:ext cx="133577" cy="119661"/>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grpSp>
            <p:sp>
              <p:nvSpPr>
                <p:cNvPr id="42" name="Rounded Rectangle 41"/>
                <p:cNvSpPr/>
                <p:nvPr/>
              </p:nvSpPr>
              <p:spPr>
                <a:xfrm>
                  <a:off x="2927487" y="4244622"/>
                  <a:ext cx="453852" cy="12851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Rounded Rectangle 42"/>
                <p:cNvSpPr/>
                <p:nvPr/>
              </p:nvSpPr>
              <p:spPr>
                <a:xfrm>
                  <a:off x="3557175" y="3690705"/>
                  <a:ext cx="729405" cy="18888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Rounded Rectangle 43"/>
                <p:cNvSpPr/>
                <p:nvPr/>
              </p:nvSpPr>
              <p:spPr>
                <a:xfrm>
                  <a:off x="4294024" y="2825806"/>
                  <a:ext cx="632107" cy="18254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Rounded Rectangle 44"/>
                <p:cNvSpPr/>
                <p:nvPr/>
              </p:nvSpPr>
              <p:spPr>
                <a:xfrm>
                  <a:off x="5739398" y="2329563"/>
                  <a:ext cx="486979" cy="18107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Rounded Rectangle 45"/>
                <p:cNvSpPr/>
                <p:nvPr/>
              </p:nvSpPr>
              <p:spPr>
                <a:xfrm>
                  <a:off x="5899941" y="3162280"/>
                  <a:ext cx="627711" cy="19491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4" name="Oval 13"/>
              <p:cNvSpPr/>
              <p:nvPr/>
            </p:nvSpPr>
            <p:spPr>
              <a:xfrm>
                <a:off x="6968073" y="2003217"/>
                <a:ext cx="177800" cy="1620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8" name="Rounded Rectangle 27"/>
            <p:cNvSpPr/>
            <p:nvPr/>
          </p:nvSpPr>
          <p:spPr>
            <a:xfrm>
              <a:off x="5078532" y="3883856"/>
              <a:ext cx="475028" cy="18254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quot;No&quot; Symbol 28"/>
            <p:cNvSpPr/>
            <p:nvPr/>
          </p:nvSpPr>
          <p:spPr>
            <a:xfrm>
              <a:off x="5257395" y="3735594"/>
              <a:ext cx="141131" cy="137971"/>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grpSp>
      <p:sp>
        <p:nvSpPr>
          <p:cNvPr id="3" name="Slide Number Placeholder 2"/>
          <p:cNvSpPr>
            <a:spLocks noGrp="1"/>
          </p:cNvSpPr>
          <p:nvPr>
            <p:ph type="sldNum" sz="quarter" idx="12"/>
          </p:nvPr>
        </p:nvSpPr>
        <p:spPr/>
        <p:txBody>
          <a:bodyPr/>
          <a:lstStyle/>
          <a:p>
            <a:fld id="{79BA96BB-7DBE-4AD9-88D2-170EED19CF9B}" type="slidenum">
              <a:rPr lang="en-US" smtClean="0"/>
              <a:pPr/>
              <a:t>100</a:t>
            </a:fld>
            <a:endParaRPr lang="en-US" dirty="0"/>
          </a:p>
        </p:txBody>
      </p:sp>
      <p:sp>
        <p:nvSpPr>
          <p:cNvPr id="23" name="TextBox 22"/>
          <p:cNvSpPr txBox="1"/>
          <p:nvPr/>
        </p:nvSpPr>
        <p:spPr>
          <a:xfrm>
            <a:off x="324350" y="1095853"/>
            <a:ext cx="6203302"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400" b="1" i="1" u="sng" dirty="0">
                <a:effectLst>
                  <a:outerShdw blurRad="38100" dist="38100" dir="2700000" algn="tl">
                    <a:srgbClr val="000000">
                      <a:alpha val="43137"/>
                    </a:srgbClr>
                  </a:outerShdw>
                </a:effectLst>
              </a:rPr>
              <a:t>ATC Clearance:</a:t>
            </a:r>
          </a:p>
          <a:p>
            <a:pPr algn="ctr"/>
            <a:r>
              <a:rPr lang="en-US" sz="1400" b="1" dirty="0">
                <a:effectLst>
                  <a:outerShdw blurRad="38100" dist="38100" dir="2700000" algn="tl">
                    <a:srgbClr val="000000">
                      <a:alpha val="43137"/>
                    </a:srgbClr>
                  </a:outerShdw>
                </a:effectLst>
              </a:rPr>
              <a:t>“Descend Via The EAGUL Five Arrival, Except Maintain Three Zero Zero Knots”</a:t>
            </a:r>
          </a:p>
        </p:txBody>
      </p:sp>
      <p:cxnSp>
        <p:nvCxnSpPr>
          <p:cNvPr id="26" name="Straight Connector 25"/>
          <p:cNvCxnSpPr/>
          <p:nvPr/>
        </p:nvCxnSpPr>
        <p:spPr>
          <a:xfrm flipV="1">
            <a:off x="6951139" y="1978474"/>
            <a:ext cx="0" cy="235840"/>
          </a:xfrm>
          <a:prstGeom prst="line">
            <a:avLst/>
          </a:prstGeom>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2742210" y="4921036"/>
            <a:ext cx="6263767" cy="1055608"/>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Comply with published </a:t>
            </a:r>
            <a:r>
              <a:rPr lang="en-US" sz="1400" b="1" u="sng" dirty="0">
                <a:solidFill>
                  <a:schemeClr val="bg1"/>
                </a:solidFill>
                <a:effectLst>
                  <a:outerShdw blurRad="38100" dist="38100" dir="2700000" algn="tl">
                    <a:srgbClr val="000000">
                      <a:alpha val="43137"/>
                    </a:srgbClr>
                  </a:outerShdw>
                </a:effectLst>
              </a:rPr>
              <a:t>altitude</a:t>
            </a:r>
            <a:r>
              <a:rPr lang="en-US" sz="1400" b="1" dirty="0">
                <a:solidFill>
                  <a:schemeClr val="bg1"/>
                </a:solidFill>
                <a:effectLst>
                  <a:outerShdw blurRad="38100" dist="38100" dir="2700000" algn="tl">
                    <a:srgbClr val="000000">
                      <a:alpha val="43137"/>
                    </a:srgbClr>
                  </a:outerShdw>
                </a:effectLst>
              </a:rPr>
              <a:t> restrictions to the “Bottom Altitude” (7,000’)</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Maintain 300 KT – </a:t>
            </a:r>
            <a:r>
              <a:rPr lang="en-US" sz="1400" b="1" u="sng" dirty="0">
                <a:solidFill>
                  <a:schemeClr val="bg1"/>
                </a:solidFill>
                <a:effectLst>
                  <a:outerShdw blurRad="38100" dist="38100" dir="2700000" algn="tl">
                    <a:srgbClr val="000000">
                      <a:alpha val="43137"/>
                    </a:srgbClr>
                  </a:outerShdw>
                </a:effectLst>
              </a:rPr>
              <a:t>Published speed restrictions are canceled</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When necessary, reduce to 250 KT below 10,000’ MSL (14 CFR 91.117)</a:t>
            </a:r>
          </a:p>
          <a:p>
            <a:pPr marL="285750" indent="-285750">
              <a:buFont typeface="Arial" panose="020B0604020202020204" pitchFamily="34" charset="0"/>
              <a:buChar char="•"/>
            </a:pPr>
            <a:r>
              <a:rPr lang="en-US" sz="1400" b="1" u="sng" dirty="0">
                <a:solidFill>
                  <a:schemeClr val="bg1"/>
                </a:solidFill>
                <a:effectLst>
                  <a:outerShdw blurRad="38100" dist="38100" dir="2700000" algn="tl">
                    <a:srgbClr val="000000">
                      <a:alpha val="43137"/>
                    </a:srgbClr>
                  </a:outerShdw>
                </a:effectLst>
              </a:rPr>
              <a:t>Then maintain 250 KT until advised by ATC</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52170">
            <a:off x="6233484" y="1376719"/>
            <a:ext cx="1456267" cy="970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1109663" y="437281"/>
            <a:ext cx="3044423" cy="261610"/>
          </a:xfrm>
          <a:prstGeom prst="rect">
            <a:avLst/>
          </a:prstGeom>
          <a:noFill/>
        </p:spPr>
        <p:txBody>
          <a:bodyPr wrap="none" rtlCol="0">
            <a:spAutoFit/>
          </a:bodyPr>
          <a:lstStyle/>
          <a:p>
            <a:r>
              <a:rPr lang="en-US" sz="1100" dirty="0"/>
              <a:t>©Jeppesen, Inc.  Not for Navigation Purposes</a:t>
            </a:r>
          </a:p>
        </p:txBody>
      </p:sp>
      <p:sp>
        <p:nvSpPr>
          <p:cNvPr id="34" name="&quot;No&quot; Symbol 33"/>
          <p:cNvSpPr>
            <a:spLocks noChangeAspect="1"/>
          </p:cNvSpPr>
          <p:nvPr/>
        </p:nvSpPr>
        <p:spPr>
          <a:xfrm>
            <a:off x="2065214" y="4665945"/>
            <a:ext cx="165076" cy="147878"/>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36" name="&quot;No&quot; Symbol 35"/>
          <p:cNvSpPr>
            <a:spLocks noChangeAspect="1"/>
          </p:cNvSpPr>
          <p:nvPr/>
        </p:nvSpPr>
        <p:spPr>
          <a:xfrm>
            <a:off x="1585629" y="5065415"/>
            <a:ext cx="133577" cy="119661"/>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37" name="TextBox 36"/>
          <p:cNvSpPr txBox="1"/>
          <p:nvPr/>
        </p:nvSpPr>
        <p:spPr>
          <a:xfrm>
            <a:off x="0" y="0"/>
            <a:ext cx="1441420" cy="253916"/>
          </a:xfrm>
          <a:prstGeom prst="rect">
            <a:avLst/>
          </a:prstGeom>
          <a:noFill/>
        </p:spPr>
        <p:txBody>
          <a:bodyPr wrap="none" rtlCol="0">
            <a:spAutoFit/>
          </a:bodyPr>
          <a:lstStyle/>
          <a:p>
            <a:r>
              <a:rPr lang="en-US" sz="1050" b="1" dirty="0"/>
              <a:t>Speed Adjustments</a:t>
            </a:r>
          </a:p>
        </p:txBody>
      </p:sp>
      <p:sp>
        <p:nvSpPr>
          <p:cNvPr id="16" name="Freeform 15"/>
          <p:cNvSpPr/>
          <p:nvPr/>
        </p:nvSpPr>
        <p:spPr>
          <a:xfrm>
            <a:off x="6954398" y="1616725"/>
            <a:ext cx="633469" cy="583894"/>
          </a:xfrm>
          <a:custGeom>
            <a:avLst/>
            <a:gdLst>
              <a:gd name="connsiteX0" fmla="*/ 633469 w 633469"/>
              <a:gd name="connsiteY0" fmla="*/ 0 h 583894"/>
              <a:gd name="connsiteX1" fmla="*/ 0 w 633469"/>
              <a:gd name="connsiteY1" fmla="*/ 583894 h 583894"/>
              <a:gd name="connsiteX2" fmla="*/ 0 w 633469"/>
              <a:gd name="connsiteY2" fmla="*/ 583894 h 583894"/>
            </a:gdLst>
            <a:ahLst/>
            <a:cxnLst>
              <a:cxn ang="0">
                <a:pos x="connsiteX0" y="connsiteY0"/>
              </a:cxn>
              <a:cxn ang="0">
                <a:pos x="connsiteX1" y="connsiteY1"/>
              </a:cxn>
              <a:cxn ang="0">
                <a:pos x="connsiteX2" y="connsiteY2"/>
              </a:cxn>
            </a:cxnLst>
            <a:rect l="l" t="t" r="r" b="b"/>
            <a:pathLst>
              <a:path w="633469" h="583894">
                <a:moveTo>
                  <a:pt x="633469" y="0"/>
                </a:moveTo>
                <a:lnTo>
                  <a:pt x="0" y="583894"/>
                </a:lnTo>
                <a:lnTo>
                  <a:pt x="0" y="583894"/>
                </a:lnTo>
              </a:path>
            </a:pathLst>
          </a:cu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42974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9" name="Group 2048"/>
          <p:cNvGrpSpPr>
            <a:grpSpLocks noChangeAspect="1"/>
          </p:cNvGrpSpPr>
          <p:nvPr/>
        </p:nvGrpSpPr>
        <p:grpSpPr>
          <a:xfrm>
            <a:off x="0" y="-450530"/>
            <a:ext cx="7194470" cy="11862198"/>
            <a:chOff x="881062" y="-3618993"/>
            <a:chExt cx="10658475" cy="17573626"/>
          </a:xfrm>
          <a:scene3d>
            <a:camera prst="perspectiveRelaxed" fov="3600000"/>
            <a:lightRig rig="threePt" dir="t"/>
          </a:scene3d>
        </p:grpSpPr>
        <p:pic>
          <p:nvPicPr>
            <p:cNvPr id="2051" name="Picture 3" descr="H:\Working Documents\Climb Via\Climb Via Training - Oct 2013\Graphics\SIDS\LAX HOLTZ 9 SID Jep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062" y="-3618993"/>
              <a:ext cx="10658475" cy="17573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0" name="Freeform 29"/>
            <p:cNvSpPr/>
            <p:nvPr/>
          </p:nvSpPr>
          <p:spPr>
            <a:xfrm>
              <a:off x="4075889" y="1643974"/>
              <a:ext cx="6926094" cy="5466945"/>
            </a:xfrm>
            <a:custGeom>
              <a:avLst/>
              <a:gdLst>
                <a:gd name="connsiteX0" fmla="*/ 4301540 w 6976646"/>
                <a:gd name="connsiteY0" fmla="*/ 0 h 5528193"/>
                <a:gd name="connsiteX1" fmla="*/ 3095310 w 6976646"/>
                <a:gd name="connsiteY1" fmla="*/ 145915 h 5528193"/>
                <a:gd name="connsiteX2" fmla="*/ 2394918 w 6976646"/>
                <a:gd name="connsiteY2" fmla="*/ 233464 h 5528193"/>
                <a:gd name="connsiteX3" fmla="*/ 1227599 w 6976646"/>
                <a:gd name="connsiteY3" fmla="*/ 865762 h 5528193"/>
                <a:gd name="connsiteX4" fmla="*/ 50552 w 6976646"/>
                <a:gd name="connsiteY4" fmla="*/ 2704290 h 5528193"/>
                <a:gd name="connsiteX5" fmla="*/ 643940 w 6976646"/>
                <a:gd name="connsiteY5" fmla="*/ 4640094 h 5528193"/>
                <a:gd name="connsiteX6" fmla="*/ 4359906 w 6976646"/>
                <a:gd name="connsiteY6" fmla="*/ 5466945 h 5528193"/>
                <a:gd name="connsiteX7" fmla="*/ 6976646 w 6976646"/>
                <a:gd name="connsiteY7" fmla="*/ 5466945 h 5528193"/>
                <a:gd name="connsiteX8" fmla="*/ 6976646 w 6976646"/>
                <a:gd name="connsiteY8" fmla="*/ 5466945 h 5528193"/>
                <a:gd name="connsiteX0" fmla="*/ 4301540 w 6976646"/>
                <a:gd name="connsiteY0" fmla="*/ 0 h 5528193"/>
                <a:gd name="connsiteX1" fmla="*/ 3095310 w 6976646"/>
                <a:gd name="connsiteY1" fmla="*/ 145915 h 5528193"/>
                <a:gd name="connsiteX2" fmla="*/ 2394918 w 6976646"/>
                <a:gd name="connsiteY2" fmla="*/ 233464 h 5528193"/>
                <a:gd name="connsiteX3" fmla="*/ 1227599 w 6976646"/>
                <a:gd name="connsiteY3" fmla="*/ 865762 h 5528193"/>
                <a:gd name="connsiteX4" fmla="*/ 50552 w 6976646"/>
                <a:gd name="connsiteY4" fmla="*/ 2704290 h 5528193"/>
                <a:gd name="connsiteX5" fmla="*/ 643940 w 6976646"/>
                <a:gd name="connsiteY5" fmla="*/ 4640094 h 5528193"/>
                <a:gd name="connsiteX6" fmla="*/ 4359906 w 6976646"/>
                <a:gd name="connsiteY6" fmla="*/ 5466945 h 5528193"/>
                <a:gd name="connsiteX7" fmla="*/ 6976646 w 6976646"/>
                <a:gd name="connsiteY7" fmla="*/ 5466945 h 5528193"/>
                <a:gd name="connsiteX8" fmla="*/ 6976646 w 6976646"/>
                <a:gd name="connsiteY8" fmla="*/ 5466945 h 5528193"/>
                <a:gd name="connsiteX0" fmla="*/ 4301540 w 6976646"/>
                <a:gd name="connsiteY0" fmla="*/ 0 h 5528193"/>
                <a:gd name="connsiteX1" fmla="*/ 3095310 w 6976646"/>
                <a:gd name="connsiteY1" fmla="*/ 145915 h 5528193"/>
                <a:gd name="connsiteX2" fmla="*/ 2394918 w 6976646"/>
                <a:gd name="connsiteY2" fmla="*/ 233464 h 5528193"/>
                <a:gd name="connsiteX3" fmla="*/ 1227599 w 6976646"/>
                <a:gd name="connsiteY3" fmla="*/ 865762 h 5528193"/>
                <a:gd name="connsiteX4" fmla="*/ 50552 w 6976646"/>
                <a:gd name="connsiteY4" fmla="*/ 2704290 h 5528193"/>
                <a:gd name="connsiteX5" fmla="*/ 643940 w 6976646"/>
                <a:gd name="connsiteY5" fmla="*/ 4640094 h 5528193"/>
                <a:gd name="connsiteX6" fmla="*/ 4359906 w 6976646"/>
                <a:gd name="connsiteY6" fmla="*/ 5466945 h 5528193"/>
                <a:gd name="connsiteX7" fmla="*/ 6976646 w 6976646"/>
                <a:gd name="connsiteY7" fmla="*/ 5466945 h 5528193"/>
                <a:gd name="connsiteX8" fmla="*/ 6976646 w 6976646"/>
                <a:gd name="connsiteY8" fmla="*/ 5466945 h 5528193"/>
                <a:gd name="connsiteX0" fmla="*/ 4301540 w 6976646"/>
                <a:gd name="connsiteY0" fmla="*/ 0 h 5528193"/>
                <a:gd name="connsiteX1" fmla="*/ 3095310 w 6976646"/>
                <a:gd name="connsiteY1" fmla="*/ 145915 h 5528193"/>
                <a:gd name="connsiteX2" fmla="*/ 2394918 w 6976646"/>
                <a:gd name="connsiteY2" fmla="*/ 233464 h 5528193"/>
                <a:gd name="connsiteX3" fmla="*/ 1227599 w 6976646"/>
                <a:gd name="connsiteY3" fmla="*/ 865762 h 5528193"/>
                <a:gd name="connsiteX4" fmla="*/ 50552 w 6976646"/>
                <a:gd name="connsiteY4" fmla="*/ 2704290 h 5528193"/>
                <a:gd name="connsiteX5" fmla="*/ 643940 w 6976646"/>
                <a:gd name="connsiteY5" fmla="*/ 4640094 h 5528193"/>
                <a:gd name="connsiteX6" fmla="*/ 4359906 w 6976646"/>
                <a:gd name="connsiteY6" fmla="*/ 5466945 h 5528193"/>
                <a:gd name="connsiteX7" fmla="*/ 6976646 w 6976646"/>
                <a:gd name="connsiteY7" fmla="*/ 5466945 h 5528193"/>
                <a:gd name="connsiteX8" fmla="*/ 6976646 w 6976646"/>
                <a:gd name="connsiteY8" fmla="*/ 5466945 h 5528193"/>
                <a:gd name="connsiteX0" fmla="*/ 4250988 w 6926094"/>
                <a:gd name="connsiteY0" fmla="*/ 0 h 5528193"/>
                <a:gd name="connsiteX1" fmla="*/ 3044758 w 6926094"/>
                <a:gd name="connsiteY1" fmla="*/ 145915 h 5528193"/>
                <a:gd name="connsiteX2" fmla="*/ 2344366 w 6926094"/>
                <a:gd name="connsiteY2" fmla="*/ 233464 h 5528193"/>
                <a:gd name="connsiteX3" fmla="*/ 1177047 w 6926094"/>
                <a:gd name="connsiteY3" fmla="*/ 865762 h 5528193"/>
                <a:gd name="connsiteX4" fmla="*/ 0 w 6926094"/>
                <a:gd name="connsiteY4" fmla="*/ 2704290 h 5528193"/>
                <a:gd name="connsiteX5" fmla="*/ 593388 w 6926094"/>
                <a:gd name="connsiteY5" fmla="*/ 4640094 h 5528193"/>
                <a:gd name="connsiteX6" fmla="*/ 4309354 w 6926094"/>
                <a:gd name="connsiteY6" fmla="*/ 5466945 h 5528193"/>
                <a:gd name="connsiteX7" fmla="*/ 6926094 w 6926094"/>
                <a:gd name="connsiteY7" fmla="*/ 5466945 h 5528193"/>
                <a:gd name="connsiteX8" fmla="*/ 6926094 w 6926094"/>
                <a:gd name="connsiteY8" fmla="*/ 5466945 h 5528193"/>
                <a:gd name="connsiteX0" fmla="*/ 4250988 w 6926094"/>
                <a:gd name="connsiteY0" fmla="*/ 0 h 5528193"/>
                <a:gd name="connsiteX1" fmla="*/ 3044758 w 6926094"/>
                <a:gd name="connsiteY1" fmla="*/ 145915 h 5528193"/>
                <a:gd name="connsiteX2" fmla="*/ 2344366 w 6926094"/>
                <a:gd name="connsiteY2" fmla="*/ 233464 h 5528193"/>
                <a:gd name="connsiteX3" fmla="*/ 1177047 w 6926094"/>
                <a:gd name="connsiteY3" fmla="*/ 865762 h 5528193"/>
                <a:gd name="connsiteX4" fmla="*/ 0 w 6926094"/>
                <a:gd name="connsiteY4" fmla="*/ 2704290 h 5528193"/>
                <a:gd name="connsiteX5" fmla="*/ 593388 w 6926094"/>
                <a:gd name="connsiteY5" fmla="*/ 4640094 h 5528193"/>
                <a:gd name="connsiteX6" fmla="*/ 4309354 w 6926094"/>
                <a:gd name="connsiteY6" fmla="*/ 5466945 h 5528193"/>
                <a:gd name="connsiteX7" fmla="*/ 6926094 w 6926094"/>
                <a:gd name="connsiteY7" fmla="*/ 5466945 h 5528193"/>
                <a:gd name="connsiteX8" fmla="*/ 6926094 w 6926094"/>
                <a:gd name="connsiteY8" fmla="*/ 5466945 h 5528193"/>
                <a:gd name="connsiteX0" fmla="*/ 4250988 w 6926094"/>
                <a:gd name="connsiteY0" fmla="*/ 0 h 5466945"/>
                <a:gd name="connsiteX1" fmla="*/ 3044758 w 6926094"/>
                <a:gd name="connsiteY1" fmla="*/ 145915 h 5466945"/>
                <a:gd name="connsiteX2" fmla="*/ 2344366 w 6926094"/>
                <a:gd name="connsiteY2" fmla="*/ 233464 h 5466945"/>
                <a:gd name="connsiteX3" fmla="*/ 1177047 w 6926094"/>
                <a:gd name="connsiteY3" fmla="*/ 865762 h 5466945"/>
                <a:gd name="connsiteX4" fmla="*/ 0 w 6926094"/>
                <a:gd name="connsiteY4" fmla="*/ 2704290 h 5466945"/>
                <a:gd name="connsiteX5" fmla="*/ 593388 w 6926094"/>
                <a:gd name="connsiteY5" fmla="*/ 4640094 h 5466945"/>
                <a:gd name="connsiteX6" fmla="*/ 4309354 w 6926094"/>
                <a:gd name="connsiteY6" fmla="*/ 5466945 h 5466945"/>
                <a:gd name="connsiteX7" fmla="*/ 6926094 w 6926094"/>
                <a:gd name="connsiteY7" fmla="*/ 5466945 h 5466945"/>
                <a:gd name="connsiteX8" fmla="*/ 6926094 w 6926094"/>
                <a:gd name="connsiteY8" fmla="*/ 5466945 h 546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6094" h="5466945">
                  <a:moveTo>
                    <a:pt x="4250988" y="0"/>
                  </a:moveTo>
                  <a:lnTo>
                    <a:pt x="3044758" y="145915"/>
                  </a:lnTo>
                  <a:lnTo>
                    <a:pt x="2344366" y="233464"/>
                  </a:lnTo>
                  <a:lnTo>
                    <a:pt x="1177047" y="865762"/>
                  </a:lnTo>
                  <a:lnTo>
                    <a:pt x="0" y="2704290"/>
                  </a:lnTo>
                  <a:lnTo>
                    <a:pt x="593388" y="4640094"/>
                  </a:lnTo>
                  <a:lnTo>
                    <a:pt x="4309354" y="5466945"/>
                  </a:lnTo>
                  <a:lnTo>
                    <a:pt x="6926094" y="5466945"/>
                  </a:lnTo>
                  <a:lnTo>
                    <a:pt x="6926094" y="5466945"/>
                  </a:lnTo>
                </a:path>
              </a:pathLst>
            </a:custGeom>
            <a:noFill/>
            <a:ln w="1016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 name="Rounded Rectangle 2047"/>
            <p:cNvSpPr/>
            <p:nvPr/>
          </p:nvSpPr>
          <p:spPr>
            <a:xfrm>
              <a:off x="3754877" y="6324600"/>
              <a:ext cx="813948" cy="38748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3" name="Title 12"/>
          <p:cNvSpPr>
            <a:spLocks noGrp="1"/>
          </p:cNvSpPr>
          <p:nvPr>
            <p:ph type="title"/>
          </p:nvPr>
        </p:nvSpPr>
        <p:spPr/>
        <p:txBody>
          <a:bodyPr/>
          <a:lstStyle/>
          <a:p>
            <a:r>
              <a:rPr lang="en-US" dirty="0"/>
              <a:t>Phraseology</a:t>
            </a:r>
          </a:p>
        </p:txBody>
      </p:sp>
      <p:sp>
        <p:nvSpPr>
          <p:cNvPr id="14" name="Content Placeholder 13"/>
          <p:cNvSpPr>
            <a:spLocks noGrp="1"/>
          </p:cNvSpPr>
          <p:nvPr>
            <p:ph idx="1"/>
          </p:nvPr>
        </p:nvSpPr>
        <p:spPr>
          <a:xfrm>
            <a:off x="838200" y="1783408"/>
            <a:ext cx="8098344" cy="3886200"/>
          </a:xfrm>
        </p:spPr>
        <p:txBody>
          <a:bodyPr>
            <a:normAutofit/>
          </a:bodyPr>
          <a:lstStyle/>
          <a:p>
            <a:r>
              <a:rPr lang="en-US" sz="1500" dirty="0"/>
              <a:t>Used to terminate ATC assigned speed adjustments on segments </a:t>
            </a:r>
            <a:r>
              <a:rPr lang="en-US" sz="1500" u="sng" dirty="0"/>
              <a:t>where no published speed restrictions apply</a:t>
            </a:r>
          </a:p>
          <a:p>
            <a:r>
              <a:rPr lang="en-US" sz="1500" dirty="0"/>
              <a:t>It does not delete speed restrictions on upcoming segments of flight and does not relieve the pilot of those speed restrictions which are applicable to 14 CFR Section 91.117</a:t>
            </a:r>
          </a:p>
        </p:txBody>
      </p:sp>
      <p:sp>
        <p:nvSpPr>
          <p:cNvPr id="3" name="Slide Number Placeholder 2"/>
          <p:cNvSpPr>
            <a:spLocks noGrp="1"/>
          </p:cNvSpPr>
          <p:nvPr>
            <p:ph type="sldNum" sz="quarter" idx="12"/>
          </p:nvPr>
        </p:nvSpPr>
        <p:spPr/>
        <p:txBody>
          <a:bodyPr/>
          <a:lstStyle/>
          <a:p>
            <a:fld id="{79BA96BB-7DBE-4AD9-88D2-170EED19CF9B}" type="slidenum">
              <a:rPr lang="en-US" smtClean="0"/>
              <a:pPr/>
              <a:t>101</a:t>
            </a:fld>
            <a:endParaRPr lang="en-US" dirty="0"/>
          </a:p>
        </p:txBody>
      </p:sp>
      <p:sp>
        <p:nvSpPr>
          <p:cNvPr id="15" name="Text Placeholder 14"/>
          <p:cNvSpPr>
            <a:spLocks noGrp="1"/>
          </p:cNvSpPr>
          <p:nvPr>
            <p:ph type="body" sz="quarter" idx="13"/>
          </p:nvPr>
        </p:nvSpPr>
        <p:spPr/>
        <p:txBody>
          <a:bodyPr>
            <a:normAutofit fontScale="92500" lnSpcReduction="10000"/>
          </a:bodyPr>
          <a:lstStyle/>
          <a:p>
            <a:r>
              <a:rPr lang="en-US" b="1" i="1" dirty="0"/>
              <a:t>“Resume Normal Speed”</a:t>
            </a:r>
          </a:p>
          <a:p>
            <a:endParaRPr lang="en-US" b="1" dirty="0"/>
          </a:p>
        </p:txBody>
      </p:sp>
      <p:sp>
        <p:nvSpPr>
          <p:cNvPr id="23" name="TextBox 22"/>
          <p:cNvSpPr txBox="1"/>
          <p:nvPr/>
        </p:nvSpPr>
        <p:spPr>
          <a:xfrm>
            <a:off x="4946245" y="3641836"/>
            <a:ext cx="3603272"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400" b="1" i="1" u="sng" dirty="0">
                <a:effectLst>
                  <a:outerShdw blurRad="38100" dist="38100" dir="2700000" algn="tl">
                    <a:srgbClr val="000000">
                      <a:alpha val="43137"/>
                    </a:srgbClr>
                  </a:outerShdw>
                </a:effectLst>
              </a:rPr>
              <a:t>ATC Clearance: </a:t>
            </a:r>
          </a:p>
          <a:p>
            <a:pPr algn="ctr"/>
            <a:r>
              <a:rPr lang="en-US" sz="1400" b="1" dirty="0">
                <a:effectLst>
                  <a:outerShdw blurRad="38100" dist="38100" dir="2700000" algn="tl">
                    <a:srgbClr val="000000">
                      <a:alpha val="43137"/>
                    </a:srgbClr>
                  </a:outerShdw>
                </a:effectLst>
              </a:rPr>
              <a:t>“Maintain Two Three Zero Knots Until PEVEE, Then Resume Normal Speed”</a:t>
            </a:r>
          </a:p>
        </p:txBody>
      </p:sp>
      <p:sp>
        <p:nvSpPr>
          <p:cNvPr id="38" name="Rounded Rectangle 37"/>
          <p:cNvSpPr/>
          <p:nvPr/>
        </p:nvSpPr>
        <p:spPr>
          <a:xfrm>
            <a:off x="4946245" y="4742455"/>
            <a:ext cx="3603273" cy="817245"/>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Maintain 230 KT until PEVEE</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Resume normal speed passing PEVEE</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Do not exceed 250 KT until above 10,000’</a:t>
            </a:r>
          </a:p>
        </p:txBody>
      </p:sp>
      <p:sp>
        <p:nvSpPr>
          <p:cNvPr id="17" name="TextBox 16"/>
          <p:cNvSpPr txBox="1"/>
          <p:nvPr/>
        </p:nvSpPr>
        <p:spPr>
          <a:xfrm>
            <a:off x="3040051" y="6406120"/>
            <a:ext cx="3044423" cy="261610"/>
          </a:xfrm>
          <a:prstGeom prst="rect">
            <a:avLst/>
          </a:prstGeom>
          <a:noFill/>
        </p:spPr>
        <p:txBody>
          <a:bodyPr wrap="none" rtlCol="0">
            <a:spAutoFit/>
          </a:bodyPr>
          <a:lstStyle/>
          <a:p>
            <a:r>
              <a:rPr lang="en-US" sz="1100" dirty="0"/>
              <a:t>©Jeppesen, Inc.  Not for Navigation Purposes</a:t>
            </a:r>
          </a:p>
        </p:txBody>
      </p:sp>
      <p:sp>
        <p:nvSpPr>
          <p:cNvPr id="16" name="TextBox 15"/>
          <p:cNvSpPr txBox="1"/>
          <p:nvPr/>
        </p:nvSpPr>
        <p:spPr>
          <a:xfrm>
            <a:off x="0" y="0"/>
            <a:ext cx="1441420" cy="253916"/>
          </a:xfrm>
          <a:prstGeom prst="rect">
            <a:avLst/>
          </a:prstGeom>
          <a:noFill/>
        </p:spPr>
        <p:txBody>
          <a:bodyPr wrap="none" rtlCol="0">
            <a:spAutoFit/>
          </a:bodyPr>
          <a:lstStyle/>
          <a:p>
            <a:r>
              <a:rPr lang="en-US" sz="1050" b="1" dirty="0"/>
              <a:t>Speed Adjustments</a:t>
            </a:r>
          </a:p>
        </p:txBody>
      </p:sp>
      <p:sp>
        <p:nvSpPr>
          <p:cNvPr id="18" name="TextBox 17"/>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
        <p:nvSpPr>
          <p:cNvPr id="2" name="Oval 1"/>
          <p:cNvSpPr/>
          <p:nvPr/>
        </p:nvSpPr>
        <p:spPr>
          <a:xfrm>
            <a:off x="3103685" y="4348487"/>
            <a:ext cx="378069" cy="930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5" name="Straight Connector 4"/>
          <p:cNvCxnSpPr/>
          <p:nvPr/>
        </p:nvCxnSpPr>
        <p:spPr>
          <a:xfrm flipV="1">
            <a:off x="3293598" y="4171950"/>
            <a:ext cx="0" cy="22304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79128" flipH="1">
            <a:off x="2148797" y="3363107"/>
            <a:ext cx="2225235" cy="1483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reeform 10"/>
          <p:cNvSpPr/>
          <p:nvPr/>
        </p:nvSpPr>
        <p:spPr>
          <a:xfrm>
            <a:off x="3288082" y="4218140"/>
            <a:ext cx="1521913" cy="181627"/>
          </a:xfrm>
          <a:custGeom>
            <a:avLst/>
            <a:gdLst>
              <a:gd name="connsiteX0" fmla="*/ 1521913 w 1521913"/>
              <a:gd name="connsiteY0" fmla="*/ 0 h 181627"/>
              <a:gd name="connsiteX1" fmla="*/ 447806 w 1521913"/>
              <a:gd name="connsiteY1" fmla="*/ 65761 h 181627"/>
              <a:gd name="connsiteX2" fmla="*/ 0 w 1521913"/>
              <a:gd name="connsiteY2" fmla="*/ 181627 h 181627"/>
              <a:gd name="connsiteX0" fmla="*/ 1521913 w 1521913"/>
              <a:gd name="connsiteY0" fmla="*/ 0 h 181627"/>
              <a:gd name="connsiteX1" fmla="*/ 447806 w 1521913"/>
              <a:gd name="connsiteY1" fmla="*/ 65761 h 181627"/>
              <a:gd name="connsiteX2" fmla="*/ 0 w 1521913"/>
              <a:gd name="connsiteY2" fmla="*/ 181627 h 181627"/>
              <a:gd name="connsiteX0" fmla="*/ 1521913 w 1521913"/>
              <a:gd name="connsiteY0" fmla="*/ 0 h 181627"/>
              <a:gd name="connsiteX1" fmla="*/ 447806 w 1521913"/>
              <a:gd name="connsiteY1" fmla="*/ 65761 h 181627"/>
              <a:gd name="connsiteX2" fmla="*/ 0 w 1521913"/>
              <a:gd name="connsiteY2" fmla="*/ 181627 h 181627"/>
            </a:gdLst>
            <a:ahLst/>
            <a:cxnLst>
              <a:cxn ang="0">
                <a:pos x="connsiteX0" y="connsiteY0"/>
              </a:cxn>
              <a:cxn ang="0">
                <a:pos x="connsiteX1" y="connsiteY1"/>
              </a:cxn>
              <a:cxn ang="0">
                <a:pos x="connsiteX2" y="connsiteY2"/>
              </a:cxn>
            </a:cxnLst>
            <a:rect l="l" t="t" r="r" b="b"/>
            <a:pathLst>
              <a:path w="1521913" h="181627">
                <a:moveTo>
                  <a:pt x="1521913" y="0"/>
                </a:moveTo>
                <a:lnTo>
                  <a:pt x="447806" y="65761"/>
                </a:lnTo>
                <a:lnTo>
                  <a:pt x="0" y="181627"/>
                </a:lnTo>
              </a:path>
            </a:pathLst>
          </a:cu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56618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437947" y="1996493"/>
            <a:ext cx="8239125" cy="6348413"/>
            <a:chOff x="437947" y="1996493"/>
            <a:chExt cx="8239125" cy="6348413"/>
          </a:xfrm>
          <a:scene3d>
            <a:camera prst="perspectiveRelaxed" fov="4200000">
              <a:rot lat="20400000" lon="0" rev="0"/>
            </a:camera>
            <a:lightRig rig="threePt" dir="t"/>
          </a:scene3d>
        </p:grpSpPr>
        <p:grpSp>
          <p:nvGrpSpPr>
            <p:cNvPr id="37" name="Group 36"/>
            <p:cNvGrpSpPr/>
            <p:nvPr/>
          </p:nvGrpSpPr>
          <p:grpSpPr>
            <a:xfrm>
              <a:off x="437947" y="1996493"/>
              <a:ext cx="8239125" cy="6348413"/>
              <a:chOff x="437947" y="1996493"/>
              <a:chExt cx="8239125" cy="6348413"/>
            </a:xfrm>
          </p:grpSpPr>
          <p:pic>
            <p:nvPicPr>
              <p:cNvPr id="4099" name="Picture 3" descr="H:\Working Documents\Climb Via\Climb Via Training - Oct 2013\Graphics\STARS\GEELA 6 RSTAR PHX Jep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947" y="1996493"/>
                <a:ext cx="8239125" cy="6348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Freeform 3"/>
              <p:cNvSpPr/>
              <p:nvPr/>
            </p:nvSpPr>
            <p:spPr>
              <a:xfrm>
                <a:off x="968099" y="4788056"/>
                <a:ext cx="7463195" cy="672318"/>
              </a:xfrm>
              <a:custGeom>
                <a:avLst/>
                <a:gdLst>
                  <a:gd name="connsiteX0" fmla="*/ 0 w 7463195"/>
                  <a:gd name="connsiteY0" fmla="*/ 0 h 670588"/>
                  <a:gd name="connsiteX1" fmla="*/ 634265 w 7463195"/>
                  <a:gd name="connsiteY1" fmla="*/ 153281 h 670588"/>
                  <a:gd name="connsiteX2" fmla="*/ 1051824 w 7463195"/>
                  <a:gd name="connsiteY2" fmla="*/ 253706 h 670588"/>
                  <a:gd name="connsiteX3" fmla="*/ 2024365 w 7463195"/>
                  <a:gd name="connsiteY3" fmla="*/ 486270 h 670588"/>
                  <a:gd name="connsiteX4" fmla="*/ 2727343 w 7463195"/>
                  <a:gd name="connsiteY4" fmla="*/ 660693 h 670588"/>
                  <a:gd name="connsiteX5" fmla="*/ 3044476 w 7463195"/>
                  <a:gd name="connsiteY5" fmla="*/ 650122 h 670588"/>
                  <a:gd name="connsiteX6" fmla="*/ 3541318 w 7463195"/>
                  <a:gd name="connsiteY6" fmla="*/ 639551 h 670588"/>
                  <a:gd name="connsiteX7" fmla="*/ 3953590 w 7463195"/>
                  <a:gd name="connsiteY7" fmla="*/ 634266 h 670588"/>
                  <a:gd name="connsiteX8" fmla="*/ 5037128 w 7463195"/>
                  <a:gd name="connsiteY8" fmla="*/ 597267 h 670588"/>
                  <a:gd name="connsiteX9" fmla="*/ 5766534 w 7463195"/>
                  <a:gd name="connsiteY9" fmla="*/ 539126 h 670588"/>
                  <a:gd name="connsiteX10" fmla="*/ 6284518 w 7463195"/>
                  <a:gd name="connsiteY10" fmla="*/ 391130 h 670588"/>
                  <a:gd name="connsiteX11" fmla="*/ 7146062 w 7463195"/>
                  <a:gd name="connsiteY11" fmla="*/ 401702 h 670588"/>
                  <a:gd name="connsiteX12" fmla="*/ 7463195 w 7463195"/>
                  <a:gd name="connsiteY12" fmla="*/ 412273 h 670588"/>
                  <a:gd name="connsiteX0" fmla="*/ 0 w 7463195"/>
                  <a:gd name="connsiteY0" fmla="*/ 0 h 670588"/>
                  <a:gd name="connsiteX1" fmla="*/ 634265 w 7463195"/>
                  <a:gd name="connsiteY1" fmla="*/ 153281 h 670588"/>
                  <a:gd name="connsiteX2" fmla="*/ 1051824 w 7463195"/>
                  <a:gd name="connsiteY2" fmla="*/ 253706 h 670588"/>
                  <a:gd name="connsiteX3" fmla="*/ 2024365 w 7463195"/>
                  <a:gd name="connsiteY3" fmla="*/ 486270 h 670588"/>
                  <a:gd name="connsiteX4" fmla="*/ 2727343 w 7463195"/>
                  <a:gd name="connsiteY4" fmla="*/ 660693 h 670588"/>
                  <a:gd name="connsiteX5" fmla="*/ 3044476 w 7463195"/>
                  <a:gd name="connsiteY5" fmla="*/ 650122 h 670588"/>
                  <a:gd name="connsiteX6" fmla="*/ 3541318 w 7463195"/>
                  <a:gd name="connsiteY6" fmla="*/ 639551 h 670588"/>
                  <a:gd name="connsiteX7" fmla="*/ 3953590 w 7463195"/>
                  <a:gd name="connsiteY7" fmla="*/ 634266 h 670588"/>
                  <a:gd name="connsiteX8" fmla="*/ 5037128 w 7463195"/>
                  <a:gd name="connsiteY8" fmla="*/ 597267 h 670588"/>
                  <a:gd name="connsiteX9" fmla="*/ 5766534 w 7463195"/>
                  <a:gd name="connsiteY9" fmla="*/ 539126 h 670588"/>
                  <a:gd name="connsiteX10" fmla="*/ 6284518 w 7463195"/>
                  <a:gd name="connsiteY10" fmla="*/ 391130 h 670588"/>
                  <a:gd name="connsiteX11" fmla="*/ 7146062 w 7463195"/>
                  <a:gd name="connsiteY11" fmla="*/ 401702 h 670588"/>
                  <a:gd name="connsiteX12" fmla="*/ 7463195 w 7463195"/>
                  <a:gd name="connsiteY12" fmla="*/ 412273 h 670588"/>
                  <a:gd name="connsiteX0" fmla="*/ 0 w 7463195"/>
                  <a:gd name="connsiteY0" fmla="*/ 0 h 670588"/>
                  <a:gd name="connsiteX1" fmla="*/ 634265 w 7463195"/>
                  <a:gd name="connsiteY1" fmla="*/ 153281 h 670588"/>
                  <a:gd name="connsiteX2" fmla="*/ 1051824 w 7463195"/>
                  <a:gd name="connsiteY2" fmla="*/ 253706 h 670588"/>
                  <a:gd name="connsiteX3" fmla="*/ 2024365 w 7463195"/>
                  <a:gd name="connsiteY3" fmla="*/ 486270 h 670588"/>
                  <a:gd name="connsiteX4" fmla="*/ 2727343 w 7463195"/>
                  <a:gd name="connsiteY4" fmla="*/ 660693 h 670588"/>
                  <a:gd name="connsiteX5" fmla="*/ 3044476 w 7463195"/>
                  <a:gd name="connsiteY5" fmla="*/ 650122 h 670588"/>
                  <a:gd name="connsiteX6" fmla="*/ 3541318 w 7463195"/>
                  <a:gd name="connsiteY6" fmla="*/ 639551 h 670588"/>
                  <a:gd name="connsiteX7" fmla="*/ 3953590 w 7463195"/>
                  <a:gd name="connsiteY7" fmla="*/ 634266 h 670588"/>
                  <a:gd name="connsiteX8" fmla="*/ 5037128 w 7463195"/>
                  <a:gd name="connsiteY8" fmla="*/ 597267 h 670588"/>
                  <a:gd name="connsiteX9" fmla="*/ 5766534 w 7463195"/>
                  <a:gd name="connsiteY9" fmla="*/ 539126 h 670588"/>
                  <a:gd name="connsiteX10" fmla="*/ 6284518 w 7463195"/>
                  <a:gd name="connsiteY10" fmla="*/ 391130 h 670588"/>
                  <a:gd name="connsiteX11" fmla="*/ 7146062 w 7463195"/>
                  <a:gd name="connsiteY11" fmla="*/ 401702 h 670588"/>
                  <a:gd name="connsiteX12" fmla="*/ 7463195 w 7463195"/>
                  <a:gd name="connsiteY12" fmla="*/ 412273 h 670588"/>
                  <a:gd name="connsiteX0" fmla="*/ 0 w 7463195"/>
                  <a:gd name="connsiteY0" fmla="*/ 0 h 670588"/>
                  <a:gd name="connsiteX1" fmla="*/ 634265 w 7463195"/>
                  <a:gd name="connsiteY1" fmla="*/ 153281 h 670588"/>
                  <a:gd name="connsiteX2" fmla="*/ 1051824 w 7463195"/>
                  <a:gd name="connsiteY2" fmla="*/ 253706 h 670588"/>
                  <a:gd name="connsiteX3" fmla="*/ 2024365 w 7463195"/>
                  <a:gd name="connsiteY3" fmla="*/ 486270 h 670588"/>
                  <a:gd name="connsiteX4" fmla="*/ 2727343 w 7463195"/>
                  <a:gd name="connsiteY4" fmla="*/ 660693 h 670588"/>
                  <a:gd name="connsiteX5" fmla="*/ 3044476 w 7463195"/>
                  <a:gd name="connsiteY5" fmla="*/ 650122 h 670588"/>
                  <a:gd name="connsiteX6" fmla="*/ 3541318 w 7463195"/>
                  <a:gd name="connsiteY6" fmla="*/ 639551 h 670588"/>
                  <a:gd name="connsiteX7" fmla="*/ 3953590 w 7463195"/>
                  <a:gd name="connsiteY7" fmla="*/ 634266 h 670588"/>
                  <a:gd name="connsiteX8" fmla="*/ 5037128 w 7463195"/>
                  <a:gd name="connsiteY8" fmla="*/ 597267 h 670588"/>
                  <a:gd name="connsiteX9" fmla="*/ 5766534 w 7463195"/>
                  <a:gd name="connsiteY9" fmla="*/ 539126 h 670588"/>
                  <a:gd name="connsiteX10" fmla="*/ 6284518 w 7463195"/>
                  <a:gd name="connsiteY10" fmla="*/ 391130 h 670588"/>
                  <a:gd name="connsiteX11" fmla="*/ 7146062 w 7463195"/>
                  <a:gd name="connsiteY11" fmla="*/ 401702 h 670588"/>
                  <a:gd name="connsiteX12" fmla="*/ 7463195 w 7463195"/>
                  <a:gd name="connsiteY12" fmla="*/ 412273 h 670588"/>
                  <a:gd name="connsiteX0" fmla="*/ 0 w 7463195"/>
                  <a:gd name="connsiteY0" fmla="*/ 0 h 672318"/>
                  <a:gd name="connsiteX1" fmla="*/ 634265 w 7463195"/>
                  <a:gd name="connsiteY1" fmla="*/ 153281 h 672318"/>
                  <a:gd name="connsiteX2" fmla="*/ 1051824 w 7463195"/>
                  <a:gd name="connsiteY2" fmla="*/ 253706 h 672318"/>
                  <a:gd name="connsiteX3" fmla="*/ 2024365 w 7463195"/>
                  <a:gd name="connsiteY3" fmla="*/ 486270 h 672318"/>
                  <a:gd name="connsiteX4" fmla="*/ 2727343 w 7463195"/>
                  <a:gd name="connsiteY4" fmla="*/ 660693 h 672318"/>
                  <a:gd name="connsiteX5" fmla="*/ 2833054 w 7463195"/>
                  <a:gd name="connsiteY5" fmla="*/ 655408 h 672318"/>
                  <a:gd name="connsiteX6" fmla="*/ 3044476 w 7463195"/>
                  <a:gd name="connsiteY6" fmla="*/ 650122 h 672318"/>
                  <a:gd name="connsiteX7" fmla="*/ 3541318 w 7463195"/>
                  <a:gd name="connsiteY7" fmla="*/ 639551 h 672318"/>
                  <a:gd name="connsiteX8" fmla="*/ 3953590 w 7463195"/>
                  <a:gd name="connsiteY8" fmla="*/ 634266 h 672318"/>
                  <a:gd name="connsiteX9" fmla="*/ 5037128 w 7463195"/>
                  <a:gd name="connsiteY9" fmla="*/ 597267 h 672318"/>
                  <a:gd name="connsiteX10" fmla="*/ 5766534 w 7463195"/>
                  <a:gd name="connsiteY10" fmla="*/ 539126 h 672318"/>
                  <a:gd name="connsiteX11" fmla="*/ 6284518 w 7463195"/>
                  <a:gd name="connsiteY11" fmla="*/ 391130 h 672318"/>
                  <a:gd name="connsiteX12" fmla="*/ 7146062 w 7463195"/>
                  <a:gd name="connsiteY12" fmla="*/ 401702 h 672318"/>
                  <a:gd name="connsiteX13" fmla="*/ 7463195 w 7463195"/>
                  <a:gd name="connsiteY13" fmla="*/ 412273 h 67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63195" h="672318">
                    <a:moveTo>
                      <a:pt x="0" y="0"/>
                    </a:moveTo>
                    <a:lnTo>
                      <a:pt x="634265" y="153281"/>
                    </a:lnTo>
                    <a:lnTo>
                      <a:pt x="1051824" y="253706"/>
                    </a:lnTo>
                    <a:lnTo>
                      <a:pt x="2024365" y="486270"/>
                    </a:lnTo>
                    <a:lnTo>
                      <a:pt x="2727343" y="660693"/>
                    </a:lnTo>
                    <a:cubicBezTo>
                      <a:pt x="2862125" y="688883"/>
                      <a:pt x="2780199" y="657170"/>
                      <a:pt x="2833054" y="655408"/>
                    </a:cubicBezTo>
                    <a:lnTo>
                      <a:pt x="3044476" y="650122"/>
                    </a:lnTo>
                    <a:lnTo>
                      <a:pt x="3541318" y="639551"/>
                    </a:lnTo>
                    <a:lnTo>
                      <a:pt x="3953590" y="634266"/>
                    </a:lnTo>
                    <a:lnTo>
                      <a:pt x="5037128" y="597267"/>
                    </a:lnTo>
                    <a:lnTo>
                      <a:pt x="5766534" y="539126"/>
                    </a:lnTo>
                    <a:lnTo>
                      <a:pt x="6284518" y="391130"/>
                    </a:lnTo>
                    <a:lnTo>
                      <a:pt x="7146062" y="401702"/>
                    </a:lnTo>
                    <a:cubicBezTo>
                      <a:pt x="7342508" y="405226"/>
                      <a:pt x="7402851" y="408749"/>
                      <a:pt x="7463195" y="412273"/>
                    </a:cubicBez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306374" y="5321896"/>
                <a:ext cx="449271" cy="10042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1829643" y="5279611"/>
                <a:ext cx="475700" cy="21670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ounded Rectangle 6"/>
              <p:cNvSpPr/>
              <p:nvPr/>
            </p:nvSpPr>
            <p:spPr>
              <a:xfrm>
                <a:off x="2537907" y="5422322"/>
                <a:ext cx="475699" cy="19556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ounded Rectangle 7"/>
              <p:cNvSpPr/>
              <p:nvPr/>
            </p:nvSpPr>
            <p:spPr>
              <a:xfrm>
                <a:off x="3811724" y="5940305"/>
                <a:ext cx="747373" cy="19556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Rounded Rectangle 8"/>
              <p:cNvSpPr/>
              <p:nvPr/>
            </p:nvSpPr>
            <p:spPr>
              <a:xfrm>
                <a:off x="4868834" y="5670742"/>
                <a:ext cx="724120" cy="31713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ounded Rectangle 11"/>
              <p:cNvSpPr/>
              <p:nvPr/>
            </p:nvSpPr>
            <p:spPr>
              <a:xfrm>
                <a:off x="5703951" y="5707741"/>
                <a:ext cx="454557" cy="12685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ounded Rectangle 16"/>
              <p:cNvSpPr/>
              <p:nvPr/>
            </p:nvSpPr>
            <p:spPr>
              <a:xfrm>
                <a:off x="6364644" y="5625036"/>
                <a:ext cx="454557" cy="25184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ounded Rectangle 17"/>
              <p:cNvSpPr/>
              <p:nvPr/>
            </p:nvSpPr>
            <p:spPr>
              <a:xfrm>
                <a:off x="7115192" y="5453259"/>
                <a:ext cx="449272" cy="22104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quot;No&quot; Symbol 20"/>
              <p:cNvSpPr/>
              <p:nvPr/>
            </p:nvSpPr>
            <p:spPr>
              <a:xfrm>
                <a:off x="1442267" y="5161760"/>
                <a:ext cx="167226" cy="169138"/>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22" name="&quot;No&quot; Symbol 21"/>
              <p:cNvSpPr/>
              <p:nvPr/>
            </p:nvSpPr>
            <p:spPr>
              <a:xfrm>
                <a:off x="4064433" y="5791149"/>
                <a:ext cx="196392" cy="169138"/>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grpSp>
        <p:sp>
          <p:nvSpPr>
            <p:cNvPr id="27" name="Rounded Rectangle 26"/>
            <p:cNvSpPr/>
            <p:nvPr/>
          </p:nvSpPr>
          <p:spPr>
            <a:xfrm>
              <a:off x="3741005" y="4614696"/>
              <a:ext cx="482600" cy="32377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3" name="Title 12"/>
          <p:cNvSpPr>
            <a:spLocks noGrp="1"/>
          </p:cNvSpPr>
          <p:nvPr>
            <p:ph type="title"/>
          </p:nvPr>
        </p:nvSpPr>
        <p:spPr/>
        <p:txBody>
          <a:bodyPr/>
          <a:lstStyle/>
          <a:p>
            <a:r>
              <a:rPr lang="en-US" dirty="0"/>
              <a:t>Phraseology</a:t>
            </a:r>
          </a:p>
        </p:txBody>
      </p:sp>
      <p:sp>
        <p:nvSpPr>
          <p:cNvPr id="19" name="Content Placeholder 18"/>
          <p:cNvSpPr>
            <a:spLocks noGrp="1"/>
          </p:cNvSpPr>
          <p:nvPr>
            <p:ph idx="1"/>
          </p:nvPr>
        </p:nvSpPr>
        <p:spPr>
          <a:xfrm>
            <a:off x="838200" y="1738836"/>
            <a:ext cx="7848600" cy="3886200"/>
          </a:xfrm>
        </p:spPr>
        <p:txBody>
          <a:bodyPr/>
          <a:lstStyle/>
          <a:p>
            <a:r>
              <a:rPr lang="en-US" dirty="0"/>
              <a:t>Used by ATC to terminate a speed adjustment where speed restrictions </a:t>
            </a:r>
            <a:r>
              <a:rPr lang="en-US" u="sng" dirty="0"/>
              <a:t>are published </a:t>
            </a:r>
            <a:r>
              <a:rPr lang="en-US" dirty="0"/>
              <a:t>on a charted procedure</a:t>
            </a:r>
          </a:p>
        </p:txBody>
      </p:sp>
      <p:sp>
        <p:nvSpPr>
          <p:cNvPr id="3" name="Slide Number Placeholder 2"/>
          <p:cNvSpPr>
            <a:spLocks noGrp="1"/>
          </p:cNvSpPr>
          <p:nvPr>
            <p:ph type="sldNum" sz="quarter" idx="12"/>
          </p:nvPr>
        </p:nvSpPr>
        <p:spPr/>
        <p:txBody>
          <a:bodyPr/>
          <a:lstStyle/>
          <a:p>
            <a:fld id="{79BA96BB-7DBE-4AD9-88D2-170EED19CF9B}" type="slidenum">
              <a:rPr lang="en-US" smtClean="0"/>
              <a:pPr/>
              <a:t>102</a:t>
            </a:fld>
            <a:endParaRPr lang="en-US" dirty="0"/>
          </a:p>
        </p:txBody>
      </p:sp>
      <p:sp>
        <p:nvSpPr>
          <p:cNvPr id="15" name="Text Placeholder 14"/>
          <p:cNvSpPr>
            <a:spLocks noGrp="1"/>
          </p:cNvSpPr>
          <p:nvPr>
            <p:ph type="body" sz="quarter" idx="13"/>
          </p:nvPr>
        </p:nvSpPr>
        <p:spPr>
          <a:xfrm>
            <a:off x="838200" y="1190196"/>
            <a:ext cx="7848600" cy="548640"/>
          </a:xfrm>
        </p:spPr>
        <p:txBody>
          <a:bodyPr>
            <a:normAutofit/>
          </a:bodyPr>
          <a:lstStyle/>
          <a:p>
            <a:r>
              <a:rPr lang="en-US" sz="2400" b="1" dirty="0"/>
              <a:t>“Resume Published Speed”</a:t>
            </a:r>
          </a:p>
        </p:txBody>
      </p:sp>
      <p:sp>
        <p:nvSpPr>
          <p:cNvPr id="10" name="TextBox 9"/>
          <p:cNvSpPr txBox="1"/>
          <p:nvPr/>
        </p:nvSpPr>
        <p:spPr>
          <a:xfrm>
            <a:off x="4953000" y="3281363"/>
            <a:ext cx="3383543"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400" b="1" i="1" u="sng" dirty="0">
                <a:effectLst>
                  <a:outerShdw blurRad="38100" dist="38100" dir="2700000" algn="tl">
                    <a:srgbClr val="000000">
                      <a:alpha val="43137"/>
                    </a:srgbClr>
                  </a:outerShdw>
                </a:effectLst>
              </a:rPr>
              <a:t>ATC Clearance #2: </a:t>
            </a:r>
          </a:p>
          <a:p>
            <a:pPr algn="ctr"/>
            <a:r>
              <a:rPr lang="en-US" sz="1400" b="1" dirty="0">
                <a:effectLst>
                  <a:outerShdw blurRad="38100" dist="38100" dir="2700000" algn="tl">
                    <a:srgbClr val="000000">
                      <a:alpha val="43137"/>
                    </a:srgbClr>
                  </a:outerShdw>
                </a:effectLst>
              </a:rPr>
              <a:t>“After HYDRR, Resume Published Speeds”</a:t>
            </a:r>
          </a:p>
        </p:txBody>
      </p:sp>
      <p:sp>
        <p:nvSpPr>
          <p:cNvPr id="23" name="TextBox 22"/>
          <p:cNvSpPr txBox="1"/>
          <p:nvPr/>
        </p:nvSpPr>
        <p:spPr>
          <a:xfrm>
            <a:off x="4557509" y="6482720"/>
            <a:ext cx="3044423" cy="261610"/>
          </a:xfrm>
          <a:prstGeom prst="rect">
            <a:avLst/>
          </a:prstGeom>
          <a:noFill/>
        </p:spPr>
        <p:txBody>
          <a:bodyPr wrap="none" rtlCol="0">
            <a:spAutoFit/>
          </a:bodyPr>
          <a:lstStyle/>
          <a:p>
            <a:r>
              <a:rPr lang="en-US" sz="1100" dirty="0"/>
              <a:t>©Jeppesen, Inc.  Not for Navigation Purposes</a:t>
            </a:r>
          </a:p>
        </p:txBody>
      </p:sp>
      <p:sp>
        <p:nvSpPr>
          <p:cNvPr id="29" name="TextBox 28"/>
          <p:cNvSpPr txBox="1"/>
          <p:nvPr/>
        </p:nvSpPr>
        <p:spPr>
          <a:xfrm>
            <a:off x="537173" y="2945461"/>
            <a:ext cx="4034827"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400" b="1" i="1" u="sng" dirty="0">
                <a:effectLst>
                  <a:outerShdw blurRad="38100" dist="38100" dir="2700000" algn="tl">
                    <a:srgbClr val="000000">
                      <a:alpha val="43137"/>
                    </a:srgbClr>
                  </a:outerShdw>
                </a:effectLst>
              </a:rPr>
              <a:t>ATC Clearance #1: </a:t>
            </a:r>
          </a:p>
          <a:p>
            <a:pPr algn="ctr"/>
            <a:r>
              <a:rPr lang="en-US" sz="1400" b="1" dirty="0">
                <a:effectLst>
                  <a:outerShdw blurRad="38100" dist="38100" dir="2700000" algn="tl">
                    <a:srgbClr val="000000">
                      <a:alpha val="43137"/>
                    </a:srgbClr>
                  </a:outerShdw>
                </a:effectLst>
              </a:rPr>
              <a:t>“Descend Via The GEELA Six Arrival,</a:t>
            </a:r>
          </a:p>
          <a:p>
            <a:pPr algn="ctr"/>
            <a:r>
              <a:rPr lang="en-US" sz="1400" b="1" dirty="0">
                <a:effectLst>
                  <a:outerShdw blurRad="38100" dist="38100" dir="2700000" algn="tl">
                    <a:srgbClr val="000000">
                      <a:alpha val="43137"/>
                    </a:srgbClr>
                  </a:outerShdw>
                </a:effectLst>
              </a:rPr>
              <a:t>Except Maintain Three One Zero Knots or Greater”</a:t>
            </a:r>
          </a:p>
        </p:txBody>
      </p:sp>
      <p:cxnSp>
        <p:nvCxnSpPr>
          <p:cNvPr id="16" name="Straight Connector 15"/>
          <p:cNvCxnSpPr/>
          <p:nvPr/>
        </p:nvCxnSpPr>
        <p:spPr>
          <a:xfrm flipV="1">
            <a:off x="3429241" y="5029021"/>
            <a:ext cx="0" cy="324426"/>
          </a:xfrm>
          <a:prstGeom prst="line">
            <a:avLst/>
          </a:prstGeom>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1267104" y="4857156"/>
            <a:ext cx="193922" cy="629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31" name="Straight Arrow Connector 30"/>
          <p:cNvCxnSpPr>
            <a:endCxn id="2" idx="7"/>
          </p:cNvCxnSpPr>
          <p:nvPr/>
        </p:nvCxnSpPr>
        <p:spPr>
          <a:xfrm flipH="1">
            <a:off x="1432627" y="3860245"/>
            <a:ext cx="1245259" cy="1006135"/>
          </a:xfrm>
          <a:prstGeom prst="straightConnector1">
            <a:avLst/>
          </a:prstGeom>
          <a:ln w="28575">
            <a:solidFill>
              <a:schemeClr val="bg1">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3322949" y="5327181"/>
            <a:ext cx="193922" cy="629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36" name="Straight Arrow Connector 35"/>
          <p:cNvCxnSpPr/>
          <p:nvPr/>
        </p:nvCxnSpPr>
        <p:spPr>
          <a:xfrm flipH="1">
            <a:off x="3554522" y="3928188"/>
            <a:ext cx="3163521" cy="1402710"/>
          </a:xfrm>
          <a:prstGeom prst="straightConnector1">
            <a:avLst/>
          </a:prstGeom>
          <a:ln w="28575">
            <a:solidFill>
              <a:schemeClr val="bg1">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96499">
            <a:off x="2853493" y="4705147"/>
            <a:ext cx="1054139" cy="51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0" y="0"/>
            <a:ext cx="1441420" cy="253916"/>
          </a:xfrm>
          <a:prstGeom prst="rect">
            <a:avLst/>
          </a:prstGeom>
          <a:noFill/>
        </p:spPr>
        <p:txBody>
          <a:bodyPr wrap="none" rtlCol="0">
            <a:spAutoFit/>
          </a:bodyPr>
          <a:lstStyle/>
          <a:p>
            <a:r>
              <a:rPr lang="en-US" sz="1050" b="1" dirty="0"/>
              <a:t>Speed Adjustments</a:t>
            </a:r>
          </a:p>
        </p:txBody>
      </p:sp>
      <p:cxnSp>
        <p:nvCxnSpPr>
          <p:cNvPr id="14" name="Straight Connector 13"/>
          <p:cNvCxnSpPr/>
          <p:nvPr/>
        </p:nvCxnSpPr>
        <p:spPr>
          <a:xfrm flipH="1" flipV="1">
            <a:off x="974749" y="4794706"/>
            <a:ext cx="2451811" cy="570616"/>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9551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Complying With Speed Restrictions</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103</a:t>
            </a:fld>
            <a:endParaRPr lang="en-US" dirty="0"/>
          </a:p>
        </p:txBody>
      </p:sp>
      <p:sp>
        <p:nvSpPr>
          <p:cNvPr id="60" name="Freeform 59"/>
          <p:cNvSpPr/>
          <p:nvPr/>
        </p:nvSpPr>
        <p:spPr>
          <a:xfrm>
            <a:off x="-141248" y="3518932"/>
            <a:ext cx="9398057" cy="2397998"/>
          </a:xfrm>
          <a:custGeom>
            <a:avLst/>
            <a:gdLst>
              <a:gd name="connsiteX0" fmla="*/ 0 w 7046259"/>
              <a:gd name="connsiteY0" fmla="*/ 3729317 h 3729317"/>
              <a:gd name="connsiteX1" fmla="*/ 7046259 w 7046259"/>
              <a:gd name="connsiteY1" fmla="*/ 0 h 3729317"/>
              <a:gd name="connsiteX0" fmla="*/ 0 w 7046259"/>
              <a:gd name="connsiteY0" fmla="*/ 3729317 h 3729317"/>
              <a:gd name="connsiteX1" fmla="*/ 1308847 w 7046259"/>
              <a:gd name="connsiteY1" fmla="*/ 3048000 h 3729317"/>
              <a:gd name="connsiteX2" fmla="*/ 7046259 w 7046259"/>
              <a:gd name="connsiteY2" fmla="*/ 0 h 3729317"/>
              <a:gd name="connsiteX0" fmla="*/ 0 w 7046259"/>
              <a:gd name="connsiteY0" fmla="*/ 3729317 h 3729317"/>
              <a:gd name="connsiteX1" fmla="*/ 1308847 w 7046259"/>
              <a:gd name="connsiteY1" fmla="*/ 3048000 h 3729317"/>
              <a:gd name="connsiteX2" fmla="*/ 2474259 w 7046259"/>
              <a:gd name="connsiteY2" fmla="*/ 2438400 h 3729317"/>
              <a:gd name="connsiteX3" fmla="*/ 7046259 w 7046259"/>
              <a:gd name="connsiteY3" fmla="*/ 0 h 3729317"/>
              <a:gd name="connsiteX0" fmla="*/ 0 w 7046259"/>
              <a:gd name="connsiteY0" fmla="*/ 3729317 h 3729317"/>
              <a:gd name="connsiteX1" fmla="*/ 1308847 w 7046259"/>
              <a:gd name="connsiteY1" fmla="*/ 3048000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357718 w 7046259"/>
              <a:gd name="connsiteY2" fmla="*/ 2868705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6651812 w 7046259"/>
              <a:gd name="connsiteY3" fmla="*/ 251011 h 3729317"/>
              <a:gd name="connsiteX4" fmla="*/ 7046259 w 7046259"/>
              <a:gd name="connsiteY4" fmla="*/ 0 h 3729317"/>
              <a:gd name="connsiteX0" fmla="*/ 0 w 7548282"/>
              <a:gd name="connsiteY0" fmla="*/ 3478306 h 3478306"/>
              <a:gd name="connsiteX1" fmla="*/ 1335741 w 7548282"/>
              <a:gd name="connsiteY1" fmla="*/ 2734236 h 3478306"/>
              <a:gd name="connsiteX2" fmla="*/ 238461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09278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02510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009786 w 7548282"/>
              <a:gd name="connsiteY3" fmla="*/ 389106 h 3478306"/>
              <a:gd name="connsiteX4" fmla="*/ 7548282 w 7548282"/>
              <a:gd name="connsiteY4" fmla="*/ 0 h 3478306"/>
              <a:gd name="connsiteX0" fmla="*/ 0 w 7470461"/>
              <a:gd name="connsiteY0" fmla="*/ 3089200 h 3089200"/>
              <a:gd name="connsiteX1" fmla="*/ 1335741 w 7470461"/>
              <a:gd name="connsiteY1" fmla="*/ 2345130 h 3089200"/>
              <a:gd name="connsiteX2" fmla="*/ 2112238 w 7470461"/>
              <a:gd name="connsiteY2" fmla="*/ 2346656 h 3089200"/>
              <a:gd name="connsiteX3" fmla="*/ 6009786 w 7470461"/>
              <a:gd name="connsiteY3" fmla="*/ 0 h 3089200"/>
              <a:gd name="connsiteX4" fmla="*/ 7470461 w 7470461"/>
              <a:gd name="connsiteY4" fmla="*/ 9728 h 3089200"/>
              <a:gd name="connsiteX0" fmla="*/ 0 w 7470461"/>
              <a:gd name="connsiteY0" fmla="*/ 3089200 h 3089200"/>
              <a:gd name="connsiteX1" fmla="*/ 1335741 w 7470461"/>
              <a:gd name="connsiteY1" fmla="*/ 2345130 h 3089200"/>
              <a:gd name="connsiteX2" fmla="*/ 6009786 w 7470461"/>
              <a:gd name="connsiteY2" fmla="*/ 0 h 3089200"/>
              <a:gd name="connsiteX3" fmla="*/ 7470461 w 7470461"/>
              <a:gd name="connsiteY3" fmla="*/ 9728 h 3089200"/>
              <a:gd name="connsiteX0" fmla="*/ 0 w 7470461"/>
              <a:gd name="connsiteY0" fmla="*/ 3089200 h 3089200"/>
              <a:gd name="connsiteX1" fmla="*/ 1335741 w 7470461"/>
              <a:gd name="connsiteY1" fmla="*/ 2345130 h 3089200"/>
              <a:gd name="connsiteX2" fmla="*/ 5423647 w 7470461"/>
              <a:gd name="connsiteY2" fmla="*/ 286725 h 3089200"/>
              <a:gd name="connsiteX3" fmla="*/ 6009786 w 7470461"/>
              <a:gd name="connsiteY3" fmla="*/ 0 h 3089200"/>
              <a:gd name="connsiteX4" fmla="*/ 7470461 w 7470461"/>
              <a:gd name="connsiteY4" fmla="*/ 9728 h 3089200"/>
              <a:gd name="connsiteX0" fmla="*/ 0 w 7470461"/>
              <a:gd name="connsiteY0" fmla="*/ 3079472 h 3079472"/>
              <a:gd name="connsiteX1" fmla="*/ 1335741 w 7470461"/>
              <a:gd name="connsiteY1" fmla="*/ 2335402 h 3079472"/>
              <a:gd name="connsiteX2" fmla="*/ 5423647 w 7470461"/>
              <a:gd name="connsiteY2" fmla="*/ 276997 h 3079472"/>
              <a:gd name="connsiteX3" fmla="*/ 7470461 w 7470461"/>
              <a:gd name="connsiteY3" fmla="*/ 0 h 3079472"/>
              <a:gd name="connsiteX0" fmla="*/ 0 w 7470461"/>
              <a:gd name="connsiteY0" fmla="*/ 3079472 h 3079472"/>
              <a:gd name="connsiteX1" fmla="*/ 1335741 w 7470461"/>
              <a:gd name="connsiteY1" fmla="*/ 2335402 h 3079472"/>
              <a:gd name="connsiteX2" fmla="*/ 5423647 w 7470461"/>
              <a:gd name="connsiteY2" fmla="*/ 276997 h 3079472"/>
              <a:gd name="connsiteX3" fmla="*/ 7470461 w 7470461"/>
              <a:gd name="connsiteY3" fmla="*/ 0 h 3079472"/>
              <a:gd name="connsiteX0" fmla="*/ 0 w 7470461"/>
              <a:gd name="connsiteY0" fmla="*/ 3079472 h 3079472"/>
              <a:gd name="connsiteX1" fmla="*/ 1335741 w 7470461"/>
              <a:gd name="connsiteY1" fmla="*/ 2335402 h 3079472"/>
              <a:gd name="connsiteX2" fmla="*/ 3895098 w 7470461"/>
              <a:gd name="connsiteY2" fmla="*/ 1027624 h 3079472"/>
              <a:gd name="connsiteX3" fmla="*/ 7470461 w 7470461"/>
              <a:gd name="connsiteY3" fmla="*/ 0 h 3079472"/>
              <a:gd name="connsiteX0" fmla="*/ 0 w 7647882"/>
              <a:gd name="connsiteY0" fmla="*/ 2055890 h 2055890"/>
              <a:gd name="connsiteX1" fmla="*/ 1335741 w 7647882"/>
              <a:gd name="connsiteY1" fmla="*/ 1311820 h 2055890"/>
              <a:gd name="connsiteX2" fmla="*/ 3895098 w 7647882"/>
              <a:gd name="connsiteY2" fmla="*/ 4042 h 2055890"/>
              <a:gd name="connsiteX3" fmla="*/ 7647882 w 7647882"/>
              <a:gd name="connsiteY3" fmla="*/ 0 h 2055890"/>
              <a:gd name="connsiteX0" fmla="*/ 0 w 7647882"/>
              <a:gd name="connsiteY0" fmla="*/ 2055890 h 2055890"/>
              <a:gd name="connsiteX1" fmla="*/ 1335741 w 7647882"/>
              <a:gd name="connsiteY1" fmla="*/ 1311820 h 2055890"/>
              <a:gd name="connsiteX2" fmla="*/ 7647882 w 7647882"/>
              <a:gd name="connsiteY2" fmla="*/ 0 h 2055890"/>
              <a:gd name="connsiteX0" fmla="*/ 0 w 7647882"/>
              <a:gd name="connsiteY0" fmla="*/ 2055890 h 2055890"/>
              <a:gd name="connsiteX1" fmla="*/ 7647882 w 7647882"/>
              <a:gd name="connsiteY1" fmla="*/ 0 h 2055890"/>
              <a:gd name="connsiteX0" fmla="*/ 0 w 8148815"/>
              <a:gd name="connsiteY0" fmla="*/ 0 h 178426"/>
              <a:gd name="connsiteX1" fmla="*/ 8148815 w 8148815"/>
              <a:gd name="connsiteY1" fmla="*/ 178426 h 178426"/>
              <a:gd name="connsiteX0" fmla="*/ 0 w 8148815"/>
              <a:gd name="connsiteY0" fmla="*/ 0 h 178426"/>
              <a:gd name="connsiteX1" fmla="*/ 8148815 w 8148815"/>
              <a:gd name="connsiteY1" fmla="*/ 178426 h 178426"/>
              <a:gd name="connsiteX0" fmla="*/ 0 w 8148815"/>
              <a:gd name="connsiteY0" fmla="*/ 0 h 178426"/>
              <a:gd name="connsiteX1" fmla="*/ 2600934 w 8148815"/>
              <a:gd name="connsiteY1" fmla="*/ 56671 h 178426"/>
              <a:gd name="connsiteX2" fmla="*/ 8148815 w 8148815"/>
              <a:gd name="connsiteY2" fmla="*/ 178426 h 178426"/>
              <a:gd name="connsiteX0" fmla="*/ 0 w 8148815"/>
              <a:gd name="connsiteY0" fmla="*/ 0 h 1241415"/>
              <a:gd name="connsiteX1" fmla="*/ 4787543 w 8148815"/>
              <a:gd name="connsiteY1" fmla="*/ 1241415 h 1241415"/>
              <a:gd name="connsiteX2" fmla="*/ 8148815 w 8148815"/>
              <a:gd name="connsiteY2" fmla="*/ 178426 h 1241415"/>
              <a:gd name="connsiteX0" fmla="*/ 0 w 7806909"/>
              <a:gd name="connsiteY0" fmla="*/ 0 h 1241415"/>
              <a:gd name="connsiteX1" fmla="*/ 4787543 w 7806909"/>
              <a:gd name="connsiteY1" fmla="*/ 1241415 h 1241415"/>
              <a:gd name="connsiteX2" fmla="*/ 7806909 w 7806909"/>
              <a:gd name="connsiteY2" fmla="*/ 1227998 h 1241415"/>
              <a:gd name="connsiteX0" fmla="*/ 0 w 7830763"/>
              <a:gd name="connsiteY0" fmla="*/ 0 h 1243901"/>
              <a:gd name="connsiteX1" fmla="*/ 4787543 w 7830763"/>
              <a:gd name="connsiteY1" fmla="*/ 1241415 h 1243901"/>
              <a:gd name="connsiteX2" fmla="*/ 7830763 w 7830763"/>
              <a:gd name="connsiteY2" fmla="*/ 1243901 h 1243901"/>
              <a:gd name="connsiteX0" fmla="*/ 0 w 7830763"/>
              <a:gd name="connsiteY0" fmla="*/ 0 h 1638981"/>
              <a:gd name="connsiteX1" fmla="*/ 6338047 w 7830763"/>
              <a:gd name="connsiteY1" fmla="*/ 1638981 h 1638981"/>
              <a:gd name="connsiteX2" fmla="*/ 7830763 w 7830763"/>
              <a:gd name="connsiteY2" fmla="*/ 1243901 h 1638981"/>
              <a:gd name="connsiteX0" fmla="*/ 0 w 7830763"/>
              <a:gd name="connsiteY0" fmla="*/ 0 h 1964984"/>
              <a:gd name="connsiteX1" fmla="*/ 7737477 w 7830763"/>
              <a:gd name="connsiteY1" fmla="*/ 1964984 h 1964984"/>
              <a:gd name="connsiteX2" fmla="*/ 7830763 w 7830763"/>
              <a:gd name="connsiteY2" fmla="*/ 1243901 h 1964984"/>
              <a:gd name="connsiteX0" fmla="*/ 0 w 8307841"/>
              <a:gd name="connsiteY0" fmla="*/ 0 h 1967469"/>
              <a:gd name="connsiteX1" fmla="*/ 7737477 w 8307841"/>
              <a:gd name="connsiteY1" fmla="*/ 1964984 h 1967469"/>
              <a:gd name="connsiteX2" fmla="*/ 8307841 w 8307841"/>
              <a:gd name="connsiteY2" fmla="*/ 1967469 h 1967469"/>
              <a:gd name="connsiteX0" fmla="*/ 0 w 8307841"/>
              <a:gd name="connsiteY0" fmla="*/ 0 h 1967469"/>
              <a:gd name="connsiteX1" fmla="*/ 7705672 w 8307841"/>
              <a:gd name="connsiteY1" fmla="*/ 1964984 h 1967469"/>
              <a:gd name="connsiteX2" fmla="*/ 8307841 w 8307841"/>
              <a:gd name="connsiteY2" fmla="*/ 1967469 h 1967469"/>
              <a:gd name="connsiteX0" fmla="*/ 0 w 8307841"/>
              <a:gd name="connsiteY0" fmla="*/ 0 h 1967469"/>
              <a:gd name="connsiteX1" fmla="*/ 6854882 w 8307841"/>
              <a:gd name="connsiteY1" fmla="*/ 1750298 h 1967469"/>
              <a:gd name="connsiteX2" fmla="*/ 8307841 w 8307841"/>
              <a:gd name="connsiteY2" fmla="*/ 1967469 h 1967469"/>
              <a:gd name="connsiteX0" fmla="*/ 0 w 8260133"/>
              <a:gd name="connsiteY0" fmla="*/ 0 h 1768686"/>
              <a:gd name="connsiteX1" fmla="*/ 6854882 w 8260133"/>
              <a:gd name="connsiteY1" fmla="*/ 1750298 h 1768686"/>
              <a:gd name="connsiteX2" fmla="*/ 8260133 w 8260133"/>
              <a:gd name="connsiteY2" fmla="*/ 1768686 h 1768686"/>
              <a:gd name="connsiteX0" fmla="*/ 0 w 8268085"/>
              <a:gd name="connsiteY0" fmla="*/ 0 h 1776638"/>
              <a:gd name="connsiteX1" fmla="*/ 6854882 w 8268085"/>
              <a:gd name="connsiteY1" fmla="*/ 1750298 h 1776638"/>
              <a:gd name="connsiteX2" fmla="*/ 8268085 w 8268085"/>
              <a:gd name="connsiteY2" fmla="*/ 1776638 h 1776638"/>
              <a:gd name="connsiteX0" fmla="*/ 0 w 8283987"/>
              <a:gd name="connsiteY0" fmla="*/ 0 h 1768687"/>
              <a:gd name="connsiteX1" fmla="*/ 6854882 w 8283987"/>
              <a:gd name="connsiteY1" fmla="*/ 1750298 h 1768687"/>
              <a:gd name="connsiteX2" fmla="*/ 8283987 w 8283987"/>
              <a:gd name="connsiteY2" fmla="*/ 1768687 h 1768687"/>
              <a:gd name="connsiteX0" fmla="*/ 0 w 8260133"/>
              <a:gd name="connsiteY0" fmla="*/ 0 h 1760735"/>
              <a:gd name="connsiteX1" fmla="*/ 6854882 w 8260133"/>
              <a:gd name="connsiteY1" fmla="*/ 1750298 h 1760735"/>
              <a:gd name="connsiteX2" fmla="*/ 8260133 w 8260133"/>
              <a:gd name="connsiteY2" fmla="*/ 1760735 h 1760735"/>
              <a:gd name="connsiteX0" fmla="*/ 0 w 8268084"/>
              <a:gd name="connsiteY0" fmla="*/ 0 h 1750298"/>
              <a:gd name="connsiteX1" fmla="*/ 6854882 w 8268084"/>
              <a:gd name="connsiteY1" fmla="*/ 1750298 h 1750298"/>
              <a:gd name="connsiteX2" fmla="*/ 8268084 w 8268084"/>
              <a:gd name="connsiteY2" fmla="*/ 1736881 h 1750298"/>
              <a:gd name="connsiteX0" fmla="*/ 0 w 6854882"/>
              <a:gd name="connsiteY0" fmla="*/ 0 h 1750298"/>
              <a:gd name="connsiteX1" fmla="*/ 6854882 w 6854882"/>
              <a:gd name="connsiteY1" fmla="*/ 1750298 h 1750298"/>
              <a:gd name="connsiteX0" fmla="*/ 0 w 8740832"/>
              <a:gd name="connsiteY0" fmla="*/ 0 h 2236073"/>
              <a:gd name="connsiteX1" fmla="*/ 8740832 w 8740832"/>
              <a:gd name="connsiteY1" fmla="*/ 2236073 h 2236073"/>
              <a:gd name="connsiteX0" fmla="*/ 0 w 9398057"/>
              <a:gd name="connsiteY0" fmla="*/ 0 h 2397998"/>
              <a:gd name="connsiteX1" fmla="*/ 9398057 w 9398057"/>
              <a:gd name="connsiteY1" fmla="*/ 2397998 h 2397998"/>
            </a:gdLst>
            <a:ahLst/>
            <a:cxnLst>
              <a:cxn ang="0">
                <a:pos x="connsiteX0" y="connsiteY0"/>
              </a:cxn>
              <a:cxn ang="0">
                <a:pos x="connsiteX1" y="connsiteY1"/>
              </a:cxn>
            </a:cxnLst>
            <a:rect l="l" t="t" r="r" b="b"/>
            <a:pathLst>
              <a:path w="9398057" h="2397998">
                <a:moveTo>
                  <a:pt x="0" y="0"/>
                </a:moveTo>
                <a:lnTo>
                  <a:pt x="9398057" y="239799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4-Point Star 61"/>
          <p:cNvSpPr/>
          <p:nvPr/>
        </p:nvSpPr>
        <p:spPr>
          <a:xfrm>
            <a:off x="4491547" y="4630641"/>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ounded Rectangular Callout 71"/>
          <p:cNvSpPr/>
          <p:nvPr/>
        </p:nvSpPr>
        <p:spPr>
          <a:xfrm>
            <a:off x="3931232" y="3679075"/>
            <a:ext cx="850318" cy="545096"/>
          </a:xfrm>
          <a:prstGeom prst="wedgeRoundRectCallout">
            <a:avLst>
              <a:gd name="adj1" fmla="val 23075"/>
              <a:gd name="adj2" fmla="val 119035"/>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250 KT</a:t>
            </a:r>
          </a:p>
          <a:p>
            <a:pPr algn="ctr"/>
            <a:r>
              <a:rPr lang="en-US" sz="1000" dirty="0">
                <a:solidFill>
                  <a:srgbClr val="000000"/>
                </a:solidFill>
              </a:rPr>
              <a:t>At or Below </a:t>
            </a:r>
            <a:r>
              <a:rPr lang="en-US" sz="1000" b="1" dirty="0">
                <a:solidFill>
                  <a:srgbClr val="000000"/>
                </a:solidFill>
              </a:rPr>
              <a:t>16000’</a:t>
            </a:r>
          </a:p>
        </p:txBody>
      </p:sp>
      <p:sp>
        <p:nvSpPr>
          <p:cNvPr id="73" name="TextBox 72"/>
          <p:cNvSpPr txBox="1"/>
          <p:nvPr/>
        </p:nvSpPr>
        <p:spPr>
          <a:xfrm>
            <a:off x="3874417" y="3436467"/>
            <a:ext cx="671979" cy="261610"/>
          </a:xfrm>
          <a:prstGeom prst="rect">
            <a:avLst/>
          </a:prstGeom>
          <a:noFill/>
        </p:spPr>
        <p:txBody>
          <a:bodyPr wrap="none" rtlCol="0">
            <a:spAutoFit/>
          </a:bodyPr>
          <a:lstStyle/>
          <a:p>
            <a:r>
              <a:rPr lang="en-US" sz="1100" b="1" i="1" dirty="0">
                <a:solidFill>
                  <a:srgbClr val="000000"/>
                </a:solidFill>
              </a:rPr>
              <a:t>GEELA</a:t>
            </a:r>
          </a:p>
        </p:txBody>
      </p:sp>
      <p:sp>
        <p:nvSpPr>
          <p:cNvPr id="76" name="TextBox 75"/>
          <p:cNvSpPr txBox="1"/>
          <p:nvPr/>
        </p:nvSpPr>
        <p:spPr>
          <a:xfrm>
            <a:off x="5826615" y="3526048"/>
            <a:ext cx="688009" cy="261610"/>
          </a:xfrm>
          <a:prstGeom prst="rect">
            <a:avLst/>
          </a:prstGeom>
          <a:noFill/>
        </p:spPr>
        <p:txBody>
          <a:bodyPr wrap="none" rtlCol="0">
            <a:spAutoFit/>
          </a:bodyPr>
          <a:lstStyle/>
          <a:p>
            <a:r>
              <a:rPr lang="en-US" sz="1100" b="1" i="1" dirty="0">
                <a:solidFill>
                  <a:srgbClr val="000000"/>
                </a:solidFill>
              </a:rPr>
              <a:t>MNSTR</a:t>
            </a:r>
          </a:p>
        </p:txBody>
      </p:sp>
      <p:sp>
        <p:nvSpPr>
          <p:cNvPr id="78" name="4-Point Star 77"/>
          <p:cNvSpPr/>
          <p:nvPr/>
        </p:nvSpPr>
        <p:spPr>
          <a:xfrm>
            <a:off x="7588988" y="5428308"/>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4-Point Star 27"/>
          <p:cNvSpPr/>
          <p:nvPr/>
        </p:nvSpPr>
        <p:spPr>
          <a:xfrm>
            <a:off x="6935540" y="5257557"/>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7006003" y="4227676"/>
            <a:ext cx="681597" cy="261610"/>
          </a:xfrm>
          <a:prstGeom prst="rect">
            <a:avLst/>
          </a:prstGeom>
          <a:noFill/>
        </p:spPr>
        <p:txBody>
          <a:bodyPr wrap="none" rtlCol="0">
            <a:spAutoFit/>
          </a:bodyPr>
          <a:lstStyle/>
          <a:p>
            <a:r>
              <a:rPr lang="en-US" sz="1100" b="1" i="1" dirty="0">
                <a:solidFill>
                  <a:srgbClr val="000000"/>
                </a:solidFill>
              </a:rPr>
              <a:t>HENSN</a:t>
            </a:r>
          </a:p>
        </p:txBody>
      </p:sp>
      <p:sp>
        <p:nvSpPr>
          <p:cNvPr id="55" name="TextBox 54"/>
          <p:cNvSpPr txBox="1"/>
          <p:nvPr/>
        </p:nvSpPr>
        <p:spPr>
          <a:xfrm>
            <a:off x="1138583" y="2724490"/>
            <a:ext cx="689612" cy="261610"/>
          </a:xfrm>
          <a:prstGeom prst="rect">
            <a:avLst/>
          </a:prstGeom>
          <a:noFill/>
        </p:spPr>
        <p:txBody>
          <a:bodyPr wrap="none" rtlCol="0">
            <a:spAutoFit/>
          </a:bodyPr>
          <a:lstStyle/>
          <a:p>
            <a:r>
              <a:rPr lang="en-US" sz="1100" b="1" i="1" dirty="0">
                <a:solidFill>
                  <a:srgbClr val="000000"/>
                </a:solidFill>
              </a:rPr>
              <a:t>HYDRR</a:t>
            </a:r>
          </a:p>
        </p:txBody>
      </p:sp>
      <p:sp>
        <p:nvSpPr>
          <p:cNvPr id="66" name="Rounded Rectangular Callout 65"/>
          <p:cNvSpPr/>
          <p:nvPr/>
        </p:nvSpPr>
        <p:spPr>
          <a:xfrm>
            <a:off x="5842933" y="3749248"/>
            <a:ext cx="1201267" cy="627417"/>
          </a:xfrm>
          <a:prstGeom prst="wedgeRoundRectCallout">
            <a:avLst>
              <a:gd name="adj1" fmla="val -73986"/>
              <a:gd name="adj2" fmla="val 135500"/>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250</a:t>
            </a:r>
            <a:r>
              <a:rPr lang="en-US" sz="1000" dirty="0">
                <a:solidFill>
                  <a:srgbClr val="000000"/>
                </a:solidFill>
              </a:rPr>
              <a:t> KT</a:t>
            </a:r>
          </a:p>
          <a:p>
            <a:pPr algn="ctr"/>
            <a:r>
              <a:rPr lang="en-US" sz="1000" dirty="0">
                <a:solidFill>
                  <a:srgbClr val="000000"/>
                </a:solidFill>
              </a:rPr>
              <a:t>Between </a:t>
            </a:r>
          </a:p>
          <a:p>
            <a:pPr algn="ctr"/>
            <a:r>
              <a:rPr lang="en-US" sz="1000" b="1" dirty="0">
                <a:solidFill>
                  <a:srgbClr val="000000"/>
                </a:solidFill>
              </a:rPr>
              <a:t>16000’ &amp; 15000’</a:t>
            </a:r>
          </a:p>
        </p:txBody>
      </p:sp>
      <p:sp>
        <p:nvSpPr>
          <p:cNvPr id="67" name="Rounded Rectangular Callout 66"/>
          <p:cNvSpPr/>
          <p:nvPr/>
        </p:nvSpPr>
        <p:spPr>
          <a:xfrm>
            <a:off x="7029733" y="4451965"/>
            <a:ext cx="850318" cy="350829"/>
          </a:xfrm>
          <a:prstGeom prst="wedgeRoundRectCallout">
            <a:avLst>
              <a:gd name="adj1" fmla="val -42717"/>
              <a:gd name="adj2" fmla="val 176958"/>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250 KT             </a:t>
            </a:r>
            <a:r>
              <a:rPr lang="en-US" sz="1000" dirty="0">
                <a:solidFill>
                  <a:srgbClr val="000000"/>
                </a:solidFill>
              </a:rPr>
              <a:t>At </a:t>
            </a:r>
            <a:r>
              <a:rPr lang="en-US" sz="1000" b="1" dirty="0">
                <a:solidFill>
                  <a:srgbClr val="000000"/>
                </a:solidFill>
              </a:rPr>
              <a:t>11000’</a:t>
            </a:r>
          </a:p>
        </p:txBody>
      </p:sp>
      <p:sp>
        <p:nvSpPr>
          <p:cNvPr id="68" name="TextBox 67"/>
          <p:cNvSpPr txBox="1"/>
          <p:nvPr/>
        </p:nvSpPr>
        <p:spPr>
          <a:xfrm>
            <a:off x="6935540" y="5701860"/>
            <a:ext cx="678391" cy="261610"/>
          </a:xfrm>
          <a:prstGeom prst="rect">
            <a:avLst/>
          </a:prstGeom>
          <a:noFill/>
        </p:spPr>
        <p:txBody>
          <a:bodyPr wrap="none" rtlCol="0">
            <a:spAutoFit/>
          </a:bodyPr>
          <a:lstStyle/>
          <a:p>
            <a:r>
              <a:rPr lang="en-US" sz="1100" b="1" i="1" dirty="0">
                <a:solidFill>
                  <a:srgbClr val="000000"/>
                </a:solidFill>
              </a:rPr>
              <a:t>LOOSY</a:t>
            </a:r>
          </a:p>
        </p:txBody>
      </p:sp>
      <p:sp>
        <p:nvSpPr>
          <p:cNvPr id="70" name="Rounded Rectangular Callout 69"/>
          <p:cNvSpPr/>
          <p:nvPr/>
        </p:nvSpPr>
        <p:spPr>
          <a:xfrm>
            <a:off x="6976734" y="5927915"/>
            <a:ext cx="850318" cy="350829"/>
          </a:xfrm>
          <a:prstGeom prst="wedgeRoundRectCallout">
            <a:avLst>
              <a:gd name="adj1" fmla="val 34839"/>
              <a:gd name="adj2" fmla="val -120956"/>
              <a:gd name="adj3" fmla="val 16667"/>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210KT             </a:t>
            </a:r>
            <a:r>
              <a:rPr lang="en-US" sz="1000" dirty="0">
                <a:solidFill>
                  <a:srgbClr val="000000"/>
                </a:solidFill>
              </a:rPr>
              <a:t>At </a:t>
            </a:r>
            <a:r>
              <a:rPr lang="en-US" sz="1000" b="1" dirty="0">
                <a:solidFill>
                  <a:srgbClr val="000000"/>
                </a:solidFill>
              </a:rPr>
              <a:t>9000’</a:t>
            </a:r>
          </a:p>
        </p:txBody>
      </p:sp>
      <p:sp>
        <p:nvSpPr>
          <p:cNvPr id="75" name="4-Point Star 74"/>
          <p:cNvSpPr/>
          <p:nvPr/>
        </p:nvSpPr>
        <p:spPr>
          <a:xfrm>
            <a:off x="8318994" y="5612936"/>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p:cNvSpPr txBox="1"/>
          <p:nvPr/>
        </p:nvSpPr>
        <p:spPr>
          <a:xfrm>
            <a:off x="7777687" y="4734091"/>
            <a:ext cx="639919" cy="261610"/>
          </a:xfrm>
          <a:prstGeom prst="rect">
            <a:avLst/>
          </a:prstGeom>
          <a:noFill/>
        </p:spPr>
        <p:txBody>
          <a:bodyPr wrap="none" rtlCol="0">
            <a:spAutoFit/>
          </a:bodyPr>
          <a:lstStyle/>
          <a:p>
            <a:r>
              <a:rPr lang="en-US" sz="1100" b="1" i="1" dirty="0">
                <a:solidFill>
                  <a:srgbClr val="000000"/>
                </a:solidFill>
              </a:rPr>
              <a:t>NIMBY</a:t>
            </a:r>
          </a:p>
        </p:txBody>
      </p:sp>
      <p:sp>
        <p:nvSpPr>
          <p:cNvPr id="80" name="Rounded Rectangular Callout 79"/>
          <p:cNvSpPr/>
          <p:nvPr/>
        </p:nvSpPr>
        <p:spPr>
          <a:xfrm>
            <a:off x="7821865" y="4944826"/>
            <a:ext cx="850318" cy="350829"/>
          </a:xfrm>
          <a:prstGeom prst="wedgeRoundRectCallout">
            <a:avLst>
              <a:gd name="adj1" fmla="val 19263"/>
              <a:gd name="adj2" fmla="val 119265"/>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210KT             </a:t>
            </a:r>
            <a:r>
              <a:rPr lang="en-US" sz="1000" dirty="0">
                <a:solidFill>
                  <a:srgbClr val="000000"/>
                </a:solidFill>
              </a:rPr>
              <a:t>At </a:t>
            </a:r>
            <a:r>
              <a:rPr lang="en-US" sz="1000" b="1" dirty="0">
                <a:solidFill>
                  <a:srgbClr val="000000"/>
                </a:solidFill>
              </a:rPr>
              <a:t>7000’</a:t>
            </a:r>
          </a:p>
        </p:txBody>
      </p:sp>
      <p:sp>
        <p:nvSpPr>
          <p:cNvPr id="7" name="Content Placeholder 6"/>
          <p:cNvSpPr>
            <a:spLocks noGrp="1"/>
          </p:cNvSpPr>
          <p:nvPr>
            <p:ph idx="1"/>
          </p:nvPr>
        </p:nvSpPr>
        <p:spPr>
          <a:xfrm>
            <a:off x="644525" y="1319950"/>
            <a:ext cx="7769901" cy="1559424"/>
          </a:xfrm>
        </p:spPr>
        <p:txBody>
          <a:bodyPr>
            <a:normAutofit/>
          </a:bodyPr>
          <a:lstStyle/>
          <a:p>
            <a:r>
              <a:rPr lang="en-US" sz="1400" dirty="0"/>
              <a:t>When instructed to “resume published speed,” ATC anticipates pilots will begin adjusting speed the minimum distance necessary prior to a published speed restriction so as to cross the waypoint/fix at the published speed</a:t>
            </a:r>
          </a:p>
          <a:p>
            <a:r>
              <a:rPr lang="en-US" sz="1400" dirty="0"/>
              <a:t>Once at the published speed, ATC expects pilots will maintain the published speed until additional adjustment is required to comply with further published or ATC assigned speed restrictions or as required to ensure compliance with 14 CFR Section 91.117</a:t>
            </a:r>
          </a:p>
        </p:txBody>
      </p:sp>
      <p:sp>
        <p:nvSpPr>
          <p:cNvPr id="8" name="Rounded Rectangle 7"/>
          <p:cNvSpPr/>
          <p:nvPr/>
        </p:nvSpPr>
        <p:spPr>
          <a:xfrm>
            <a:off x="1300558" y="4406809"/>
            <a:ext cx="1781434" cy="552233"/>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rPr>
              <a:t>ATC-Assigned Speed </a:t>
            </a:r>
          </a:p>
          <a:p>
            <a:pPr algn="ctr"/>
            <a:r>
              <a:rPr lang="en-US" sz="1400" b="1" dirty="0">
                <a:effectLst>
                  <a:outerShdw blurRad="38100" dist="38100" dir="2700000" algn="tl">
                    <a:srgbClr val="000000">
                      <a:alpha val="43137"/>
                    </a:srgbClr>
                  </a:outerShdw>
                </a:effectLst>
              </a:rPr>
              <a:t>310 KT or Greater</a:t>
            </a:r>
          </a:p>
        </p:txBody>
      </p:sp>
      <p:sp>
        <p:nvSpPr>
          <p:cNvPr id="10" name="Right Brace 9"/>
          <p:cNvSpPr/>
          <p:nvPr/>
        </p:nvSpPr>
        <p:spPr>
          <a:xfrm rot="5400000">
            <a:off x="3692633" y="4407141"/>
            <a:ext cx="395688" cy="1356694"/>
          </a:xfrm>
          <a:prstGeom prst="rightBrace">
            <a:avLst>
              <a:gd name="adj1" fmla="val 8333"/>
              <a:gd name="adj2" fmla="val 49312"/>
            </a:avLst>
          </a:prstGeom>
          <a:ln w="28575">
            <a:solidFill>
              <a:srgbClr val="C00000"/>
            </a:solidFill>
            <a:headEnd type="arrow" w="med" len="med"/>
            <a:tailEnd type="arrow"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57150">
                <a:solidFill>
                  <a:schemeClr val="tx1"/>
                </a:solidFill>
              </a:ln>
            </a:endParaRPr>
          </a:p>
        </p:txBody>
      </p:sp>
      <p:cxnSp>
        <p:nvCxnSpPr>
          <p:cNvPr id="12" name="Straight Connector 11"/>
          <p:cNvCxnSpPr/>
          <p:nvPr/>
        </p:nvCxnSpPr>
        <p:spPr>
          <a:xfrm flipV="1">
            <a:off x="3212131" y="4004438"/>
            <a:ext cx="0" cy="85263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83" name="Rounded Rectangle 82"/>
          <p:cNvSpPr/>
          <p:nvPr/>
        </p:nvSpPr>
        <p:spPr>
          <a:xfrm>
            <a:off x="938511" y="5367425"/>
            <a:ext cx="5925806" cy="659316"/>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rPr>
              <a:t>Begin Speed Reduction At The Minimum Distance Necessary Commensurate With </a:t>
            </a:r>
            <a:r>
              <a:rPr lang="en-US" sz="1400" b="1" u="sng" dirty="0">
                <a:effectLst>
                  <a:outerShdw blurRad="38100" dist="38100" dir="2700000" algn="tl">
                    <a:srgbClr val="000000">
                      <a:alpha val="43137"/>
                    </a:srgbClr>
                  </a:outerShdw>
                </a:effectLst>
              </a:rPr>
              <a:t>Normal</a:t>
            </a:r>
            <a:r>
              <a:rPr lang="en-US" sz="1400" b="1" dirty="0">
                <a:effectLst>
                  <a:outerShdw blurRad="38100" dist="38100" dir="2700000" algn="tl">
                    <a:srgbClr val="000000">
                      <a:alpha val="43137"/>
                    </a:srgbClr>
                  </a:outerShdw>
                </a:effectLst>
              </a:rPr>
              <a:t> Aircraft Performance To Cross GEELA At 250 KT  </a:t>
            </a:r>
          </a:p>
        </p:txBody>
      </p:sp>
      <p:sp>
        <p:nvSpPr>
          <p:cNvPr id="86" name="TextBox 85"/>
          <p:cNvSpPr txBox="1"/>
          <p:nvPr/>
        </p:nvSpPr>
        <p:spPr>
          <a:xfrm>
            <a:off x="2616350" y="2840592"/>
            <a:ext cx="3918857"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400" b="1" i="1" u="sng" dirty="0">
                <a:effectLst>
                  <a:outerShdw blurRad="38100" dist="38100" dir="2700000" algn="tl">
                    <a:srgbClr val="000000">
                      <a:alpha val="43137"/>
                    </a:srgbClr>
                  </a:outerShdw>
                </a:effectLst>
              </a:rPr>
              <a:t>ATC Clearance: </a:t>
            </a:r>
          </a:p>
          <a:p>
            <a:pPr algn="ctr"/>
            <a:r>
              <a:rPr lang="en-US" sz="1400" b="1" dirty="0">
                <a:effectLst>
                  <a:outerShdw blurRad="38100" dist="38100" dir="2700000" algn="tl">
                    <a:srgbClr val="000000">
                      <a:alpha val="43137"/>
                    </a:srgbClr>
                  </a:outerShdw>
                </a:effectLst>
              </a:rPr>
              <a:t>“After HYDRR, Resume Published Speeds”</a:t>
            </a:r>
          </a:p>
        </p:txBody>
      </p:sp>
      <p:pic>
        <p:nvPicPr>
          <p:cNvPr id="2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96499">
            <a:off x="1512749" y="3773118"/>
            <a:ext cx="1357052" cy="668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ounded Rectangular Callout 30"/>
          <p:cNvSpPr/>
          <p:nvPr/>
        </p:nvSpPr>
        <p:spPr>
          <a:xfrm>
            <a:off x="1176511" y="2927471"/>
            <a:ext cx="1226879" cy="618673"/>
          </a:xfrm>
          <a:prstGeom prst="wedgeRoundRectCallout">
            <a:avLst>
              <a:gd name="adj1" fmla="val -66070"/>
              <a:gd name="adj2" fmla="val 80982"/>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rgbClr val="000000"/>
              </a:solidFill>
            </a:endParaRPr>
          </a:p>
          <a:p>
            <a:pPr algn="ctr"/>
            <a:r>
              <a:rPr lang="en-US" sz="1000" dirty="0">
                <a:solidFill>
                  <a:srgbClr val="000000"/>
                </a:solidFill>
              </a:rPr>
              <a:t>At </a:t>
            </a:r>
            <a:r>
              <a:rPr lang="en-US" sz="1000" b="1" dirty="0">
                <a:solidFill>
                  <a:srgbClr val="000000"/>
                </a:solidFill>
              </a:rPr>
              <a:t>265 KT</a:t>
            </a:r>
          </a:p>
          <a:p>
            <a:pPr algn="ctr"/>
            <a:endParaRPr lang="en-US" sz="100" b="1" dirty="0">
              <a:solidFill>
                <a:srgbClr val="000000"/>
              </a:solidFill>
            </a:endParaRPr>
          </a:p>
          <a:p>
            <a:pPr algn="ctr"/>
            <a:endParaRPr lang="en-US" sz="100" dirty="0">
              <a:solidFill>
                <a:srgbClr val="000000"/>
              </a:solidFill>
            </a:endParaRPr>
          </a:p>
          <a:p>
            <a:pPr algn="ctr"/>
            <a:r>
              <a:rPr lang="en-US" sz="1000" dirty="0">
                <a:solidFill>
                  <a:srgbClr val="000000"/>
                </a:solidFill>
              </a:rPr>
              <a:t>Between</a:t>
            </a:r>
          </a:p>
          <a:p>
            <a:pPr algn="ctr"/>
            <a:r>
              <a:rPr lang="en-US" sz="1000" dirty="0">
                <a:solidFill>
                  <a:srgbClr val="000000"/>
                </a:solidFill>
              </a:rPr>
              <a:t> </a:t>
            </a:r>
            <a:r>
              <a:rPr lang="en-US" sz="1000" b="1" dirty="0">
                <a:solidFill>
                  <a:srgbClr val="000000"/>
                </a:solidFill>
              </a:rPr>
              <a:t>17000’ &amp; 15000’</a:t>
            </a:r>
          </a:p>
        </p:txBody>
      </p:sp>
      <p:sp>
        <p:nvSpPr>
          <p:cNvPr id="32" name="&quot;No&quot; Symbol 31"/>
          <p:cNvSpPr/>
          <p:nvPr/>
        </p:nvSpPr>
        <p:spPr>
          <a:xfrm>
            <a:off x="1615730" y="2927471"/>
            <a:ext cx="348439" cy="309767"/>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48" name="4-Point Star 47"/>
          <p:cNvSpPr/>
          <p:nvPr/>
        </p:nvSpPr>
        <p:spPr>
          <a:xfrm>
            <a:off x="749099" y="3692300"/>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p:cNvCxnSpPr/>
          <p:nvPr/>
        </p:nvCxnSpPr>
        <p:spPr>
          <a:xfrm>
            <a:off x="688237" y="5193091"/>
            <a:ext cx="318949"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4-Point Star 42"/>
          <p:cNvSpPr/>
          <p:nvPr/>
        </p:nvSpPr>
        <p:spPr>
          <a:xfrm>
            <a:off x="5394713" y="4853034"/>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0" y="0"/>
            <a:ext cx="1441420" cy="253916"/>
          </a:xfrm>
          <a:prstGeom prst="rect">
            <a:avLst/>
          </a:prstGeom>
          <a:noFill/>
        </p:spPr>
        <p:txBody>
          <a:bodyPr wrap="none" rtlCol="0">
            <a:spAutoFit/>
          </a:bodyPr>
          <a:lstStyle/>
          <a:p>
            <a:r>
              <a:rPr lang="en-US" sz="1050" b="1" dirty="0"/>
              <a:t>Speed Adjustments</a:t>
            </a:r>
          </a:p>
        </p:txBody>
      </p:sp>
      <p:sp>
        <p:nvSpPr>
          <p:cNvPr id="38" name="TextBox 37"/>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cxnSp>
        <p:nvCxnSpPr>
          <p:cNvPr id="6" name="Straight Connector 5"/>
          <p:cNvCxnSpPr/>
          <p:nvPr/>
        </p:nvCxnSpPr>
        <p:spPr>
          <a:xfrm>
            <a:off x="3931232" y="3880559"/>
            <a:ext cx="85031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842933" y="3989940"/>
            <a:ext cx="1201267"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67" idx="1"/>
            <a:endCxn id="67" idx="3"/>
          </p:cNvCxnSpPr>
          <p:nvPr/>
        </p:nvCxnSpPr>
        <p:spPr>
          <a:xfrm>
            <a:off x="7029733" y="4627380"/>
            <a:ext cx="85031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0" idx="1"/>
            <a:endCxn id="80" idx="3"/>
          </p:cNvCxnSpPr>
          <p:nvPr/>
        </p:nvCxnSpPr>
        <p:spPr>
          <a:xfrm>
            <a:off x="7821865" y="5120241"/>
            <a:ext cx="85031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70" idx="1"/>
            <a:endCxn id="70" idx="3"/>
          </p:cNvCxnSpPr>
          <p:nvPr/>
        </p:nvCxnSpPr>
        <p:spPr>
          <a:xfrm>
            <a:off x="6976734" y="6103330"/>
            <a:ext cx="85031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31" idx="1"/>
            <a:endCxn id="31" idx="3"/>
          </p:cNvCxnSpPr>
          <p:nvPr/>
        </p:nvCxnSpPr>
        <p:spPr>
          <a:xfrm>
            <a:off x="1176511" y="3236808"/>
            <a:ext cx="1226879"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3595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Phraseology</a:t>
            </a:r>
          </a:p>
        </p:txBody>
      </p:sp>
      <p:sp>
        <p:nvSpPr>
          <p:cNvPr id="14" name="Content Placeholder 13"/>
          <p:cNvSpPr>
            <a:spLocks noGrp="1"/>
          </p:cNvSpPr>
          <p:nvPr>
            <p:ph idx="1"/>
          </p:nvPr>
        </p:nvSpPr>
        <p:spPr>
          <a:xfrm>
            <a:off x="838200" y="2057400"/>
            <a:ext cx="7690658" cy="3886200"/>
          </a:xfrm>
        </p:spPr>
        <p:txBody>
          <a:bodyPr>
            <a:normAutofit/>
          </a:bodyPr>
          <a:lstStyle/>
          <a:p>
            <a:r>
              <a:rPr lang="en-US" sz="1800" dirty="0"/>
              <a:t>ATC will advise the pilot to “</a:t>
            </a:r>
            <a:r>
              <a:rPr lang="en-US" sz="1800" i="1" dirty="0"/>
              <a:t>Delete Speed Restrictions</a:t>
            </a:r>
            <a:r>
              <a:rPr lang="en-US" sz="1800" dirty="0"/>
              <a:t>” when </a:t>
            </a:r>
            <a:r>
              <a:rPr lang="en-US" sz="1800" b="1" i="1" u="sng" dirty="0"/>
              <a:t>either</a:t>
            </a:r>
            <a:r>
              <a:rPr lang="en-US" sz="1800" dirty="0"/>
              <a:t> </a:t>
            </a:r>
            <a:r>
              <a:rPr lang="en-US" sz="1800" u="sng" dirty="0"/>
              <a:t>ATC assigned or published speed restrictions </a:t>
            </a:r>
            <a:r>
              <a:rPr lang="en-US" sz="1800" dirty="0"/>
              <a:t>on a charted procedure are no longer required</a:t>
            </a:r>
          </a:p>
          <a:p>
            <a:r>
              <a:rPr lang="en-US" sz="1800" dirty="0"/>
              <a:t>When deleting published restrictions, ATC must ensure obstacle clearance until aircraft are established on a route where no published restrictions apply</a:t>
            </a:r>
          </a:p>
          <a:p>
            <a:r>
              <a:rPr lang="en-US" sz="1800" dirty="0"/>
              <a:t>This does not relieve the pilot of those speed restrictions which are applicable to 14 CFR Section 91.117</a:t>
            </a:r>
          </a:p>
        </p:txBody>
      </p:sp>
      <p:sp>
        <p:nvSpPr>
          <p:cNvPr id="3" name="Slide Number Placeholder 2"/>
          <p:cNvSpPr>
            <a:spLocks noGrp="1"/>
          </p:cNvSpPr>
          <p:nvPr>
            <p:ph type="sldNum" sz="quarter" idx="12"/>
          </p:nvPr>
        </p:nvSpPr>
        <p:spPr/>
        <p:txBody>
          <a:bodyPr/>
          <a:lstStyle/>
          <a:p>
            <a:fld id="{79BA96BB-7DBE-4AD9-88D2-170EED19CF9B}" type="slidenum">
              <a:rPr lang="en-US" smtClean="0"/>
              <a:pPr/>
              <a:t>104</a:t>
            </a:fld>
            <a:endParaRPr lang="en-US" dirty="0"/>
          </a:p>
        </p:txBody>
      </p:sp>
      <p:sp>
        <p:nvSpPr>
          <p:cNvPr id="15" name="Text Placeholder 14"/>
          <p:cNvSpPr>
            <a:spLocks noGrp="1"/>
          </p:cNvSpPr>
          <p:nvPr>
            <p:ph type="body" sz="quarter" idx="13"/>
          </p:nvPr>
        </p:nvSpPr>
        <p:spPr/>
        <p:txBody>
          <a:bodyPr>
            <a:normAutofit/>
          </a:bodyPr>
          <a:lstStyle/>
          <a:p>
            <a:r>
              <a:rPr lang="en-US" sz="2400" b="1" dirty="0"/>
              <a:t>“</a:t>
            </a:r>
            <a:r>
              <a:rPr lang="en-US" sz="2400" b="1" i="1" dirty="0"/>
              <a:t>Delete Speed Restrictions”</a:t>
            </a:r>
          </a:p>
        </p:txBody>
      </p:sp>
      <p:sp>
        <p:nvSpPr>
          <p:cNvPr id="6" name="TextBox 5"/>
          <p:cNvSpPr txBox="1"/>
          <p:nvPr/>
        </p:nvSpPr>
        <p:spPr>
          <a:xfrm>
            <a:off x="0" y="0"/>
            <a:ext cx="1441420" cy="253916"/>
          </a:xfrm>
          <a:prstGeom prst="rect">
            <a:avLst/>
          </a:prstGeom>
          <a:noFill/>
        </p:spPr>
        <p:txBody>
          <a:bodyPr wrap="none" rtlCol="0">
            <a:spAutoFit/>
          </a:bodyPr>
          <a:lstStyle/>
          <a:p>
            <a:r>
              <a:rPr lang="en-US" sz="1050" b="1" dirty="0"/>
              <a:t>Speed Adjustments</a:t>
            </a:r>
          </a:p>
        </p:txBody>
      </p:sp>
      <p:sp>
        <p:nvSpPr>
          <p:cNvPr id="7" name="TextBox 6"/>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2474398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470035" y="0"/>
            <a:ext cx="8450794" cy="6628572"/>
            <a:chOff x="470035" y="0"/>
            <a:chExt cx="8450794" cy="6628572"/>
          </a:xfrm>
          <a:scene3d>
            <a:camera prst="perspectiveRelaxed" fov="4200000">
              <a:rot lat="20400000" lon="0" rev="0"/>
            </a:camera>
            <a:lightRig rig="threePt" dir="t"/>
          </a:scene3d>
        </p:grpSpPr>
        <p:grpSp>
          <p:nvGrpSpPr>
            <p:cNvPr id="18" name="Group 17"/>
            <p:cNvGrpSpPr/>
            <p:nvPr/>
          </p:nvGrpSpPr>
          <p:grpSpPr>
            <a:xfrm>
              <a:off x="470035" y="0"/>
              <a:ext cx="8450794" cy="6628572"/>
              <a:chOff x="470035" y="0"/>
              <a:chExt cx="8450794" cy="6628572"/>
            </a:xfrm>
          </p:grpSpPr>
          <p:pic>
            <p:nvPicPr>
              <p:cNvPr id="4098" name="Picture 2" descr="C:\Users\Richard J. Boll II\Dropbox\Working Documents\Climb Via\Climb Via Training - Oct 2013\Graphics\SIDS\LAS STAAV RSID Jep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035" y="0"/>
                <a:ext cx="8450794" cy="6628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Freeform 8"/>
              <p:cNvSpPr/>
              <p:nvPr/>
            </p:nvSpPr>
            <p:spPr>
              <a:xfrm>
                <a:off x="1442853" y="2030681"/>
                <a:ext cx="6477990" cy="2339438"/>
              </a:xfrm>
              <a:custGeom>
                <a:avLst/>
                <a:gdLst>
                  <a:gd name="connsiteX0" fmla="*/ 999804 w 6480267"/>
                  <a:gd name="connsiteY0" fmla="*/ 2339438 h 2392706"/>
                  <a:gd name="connsiteX1" fmla="*/ 210095 w 6480267"/>
                  <a:gd name="connsiteY1" fmla="*/ 2327563 h 2392706"/>
                  <a:gd name="connsiteX2" fmla="*/ 2277 w 6480267"/>
                  <a:gd name="connsiteY2" fmla="*/ 1692233 h 2392706"/>
                  <a:gd name="connsiteX3" fmla="*/ 299160 w 6480267"/>
                  <a:gd name="connsiteY3" fmla="*/ 1401288 h 2392706"/>
                  <a:gd name="connsiteX4" fmla="*/ 827612 w 6480267"/>
                  <a:gd name="connsiteY4" fmla="*/ 1151906 h 2392706"/>
                  <a:gd name="connsiteX5" fmla="*/ 3208615 w 6480267"/>
                  <a:gd name="connsiteY5" fmla="*/ 1074716 h 2392706"/>
                  <a:gd name="connsiteX6" fmla="*/ 4544589 w 6480267"/>
                  <a:gd name="connsiteY6" fmla="*/ 961901 h 2392706"/>
                  <a:gd name="connsiteX7" fmla="*/ 6480267 w 6480267"/>
                  <a:gd name="connsiteY7" fmla="*/ 0 h 2392706"/>
                  <a:gd name="connsiteX8" fmla="*/ 6480267 w 6480267"/>
                  <a:gd name="connsiteY8" fmla="*/ 0 h 2392706"/>
                  <a:gd name="connsiteX0" fmla="*/ 999804 w 6480267"/>
                  <a:gd name="connsiteY0" fmla="*/ 2339438 h 2392706"/>
                  <a:gd name="connsiteX1" fmla="*/ 210095 w 6480267"/>
                  <a:gd name="connsiteY1" fmla="*/ 2327563 h 2392706"/>
                  <a:gd name="connsiteX2" fmla="*/ 2277 w 6480267"/>
                  <a:gd name="connsiteY2" fmla="*/ 1692233 h 2392706"/>
                  <a:gd name="connsiteX3" fmla="*/ 299160 w 6480267"/>
                  <a:gd name="connsiteY3" fmla="*/ 1401288 h 2392706"/>
                  <a:gd name="connsiteX4" fmla="*/ 827612 w 6480267"/>
                  <a:gd name="connsiteY4" fmla="*/ 1151906 h 2392706"/>
                  <a:gd name="connsiteX5" fmla="*/ 3208615 w 6480267"/>
                  <a:gd name="connsiteY5" fmla="*/ 1074716 h 2392706"/>
                  <a:gd name="connsiteX6" fmla="*/ 4544589 w 6480267"/>
                  <a:gd name="connsiteY6" fmla="*/ 961901 h 2392706"/>
                  <a:gd name="connsiteX7" fmla="*/ 6480267 w 6480267"/>
                  <a:gd name="connsiteY7" fmla="*/ 0 h 2392706"/>
                  <a:gd name="connsiteX8" fmla="*/ 6480267 w 6480267"/>
                  <a:gd name="connsiteY8" fmla="*/ 0 h 2392706"/>
                  <a:gd name="connsiteX0" fmla="*/ 999804 w 6480267"/>
                  <a:gd name="connsiteY0" fmla="*/ 2339438 h 2392706"/>
                  <a:gd name="connsiteX1" fmla="*/ 210095 w 6480267"/>
                  <a:gd name="connsiteY1" fmla="*/ 2327563 h 2392706"/>
                  <a:gd name="connsiteX2" fmla="*/ 2277 w 6480267"/>
                  <a:gd name="connsiteY2" fmla="*/ 1692233 h 2392706"/>
                  <a:gd name="connsiteX3" fmla="*/ 299160 w 6480267"/>
                  <a:gd name="connsiteY3" fmla="*/ 1401288 h 2392706"/>
                  <a:gd name="connsiteX4" fmla="*/ 827612 w 6480267"/>
                  <a:gd name="connsiteY4" fmla="*/ 1151906 h 2392706"/>
                  <a:gd name="connsiteX5" fmla="*/ 3208615 w 6480267"/>
                  <a:gd name="connsiteY5" fmla="*/ 1074716 h 2392706"/>
                  <a:gd name="connsiteX6" fmla="*/ 4544589 w 6480267"/>
                  <a:gd name="connsiteY6" fmla="*/ 961901 h 2392706"/>
                  <a:gd name="connsiteX7" fmla="*/ 6480267 w 6480267"/>
                  <a:gd name="connsiteY7" fmla="*/ 0 h 2392706"/>
                  <a:gd name="connsiteX8" fmla="*/ 6480267 w 6480267"/>
                  <a:gd name="connsiteY8" fmla="*/ 0 h 2392706"/>
                  <a:gd name="connsiteX0" fmla="*/ 999804 w 6480267"/>
                  <a:gd name="connsiteY0" fmla="*/ 2339438 h 2392706"/>
                  <a:gd name="connsiteX1" fmla="*/ 210095 w 6480267"/>
                  <a:gd name="connsiteY1" fmla="*/ 2327563 h 2392706"/>
                  <a:gd name="connsiteX2" fmla="*/ 2277 w 6480267"/>
                  <a:gd name="connsiteY2" fmla="*/ 1692233 h 2392706"/>
                  <a:gd name="connsiteX3" fmla="*/ 299160 w 6480267"/>
                  <a:gd name="connsiteY3" fmla="*/ 1401288 h 2392706"/>
                  <a:gd name="connsiteX4" fmla="*/ 827612 w 6480267"/>
                  <a:gd name="connsiteY4" fmla="*/ 1151906 h 2392706"/>
                  <a:gd name="connsiteX5" fmla="*/ 3208615 w 6480267"/>
                  <a:gd name="connsiteY5" fmla="*/ 1074716 h 2392706"/>
                  <a:gd name="connsiteX6" fmla="*/ 4544589 w 6480267"/>
                  <a:gd name="connsiteY6" fmla="*/ 961901 h 2392706"/>
                  <a:gd name="connsiteX7" fmla="*/ 6480267 w 6480267"/>
                  <a:gd name="connsiteY7" fmla="*/ 0 h 2392706"/>
                  <a:gd name="connsiteX8" fmla="*/ 6480267 w 6480267"/>
                  <a:gd name="connsiteY8" fmla="*/ 0 h 2392706"/>
                  <a:gd name="connsiteX0" fmla="*/ 999804 w 6480267"/>
                  <a:gd name="connsiteY0" fmla="*/ 2339438 h 2392706"/>
                  <a:gd name="connsiteX1" fmla="*/ 210095 w 6480267"/>
                  <a:gd name="connsiteY1" fmla="*/ 2327563 h 2392706"/>
                  <a:gd name="connsiteX2" fmla="*/ 2277 w 6480267"/>
                  <a:gd name="connsiteY2" fmla="*/ 1692233 h 2392706"/>
                  <a:gd name="connsiteX3" fmla="*/ 299160 w 6480267"/>
                  <a:gd name="connsiteY3" fmla="*/ 1401288 h 2392706"/>
                  <a:gd name="connsiteX4" fmla="*/ 827612 w 6480267"/>
                  <a:gd name="connsiteY4" fmla="*/ 1151906 h 2392706"/>
                  <a:gd name="connsiteX5" fmla="*/ 2021082 w 6480267"/>
                  <a:gd name="connsiteY5" fmla="*/ 1104405 h 2392706"/>
                  <a:gd name="connsiteX6" fmla="*/ 3208615 w 6480267"/>
                  <a:gd name="connsiteY6" fmla="*/ 1074716 h 2392706"/>
                  <a:gd name="connsiteX7" fmla="*/ 4544589 w 6480267"/>
                  <a:gd name="connsiteY7" fmla="*/ 961901 h 2392706"/>
                  <a:gd name="connsiteX8" fmla="*/ 6480267 w 6480267"/>
                  <a:gd name="connsiteY8" fmla="*/ 0 h 2392706"/>
                  <a:gd name="connsiteX9" fmla="*/ 6480267 w 6480267"/>
                  <a:gd name="connsiteY9" fmla="*/ 0 h 2392706"/>
                  <a:gd name="connsiteX0" fmla="*/ 999804 w 6480267"/>
                  <a:gd name="connsiteY0" fmla="*/ 2339438 h 2392706"/>
                  <a:gd name="connsiteX1" fmla="*/ 210095 w 6480267"/>
                  <a:gd name="connsiteY1" fmla="*/ 2327563 h 2392706"/>
                  <a:gd name="connsiteX2" fmla="*/ 2277 w 6480267"/>
                  <a:gd name="connsiteY2" fmla="*/ 1692233 h 2392706"/>
                  <a:gd name="connsiteX3" fmla="*/ 299160 w 6480267"/>
                  <a:gd name="connsiteY3" fmla="*/ 1401288 h 2392706"/>
                  <a:gd name="connsiteX4" fmla="*/ 827612 w 6480267"/>
                  <a:gd name="connsiteY4" fmla="*/ 1151906 h 2392706"/>
                  <a:gd name="connsiteX5" fmla="*/ 1991393 w 6480267"/>
                  <a:gd name="connsiteY5" fmla="*/ 1080654 h 2392706"/>
                  <a:gd name="connsiteX6" fmla="*/ 3208615 w 6480267"/>
                  <a:gd name="connsiteY6" fmla="*/ 1074716 h 2392706"/>
                  <a:gd name="connsiteX7" fmla="*/ 4544589 w 6480267"/>
                  <a:gd name="connsiteY7" fmla="*/ 961901 h 2392706"/>
                  <a:gd name="connsiteX8" fmla="*/ 6480267 w 6480267"/>
                  <a:gd name="connsiteY8" fmla="*/ 0 h 2392706"/>
                  <a:gd name="connsiteX9" fmla="*/ 6480267 w 6480267"/>
                  <a:gd name="connsiteY9" fmla="*/ 0 h 2392706"/>
                  <a:gd name="connsiteX0" fmla="*/ 999804 w 6480267"/>
                  <a:gd name="connsiteY0" fmla="*/ 2339438 h 2392706"/>
                  <a:gd name="connsiteX1" fmla="*/ 210095 w 6480267"/>
                  <a:gd name="connsiteY1" fmla="*/ 2327563 h 2392706"/>
                  <a:gd name="connsiteX2" fmla="*/ 2277 w 6480267"/>
                  <a:gd name="connsiteY2" fmla="*/ 1692233 h 2392706"/>
                  <a:gd name="connsiteX3" fmla="*/ 299160 w 6480267"/>
                  <a:gd name="connsiteY3" fmla="*/ 1401288 h 2392706"/>
                  <a:gd name="connsiteX4" fmla="*/ 827612 w 6480267"/>
                  <a:gd name="connsiteY4" fmla="*/ 1151906 h 2392706"/>
                  <a:gd name="connsiteX5" fmla="*/ 1991393 w 6480267"/>
                  <a:gd name="connsiteY5" fmla="*/ 1080654 h 2392706"/>
                  <a:gd name="connsiteX6" fmla="*/ 3208615 w 6480267"/>
                  <a:gd name="connsiteY6" fmla="*/ 1074716 h 2392706"/>
                  <a:gd name="connsiteX7" fmla="*/ 4544589 w 6480267"/>
                  <a:gd name="connsiteY7" fmla="*/ 961901 h 2392706"/>
                  <a:gd name="connsiteX8" fmla="*/ 6480267 w 6480267"/>
                  <a:gd name="connsiteY8" fmla="*/ 0 h 2392706"/>
                  <a:gd name="connsiteX9" fmla="*/ 6480267 w 6480267"/>
                  <a:gd name="connsiteY9" fmla="*/ 0 h 2392706"/>
                  <a:gd name="connsiteX0" fmla="*/ 999804 w 6480267"/>
                  <a:gd name="connsiteY0" fmla="*/ 2339438 h 2392706"/>
                  <a:gd name="connsiteX1" fmla="*/ 210095 w 6480267"/>
                  <a:gd name="connsiteY1" fmla="*/ 2327563 h 2392706"/>
                  <a:gd name="connsiteX2" fmla="*/ 2277 w 6480267"/>
                  <a:gd name="connsiteY2" fmla="*/ 1692233 h 2392706"/>
                  <a:gd name="connsiteX3" fmla="*/ 299160 w 6480267"/>
                  <a:gd name="connsiteY3" fmla="*/ 1401288 h 2392706"/>
                  <a:gd name="connsiteX4" fmla="*/ 827612 w 6480267"/>
                  <a:gd name="connsiteY4" fmla="*/ 1151906 h 2392706"/>
                  <a:gd name="connsiteX5" fmla="*/ 1991393 w 6480267"/>
                  <a:gd name="connsiteY5" fmla="*/ 1080654 h 2392706"/>
                  <a:gd name="connsiteX6" fmla="*/ 3208615 w 6480267"/>
                  <a:gd name="connsiteY6" fmla="*/ 1074716 h 2392706"/>
                  <a:gd name="connsiteX7" fmla="*/ 4544589 w 6480267"/>
                  <a:gd name="connsiteY7" fmla="*/ 961901 h 2392706"/>
                  <a:gd name="connsiteX8" fmla="*/ 6480267 w 6480267"/>
                  <a:gd name="connsiteY8" fmla="*/ 0 h 2392706"/>
                  <a:gd name="connsiteX9" fmla="*/ 6480267 w 6480267"/>
                  <a:gd name="connsiteY9" fmla="*/ 0 h 2392706"/>
                  <a:gd name="connsiteX0" fmla="*/ 999804 w 6480267"/>
                  <a:gd name="connsiteY0" fmla="*/ 2339438 h 2392706"/>
                  <a:gd name="connsiteX1" fmla="*/ 210095 w 6480267"/>
                  <a:gd name="connsiteY1" fmla="*/ 2327563 h 2392706"/>
                  <a:gd name="connsiteX2" fmla="*/ 2277 w 6480267"/>
                  <a:gd name="connsiteY2" fmla="*/ 1692233 h 2392706"/>
                  <a:gd name="connsiteX3" fmla="*/ 299160 w 6480267"/>
                  <a:gd name="connsiteY3" fmla="*/ 1401288 h 2392706"/>
                  <a:gd name="connsiteX4" fmla="*/ 827612 w 6480267"/>
                  <a:gd name="connsiteY4" fmla="*/ 1151906 h 2392706"/>
                  <a:gd name="connsiteX5" fmla="*/ 1991393 w 6480267"/>
                  <a:gd name="connsiteY5" fmla="*/ 1080654 h 2392706"/>
                  <a:gd name="connsiteX6" fmla="*/ 3208615 w 6480267"/>
                  <a:gd name="connsiteY6" fmla="*/ 1074716 h 2392706"/>
                  <a:gd name="connsiteX7" fmla="*/ 4544589 w 6480267"/>
                  <a:gd name="connsiteY7" fmla="*/ 961901 h 2392706"/>
                  <a:gd name="connsiteX8" fmla="*/ 6480267 w 6480267"/>
                  <a:gd name="connsiteY8" fmla="*/ 0 h 2392706"/>
                  <a:gd name="connsiteX9" fmla="*/ 6480267 w 6480267"/>
                  <a:gd name="connsiteY9" fmla="*/ 0 h 2392706"/>
                  <a:gd name="connsiteX0" fmla="*/ 999804 w 6480267"/>
                  <a:gd name="connsiteY0" fmla="*/ 2339438 h 2392706"/>
                  <a:gd name="connsiteX1" fmla="*/ 210095 w 6480267"/>
                  <a:gd name="connsiteY1" fmla="*/ 2327563 h 2392706"/>
                  <a:gd name="connsiteX2" fmla="*/ 2277 w 6480267"/>
                  <a:gd name="connsiteY2" fmla="*/ 1692233 h 2392706"/>
                  <a:gd name="connsiteX3" fmla="*/ 299160 w 6480267"/>
                  <a:gd name="connsiteY3" fmla="*/ 1401288 h 2392706"/>
                  <a:gd name="connsiteX4" fmla="*/ 827612 w 6480267"/>
                  <a:gd name="connsiteY4" fmla="*/ 1151906 h 2392706"/>
                  <a:gd name="connsiteX5" fmla="*/ 1991393 w 6480267"/>
                  <a:gd name="connsiteY5" fmla="*/ 1080654 h 2392706"/>
                  <a:gd name="connsiteX6" fmla="*/ 3208615 w 6480267"/>
                  <a:gd name="connsiteY6" fmla="*/ 1074716 h 2392706"/>
                  <a:gd name="connsiteX7" fmla="*/ 4544589 w 6480267"/>
                  <a:gd name="connsiteY7" fmla="*/ 961901 h 2392706"/>
                  <a:gd name="connsiteX8" fmla="*/ 6480267 w 6480267"/>
                  <a:gd name="connsiteY8" fmla="*/ 0 h 2392706"/>
                  <a:gd name="connsiteX9" fmla="*/ 6480267 w 6480267"/>
                  <a:gd name="connsiteY9" fmla="*/ 0 h 2392706"/>
                  <a:gd name="connsiteX0" fmla="*/ 997527 w 6477990"/>
                  <a:gd name="connsiteY0" fmla="*/ 2339438 h 2392706"/>
                  <a:gd name="connsiteX1" fmla="*/ 207818 w 6477990"/>
                  <a:gd name="connsiteY1" fmla="*/ 2327563 h 2392706"/>
                  <a:gd name="connsiteX2" fmla="*/ 0 w 6477990"/>
                  <a:gd name="connsiteY2" fmla="*/ 1692233 h 2392706"/>
                  <a:gd name="connsiteX3" fmla="*/ 296883 w 6477990"/>
                  <a:gd name="connsiteY3" fmla="*/ 1401288 h 2392706"/>
                  <a:gd name="connsiteX4" fmla="*/ 825335 w 6477990"/>
                  <a:gd name="connsiteY4" fmla="*/ 1151906 h 2392706"/>
                  <a:gd name="connsiteX5" fmla="*/ 1989116 w 6477990"/>
                  <a:gd name="connsiteY5" fmla="*/ 1080654 h 2392706"/>
                  <a:gd name="connsiteX6" fmla="*/ 3206338 w 6477990"/>
                  <a:gd name="connsiteY6" fmla="*/ 1074716 h 2392706"/>
                  <a:gd name="connsiteX7" fmla="*/ 4542312 w 6477990"/>
                  <a:gd name="connsiteY7" fmla="*/ 961901 h 2392706"/>
                  <a:gd name="connsiteX8" fmla="*/ 6477990 w 6477990"/>
                  <a:gd name="connsiteY8" fmla="*/ 0 h 2392706"/>
                  <a:gd name="connsiteX9" fmla="*/ 6477990 w 6477990"/>
                  <a:gd name="connsiteY9" fmla="*/ 0 h 2392706"/>
                  <a:gd name="connsiteX0" fmla="*/ 997527 w 6477990"/>
                  <a:gd name="connsiteY0" fmla="*/ 2339438 h 2339438"/>
                  <a:gd name="connsiteX1" fmla="*/ 207818 w 6477990"/>
                  <a:gd name="connsiteY1" fmla="*/ 2327563 h 2339438"/>
                  <a:gd name="connsiteX2" fmla="*/ 0 w 6477990"/>
                  <a:gd name="connsiteY2" fmla="*/ 1692233 h 2339438"/>
                  <a:gd name="connsiteX3" fmla="*/ 296883 w 6477990"/>
                  <a:gd name="connsiteY3" fmla="*/ 1401288 h 2339438"/>
                  <a:gd name="connsiteX4" fmla="*/ 825335 w 6477990"/>
                  <a:gd name="connsiteY4" fmla="*/ 1151906 h 2339438"/>
                  <a:gd name="connsiteX5" fmla="*/ 1989116 w 6477990"/>
                  <a:gd name="connsiteY5" fmla="*/ 1080654 h 2339438"/>
                  <a:gd name="connsiteX6" fmla="*/ 3206338 w 6477990"/>
                  <a:gd name="connsiteY6" fmla="*/ 1074716 h 2339438"/>
                  <a:gd name="connsiteX7" fmla="*/ 4542312 w 6477990"/>
                  <a:gd name="connsiteY7" fmla="*/ 961901 h 2339438"/>
                  <a:gd name="connsiteX8" fmla="*/ 6477990 w 6477990"/>
                  <a:gd name="connsiteY8" fmla="*/ 0 h 2339438"/>
                  <a:gd name="connsiteX9" fmla="*/ 6477990 w 6477990"/>
                  <a:gd name="connsiteY9" fmla="*/ 0 h 233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7990" h="2339438">
                    <a:moveTo>
                      <a:pt x="997527" y="2339438"/>
                    </a:moveTo>
                    <a:lnTo>
                      <a:pt x="207818" y="2327563"/>
                    </a:lnTo>
                    <a:lnTo>
                      <a:pt x="0" y="1692233"/>
                    </a:lnTo>
                    <a:lnTo>
                      <a:pt x="296883" y="1401288"/>
                    </a:lnTo>
                    <a:lnTo>
                      <a:pt x="825335" y="1151906"/>
                    </a:lnTo>
                    <a:cubicBezTo>
                      <a:pt x="1107374" y="1098467"/>
                      <a:pt x="1601189" y="1104405"/>
                      <a:pt x="1989116" y="1080654"/>
                    </a:cubicBezTo>
                    <a:lnTo>
                      <a:pt x="3206338" y="1074716"/>
                    </a:lnTo>
                    <a:lnTo>
                      <a:pt x="4542312" y="961901"/>
                    </a:lnTo>
                    <a:lnTo>
                      <a:pt x="6477990" y="0"/>
                    </a:lnTo>
                    <a:lnTo>
                      <a:pt x="6477990" y="0"/>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713858" y="3627912"/>
                <a:ext cx="478698" cy="19594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ounded Rectangle 10"/>
              <p:cNvSpPr/>
              <p:nvPr/>
            </p:nvSpPr>
            <p:spPr>
              <a:xfrm>
                <a:off x="1192556" y="3120013"/>
                <a:ext cx="520688" cy="19427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ounded Rectangle 11"/>
              <p:cNvSpPr/>
              <p:nvPr/>
            </p:nvSpPr>
            <p:spPr>
              <a:xfrm>
                <a:off x="2738176" y="2758273"/>
                <a:ext cx="497393" cy="23613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quot;No&quot; Symbol 13"/>
              <p:cNvSpPr/>
              <p:nvPr/>
            </p:nvSpPr>
            <p:spPr>
              <a:xfrm>
                <a:off x="1311921" y="2898815"/>
                <a:ext cx="247880" cy="216864"/>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13" name="Oval 12"/>
              <p:cNvSpPr/>
              <p:nvPr/>
            </p:nvSpPr>
            <p:spPr>
              <a:xfrm>
                <a:off x="1753665" y="4285393"/>
                <a:ext cx="150269" cy="1502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Freeform 16"/>
              <p:cNvSpPr/>
              <p:nvPr/>
            </p:nvSpPr>
            <p:spPr>
              <a:xfrm>
                <a:off x="1899139" y="4360984"/>
                <a:ext cx="620258" cy="3197"/>
              </a:xfrm>
              <a:custGeom>
                <a:avLst/>
                <a:gdLst>
                  <a:gd name="connsiteX0" fmla="*/ 672059 w 672059"/>
                  <a:gd name="connsiteY0" fmla="*/ 17265 h 192170"/>
                  <a:gd name="connsiteX1" fmla="*/ 51801 w 672059"/>
                  <a:gd name="connsiteY1" fmla="*/ 14068 h 192170"/>
                  <a:gd name="connsiteX2" fmla="*/ 35815 w 672059"/>
                  <a:gd name="connsiteY2" fmla="*/ 170731 h 192170"/>
                  <a:gd name="connsiteX3" fmla="*/ 54998 w 672059"/>
                  <a:gd name="connsiteY3" fmla="*/ 186717 h 192170"/>
                  <a:gd name="connsiteX0" fmla="*/ 672059 w 672059"/>
                  <a:gd name="connsiteY0" fmla="*/ 17265 h 170731"/>
                  <a:gd name="connsiteX1" fmla="*/ 51801 w 672059"/>
                  <a:gd name="connsiteY1" fmla="*/ 14068 h 170731"/>
                  <a:gd name="connsiteX2" fmla="*/ 35815 w 672059"/>
                  <a:gd name="connsiteY2" fmla="*/ 170731 h 170731"/>
                  <a:gd name="connsiteX0" fmla="*/ 620258 w 620258"/>
                  <a:gd name="connsiteY0" fmla="*/ 17265 h 17265"/>
                  <a:gd name="connsiteX1" fmla="*/ 0 w 620258"/>
                  <a:gd name="connsiteY1" fmla="*/ 14068 h 17265"/>
                  <a:gd name="connsiteX0" fmla="*/ 620258 w 620258"/>
                  <a:gd name="connsiteY0" fmla="*/ 3197 h 3197"/>
                  <a:gd name="connsiteX1" fmla="*/ 0 w 620258"/>
                  <a:gd name="connsiteY1" fmla="*/ 0 h 3197"/>
                </a:gdLst>
                <a:ahLst/>
                <a:cxnLst>
                  <a:cxn ang="0">
                    <a:pos x="connsiteX0" y="connsiteY0"/>
                  </a:cxn>
                  <a:cxn ang="0">
                    <a:pos x="connsiteX1" y="connsiteY1"/>
                  </a:cxn>
                </a:cxnLst>
                <a:rect l="l" t="t" r="r" b="b"/>
                <a:pathLst>
                  <a:path w="620258" h="3197">
                    <a:moveTo>
                      <a:pt x="620258" y="3197"/>
                    </a:moveTo>
                    <a:lnTo>
                      <a:pt x="0" y="0"/>
                    </a:lnTo>
                  </a:path>
                </a:pathLst>
              </a:cu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Rectangle 32"/>
            <p:cNvSpPr/>
            <p:nvPr/>
          </p:nvSpPr>
          <p:spPr>
            <a:xfrm>
              <a:off x="3141133" y="5614637"/>
              <a:ext cx="795867" cy="4644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4" name="Slide Number Placeholder 3"/>
          <p:cNvSpPr>
            <a:spLocks noGrp="1"/>
          </p:cNvSpPr>
          <p:nvPr>
            <p:ph type="sldNum" sz="quarter" idx="12"/>
          </p:nvPr>
        </p:nvSpPr>
        <p:spPr/>
        <p:txBody>
          <a:bodyPr/>
          <a:lstStyle/>
          <a:p>
            <a:fld id="{79BA96BB-7DBE-4AD9-88D2-170EED19CF9B}" type="slidenum">
              <a:rPr lang="en-US" smtClean="0"/>
              <a:pPr/>
              <a:t>105</a:t>
            </a:fld>
            <a:endParaRPr lang="en-US" dirty="0"/>
          </a:p>
        </p:txBody>
      </p:sp>
      <p:sp>
        <p:nvSpPr>
          <p:cNvPr id="7" name="TextBox 6"/>
          <p:cNvSpPr txBox="1"/>
          <p:nvPr/>
        </p:nvSpPr>
        <p:spPr>
          <a:xfrm>
            <a:off x="0" y="0"/>
            <a:ext cx="1441420" cy="253916"/>
          </a:xfrm>
          <a:prstGeom prst="rect">
            <a:avLst/>
          </a:prstGeom>
          <a:noFill/>
        </p:spPr>
        <p:txBody>
          <a:bodyPr wrap="none" rtlCol="0">
            <a:spAutoFit/>
          </a:bodyPr>
          <a:lstStyle/>
          <a:p>
            <a:r>
              <a:rPr lang="en-US" sz="1050" b="1" dirty="0"/>
              <a:t>Speed Adjustments</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cxnSp>
        <p:nvCxnSpPr>
          <p:cNvPr id="21" name="Straight Connector 20"/>
          <p:cNvCxnSpPr/>
          <p:nvPr/>
        </p:nvCxnSpPr>
        <p:spPr>
          <a:xfrm>
            <a:off x="1705223" y="4120169"/>
            <a:ext cx="0" cy="205329"/>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79128" flipH="1">
            <a:off x="828072" y="3532494"/>
            <a:ext cx="1664936" cy="1109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432560" y="5010354"/>
            <a:ext cx="2530285"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400" b="1" i="1" u="sng" dirty="0">
                <a:effectLst>
                  <a:outerShdw blurRad="38100" dist="38100" dir="2700000" algn="tl">
                    <a:srgbClr val="000000">
                      <a:alpha val="43137"/>
                    </a:srgbClr>
                  </a:outerShdw>
                </a:effectLst>
              </a:rPr>
              <a:t>After Takeoff - ATC Clearance: </a:t>
            </a:r>
          </a:p>
          <a:p>
            <a:pPr algn="ctr"/>
            <a:r>
              <a:rPr lang="en-US" sz="1400" b="1" dirty="0">
                <a:effectLst>
                  <a:outerShdw blurRad="38100" dist="38100" dir="2700000" algn="tl">
                    <a:srgbClr val="000000">
                      <a:alpha val="43137"/>
                    </a:srgbClr>
                  </a:outerShdw>
                </a:effectLst>
              </a:rPr>
              <a:t>“Delete Speed Restrictions”</a:t>
            </a:r>
          </a:p>
        </p:txBody>
      </p:sp>
      <p:cxnSp>
        <p:nvCxnSpPr>
          <p:cNvPr id="26" name="Straight Arrow Connector 25"/>
          <p:cNvCxnSpPr/>
          <p:nvPr/>
        </p:nvCxnSpPr>
        <p:spPr>
          <a:xfrm flipV="1">
            <a:off x="1697703" y="4473962"/>
            <a:ext cx="1" cy="499091"/>
          </a:xfrm>
          <a:prstGeom prst="straightConnector1">
            <a:avLst/>
          </a:prstGeom>
          <a:ln w="28575">
            <a:solidFill>
              <a:schemeClr val="bg1">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3705969" y="3659886"/>
            <a:ext cx="4986625" cy="1055608"/>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Delete all speed restrictions on STAAV SID</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Do not exceed 250 KT until above 10,000’ (14 CFR 91.117)  </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Comply with all published altitude restrictions </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Climb to the published “Top Altitude” (FL 190)</a:t>
            </a:r>
          </a:p>
        </p:txBody>
      </p:sp>
      <p:sp>
        <p:nvSpPr>
          <p:cNvPr id="29" name="Rounded Rectangle 28"/>
          <p:cNvSpPr/>
          <p:nvPr/>
        </p:nvSpPr>
        <p:spPr>
          <a:xfrm>
            <a:off x="1654369" y="722868"/>
            <a:ext cx="5825068"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Initial IFR Clearance:</a:t>
            </a:r>
          </a:p>
          <a:p>
            <a:pPr algn="ctr"/>
            <a:r>
              <a:rPr lang="en-US" sz="1400" b="1" dirty="0">
                <a:effectLst>
                  <a:outerShdw blurRad="38100" dist="38100" dir="2700000" algn="tl">
                    <a:srgbClr val="000000">
                      <a:alpha val="43137"/>
                    </a:srgbClr>
                  </a:outerShdw>
                </a:effectLst>
              </a:rPr>
              <a:t>“Cleared…STAAV Four Departure, Dove Creek Transition, Climb Via SID…”</a:t>
            </a:r>
          </a:p>
        </p:txBody>
      </p:sp>
      <p:grpSp>
        <p:nvGrpSpPr>
          <p:cNvPr id="30" name="Group 29"/>
          <p:cNvGrpSpPr/>
          <p:nvPr/>
        </p:nvGrpSpPr>
        <p:grpSpPr>
          <a:xfrm>
            <a:off x="593717" y="1693334"/>
            <a:ext cx="1079500" cy="965200"/>
            <a:chOff x="1730622" y="1548081"/>
            <a:chExt cx="1079500" cy="965200"/>
          </a:xfrm>
        </p:grpSpPr>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0622" y="1548081"/>
              <a:ext cx="1079500" cy="96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ounded Rectangle 26"/>
            <p:cNvSpPr/>
            <p:nvPr/>
          </p:nvSpPr>
          <p:spPr>
            <a:xfrm>
              <a:off x="1779067" y="2099733"/>
              <a:ext cx="992978" cy="36274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quot;No&quot; Symbol 31"/>
            <p:cNvSpPr/>
            <p:nvPr/>
          </p:nvSpPr>
          <p:spPr>
            <a:xfrm>
              <a:off x="2023532" y="1693334"/>
              <a:ext cx="438393" cy="398245"/>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grpSp>
      <p:sp>
        <p:nvSpPr>
          <p:cNvPr id="31" name="Rectangular Callout 30"/>
          <p:cNvSpPr/>
          <p:nvPr/>
        </p:nvSpPr>
        <p:spPr>
          <a:xfrm>
            <a:off x="593717" y="1693333"/>
            <a:ext cx="1094520" cy="965201"/>
          </a:xfrm>
          <a:prstGeom prst="wedgeRectCallout">
            <a:avLst>
              <a:gd name="adj1" fmla="val 51891"/>
              <a:gd name="adj2" fmla="val 13070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Rounded Rectangle 36"/>
          <p:cNvSpPr/>
          <p:nvPr/>
        </p:nvSpPr>
        <p:spPr>
          <a:xfrm>
            <a:off x="3705968" y="4797392"/>
            <a:ext cx="4986625" cy="817245"/>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400" b="1" dirty="0">
                <a:effectLst>
                  <a:outerShdw blurRad="38100" dist="38100" dir="2700000" algn="tl">
                    <a:srgbClr val="000000">
                      <a:alpha val="43137"/>
                    </a:srgbClr>
                  </a:outerShdw>
                </a:effectLst>
              </a:rPr>
              <a:t>When Deleting Published Restrictions, ATC Must Ensure Obstacle Clearance Until The Aircraft Is Established On A Route Where No Published Restrictions Apply</a:t>
            </a:r>
          </a:p>
        </p:txBody>
      </p:sp>
    </p:spTree>
    <p:extLst>
      <p:ext uri="{BB962C8B-B14F-4D97-AF65-F5344CB8AC3E}">
        <p14:creationId xmlns:p14="http://schemas.microsoft.com/office/powerpoint/2010/main" val="3479941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a:t>
            </a:r>
          </a:p>
        </p:txBody>
      </p:sp>
      <p:sp>
        <p:nvSpPr>
          <p:cNvPr id="3" name="Content Placeholder 2"/>
          <p:cNvSpPr>
            <a:spLocks noGrp="1"/>
          </p:cNvSpPr>
          <p:nvPr>
            <p:ph idx="1"/>
          </p:nvPr>
        </p:nvSpPr>
        <p:spPr/>
        <p:txBody>
          <a:bodyPr>
            <a:normAutofit fontScale="92500" lnSpcReduction="10000"/>
          </a:bodyPr>
          <a:lstStyle/>
          <a:p>
            <a:r>
              <a:rPr lang="en-US" sz="1900" dirty="0"/>
              <a:t>Procedures for Air Navigation Services (PANS) – Air Traffic Management (ATM) Document 4444 is the ICAO Standard &amp; Recommended Practices (SARP) for air traffic control </a:t>
            </a:r>
          </a:p>
          <a:p>
            <a:r>
              <a:rPr lang="en-US" sz="1900" dirty="0"/>
              <a:t>Until recently, PANS-ATM 4444 required compliance with published altitude and speed restrictions on SIDs and STARs when the aircraft was cleared to climb or descend on the departure or arrival:</a:t>
            </a:r>
          </a:p>
          <a:p>
            <a:pPr lvl="1"/>
            <a:r>
              <a:rPr lang="en-US" dirty="0"/>
              <a:t>SIDs:</a:t>
            </a:r>
          </a:p>
          <a:p>
            <a:pPr marL="457200" lvl="1" indent="0">
              <a:buNone/>
            </a:pPr>
            <a:r>
              <a:rPr lang="en-US" sz="1300" i="1" dirty="0"/>
              <a:t>When a departing aircraft on a SID is cleared to climb to a level higher than the initially cleared level or the level(s) specified in a SID, the aircraft shall follow the published vertical profile of a SID, unless such restrictions are explicitly cancelled by ATC</a:t>
            </a:r>
          </a:p>
          <a:p>
            <a:pPr lvl="1"/>
            <a:endParaRPr lang="en-US" dirty="0"/>
          </a:p>
          <a:p>
            <a:pPr lvl="1"/>
            <a:r>
              <a:rPr lang="en-US" dirty="0"/>
              <a:t>STARs:</a:t>
            </a:r>
          </a:p>
          <a:p>
            <a:pPr marL="457200" lvl="1" indent="0">
              <a:buNone/>
            </a:pPr>
            <a:r>
              <a:rPr lang="en-US" sz="1300" i="1" dirty="0"/>
              <a:t>When an arriving aircraft on a STAR is cleared to descend to a level lower than the level or the level(s) specified in a STAR, the aircraft shall follow the published vertical profile of a STAR, unless such restrictions are explicitly cancelled by ATC. Published minimum levels based on terrain clearance shall always be applied.</a:t>
            </a:r>
          </a:p>
          <a:p>
            <a:endParaRPr lang="en-US"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106</a:t>
            </a:fld>
            <a:endParaRPr lang="en-US" dirty="0"/>
          </a:p>
        </p:txBody>
      </p:sp>
      <p:sp>
        <p:nvSpPr>
          <p:cNvPr id="5" name="Text Placeholder 4"/>
          <p:cNvSpPr>
            <a:spLocks noGrp="1"/>
          </p:cNvSpPr>
          <p:nvPr>
            <p:ph type="body" sz="quarter" idx="13"/>
          </p:nvPr>
        </p:nvSpPr>
        <p:spPr/>
        <p:txBody>
          <a:bodyPr/>
          <a:lstStyle/>
          <a:p>
            <a:r>
              <a:rPr lang="en-US" dirty="0"/>
              <a:t>Previous Standard</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9109178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ICAO Climb Via SID &amp; Descend Via STAR</a:t>
            </a:r>
          </a:p>
        </p:txBody>
      </p:sp>
      <p:sp>
        <p:nvSpPr>
          <p:cNvPr id="3" name="Content Placeholder 2"/>
          <p:cNvSpPr>
            <a:spLocks noGrp="1"/>
          </p:cNvSpPr>
          <p:nvPr>
            <p:ph idx="1"/>
          </p:nvPr>
        </p:nvSpPr>
        <p:spPr/>
        <p:txBody>
          <a:bodyPr>
            <a:normAutofit/>
          </a:bodyPr>
          <a:lstStyle/>
          <a:p>
            <a:r>
              <a:rPr lang="en-US" sz="1600" dirty="0"/>
              <a:t>SID/STAR phraseology allows ATC and aircrew to communicate and understand detailed clearance information that would otherwise require long and potentially complex transmissions.</a:t>
            </a:r>
          </a:p>
          <a:p>
            <a:r>
              <a:rPr lang="en-US" sz="1600" dirty="0"/>
              <a:t>Over time, these benefits have been eroded through the development of non-harmonized practices and different meanings being attached to certain elements of SID/STAR phraseology. </a:t>
            </a:r>
          </a:p>
          <a:p>
            <a:r>
              <a:rPr lang="en-US" sz="1600" dirty="0"/>
              <a:t>Consequently, there may be a mismatch between ATC and aircrew expectations when SID/STAR phraseology is used, and what certain terms may mean. This presents a safety risk that requires a renewed effort to adopt harmonized SID/STAR phraseology</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107</a:t>
            </a:fld>
            <a:endParaRPr lang="en-US" dirty="0"/>
          </a:p>
        </p:txBody>
      </p:sp>
      <p:sp>
        <p:nvSpPr>
          <p:cNvPr id="5" name="Text Placeholder 4"/>
          <p:cNvSpPr>
            <a:spLocks noGrp="1"/>
          </p:cNvSpPr>
          <p:nvPr>
            <p:ph type="body" sz="quarter" idx="13"/>
          </p:nvPr>
        </p:nvSpPr>
        <p:spPr/>
        <p:txBody>
          <a:bodyPr>
            <a:normAutofit/>
          </a:bodyPr>
          <a:lstStyle/>
          <a:p>
            <a:r>
              <a:rPr lang="en-US" sz="2000" dirty="0"/>
              <a:t>Effective 10 November 2016 Revision To PANS-ATM 4444</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7478336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ICAO Core Phraseology</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108</a:t>
            </a:fld>
            <a:endParaRPr lang="en-US" dirty="0"/>
          </a:p>
        </p:txBody>
      </p:sp>
      <p:sp>
        <p:nvSpPr>
          <p:cNvPr id="5" name="Text Placeholder 4"/>
          <p:cNvSpPr>
            <a:spLocks noGrp="1"/>
          </p:cNvSpPr>
          <p:nvPr>
            <p:ph type="body" sz="quarter" idx="13"/>
          </p:nvPr>
        </p:nvSpPr>
        <p:spPr/>
        <p:txBody>
          <a:bodyPr>
            <a:normAutofit/>
          </a:bodyPr>
          <a:lstStyle/>
          <a:p>
            <a:r>
              <a:rPr lang="en-US" dirty="0"/>
              <a:t>Effective 10 November 2016</a:t>
            </a:r>
          </a:p>
        </p:txBody>
      </p:sp>
      <p:sp>
        <p:nvSpPr>
          <p:cNvPr id="6" name="Text Placeholder 5"/>
          <p:cNvSpPr>
            <a:spLocks noGrp="1"/>
          </p:cNvSpPr>
          <p:nvPr>
            <p:ph type="body" sz="quarter" idx="14"/>
          </p:nvPr>
        </p:nvSpPr>
        <p:spPr/>
        <p:txBody>
          <a:bodyPr/>
          <a:lstStyle/>
          <a:p>
            <a:endParaRPr lang="en-US" dirty="0"/>
          </a:p>
        </p:txBody>
      </p:sp>
      <p:pic>
        <p:nvPicPr>
          <p:cNvPr id="9" name="Picture 8"/>
          <p:cNvPicPr>
            <a:picLocks noChangeAspect="1"/>
          </p:cNvPicPr>
          <p:nvPr/>
        </p:nvPicPr>
        <p:blipFill>
          <a:blip r:embed="rId2"/>
          <a:stretch>
            <a:fillRect/>
          </a:stretch>
        </p:blipFill>
        <p:spPr>
          <a:xfrm>
            <a:off x="748473" y="2288421"/>
            <a:ext cx="3362927" cy="333053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stretch>
            <a:fillRect/>
          </a:stretch>
        </p:blipFill>
        <p:spPr>
          <a:xfrm>
            <a:off x="4953000" y="2288421"/>
            <a:ext cx="3482439" cy="333053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656118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ICAO Core Phraseology</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109</a:t>
            </a:fld>
            <a:endParaRPr lang="en-US" dirty="0"/>
          </a:p>
        </p:txBody>
      </p:sp>
      <p:sp>
        <p:nvSpPr>
          <p:cNvPr id="5" name="Text Placeholder 4"/>
          <p:cNvSpPr>
            <a:spLocks noGrp="1"/>
          </p:cNvSpPr>
          <p:nvPr>
            <p:ph type="body" sz="quarter" idx="13"/>
          </p:nvPr>
        </p:nvSpPr>
        <p:spPr/>
        <p:txBody>
          <a:bodyPr>
            <a:normAutofit/>
          </a:bodyPr>
          <a:lstStyle/>
          <a:p>
            <a:r>
              <a:rPr lang="en-US" dirty="0"/>
              <a:t>Effective 10 November 2016</a:t>
            </a:r>
          </a:p>
        </p:txBody>
      </p:sp>
      <p:sp>
        <p:nvSpPr>
          <p:cNvPr id="6" name="Text Placeholder 5"/>
          <p:cNvSpPr>
            <a:spLocks noGrp="1"/>
          </p:cNvSpPr>
          <p:nvPr>
            <p:ph type="body" sz="quarter" idx="14"/>
          </p:nvPr>
        </p:nvSpPr>
        <p:spPr/>
        <p:txBody>
          <a:bodyPr/>
          <a:lstStyle/>
          <a:p>
            <a:endParaRPr lang="en-US" dirty="0"/>
          </a:p>
        </p:txBody>
      </p:sp>
      <p:pic>
        <p:nvPicPr>
          <p:cNvPr id="3" name="Picture 2"/>
          <p:cNvPicPr>
            <a:picLocks noChangeAspect="1"/>
          </p:cNvPicPr>
          <p:nvPr/>
        </p:nvPicPr>
        <p:blipFill>
          <a:blip r:embed="rId2"/>
          <a:stretch>
            <a:fillRect/>
          </a:stretch>
        </p:blipFill>
        <p:spPr>
          <a:xfrm>
            <a:off x="590065" y="2642284"/>
            <a:ext cx="3802633" cy="235751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4953000" y="2642284"/>
            <a:ext cx="3733800" cy="236453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3916570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Pilot/Controller Phraseology</a:t>
            </a:r>
          </a:p>
        </p:txBody>
      </p:sp>
      <p:sp>
        <p:nvSpPr>
          <p:cNvPr id="3" name="Content Placeholder 2"/>
          <p:cNvSpPr>
            <a:spLocks noGrp="1"/>
          </p:cNvSpPr>
          <p:nvPr>
            <p:ph idx="1"/>
          </p:nvPr>
        </p:nvSpPr>
        <p:spPr>
          <a:xfrm>
            <a:off x="838199" y="2057400"/>
            <a:ext cx="8042329" cy="3886200"/>
          </a:xfrm>
        </p:spPr>
        <p:txBody>
          <a:bodyPr>
            <a:noAutofit/>
          </a:bodyPr>
          <a:lstStyle/>
          <a:p>
            <a:pPr marL="0" indent="0">
              <a:spcBef>
                <a:spcPts val="1200"/>
              </a:spcBef>
              <a:buNone/>
            </a:pPr>
            <a:r>
              <a:rPr lang="en-US" sz="1600" i="1" dirty="0"/>
              <a:t>“Southwest Seven Eleven leaving two thousand climbing via the Laura Two departure.”</a:t>
            </a:r>
            <a:endParaRPr lang="en-US" sz="1600" dirty="0"/>
          </a:p>
          <a:p>
            <a:pPr marL="0" indent="0">
              <a:spcBef>
                <a:spcPts val="1200"/>
              </a:spcBef>
              <a:buNone/>
            </a:pPr>
            <a:r>
              <a:rPr lang="en-US" sz="1600" i="1" dirty="0"/>
              <a:t>“Delta Fifty Eight climb via SID except cross MKALA at or above seven thousand.” </a:t>
            </a:r>
            <a:endParaRPr lang="en-US" sz="1600" dirty="0"/>
          </a:p>
          <a:p>
            <a:pPr marL="0" indent="0">
              <a:spcBef>
                <a:spcPts val="1200"/>
              </a:spcBef>
              <a:buNone/>
            </a:pPr>
            <a:r>
              <a:rPr lang="en-US" sz="1600" i="1" dirty="0"/>
              <a:t>“American One Twenty proceed direct ROCKR, cross ROCKR at or above one zero thousand, climb via the BIZEE Two departure.”</a:t>
            </a:r>
          </a:p>
          <a:p>
            <a:pPr marL="0" indent="0">
              <a:spcBef>
                <a:spcPts val="1200"/>
              </a:spcBef>
              <a:buNone/>
            </a:pPr>
            <a:r>
              <a:rPr lang="en-US" sz="1600" i="1" dirty="0"/>
              <a:t>“United Thirty Five cleared to Johnston Airport, Scott One departure, JONEZ transition, Q-one forty five, climb via SID except maintain flight level one eight zero.”</a:t>
            </a:r>
          </a:p>
          <a:p>
            <a:pPr marL="0" indent="0">
              <a:spcBef>
                <a:spcPts val="1200"/>
              </a:spcBef>
              <a:buNone/>
            </a:pPr>
            <a:r>
              <a:rPr lang="en-US" sz="1600" i="1" dirty="0"/>
              <a:t>“JetBlue Six Zero Two leaving flight level two one zero descending via the IVANE two arrival landing south.”</a:t>
            </a:r>
          </a:p>
          <a:p>
            <a:pPr marL="0" indent="0">
              <a:spcBef>
                <a:spcPts val="1200"/>
              </a:spcBef>
              <a:buNone/>
            </a:pPr>
            <a:r>
              <a:rPr lang="en-US" sz="1600" i="1" dirty="0"/>
              <a:t>“Delta One Twenty One leaving flight level one niner zero, descending via the EAGUL Five arrival runway two-six transition."</a:t>
            </a:r>
            <a:endParaRPr lang="en-US" sz="1600"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11</a:t>
            </a:fld>
            <a:endParaRPr lang="en-US" dirty="0"/>
          </a:p>
        </p:txBody>
      </p:sp>
      <p:sp>
        <p:nvSpPr>
          <p:cNvPr id="5" name="Text Placeholder 4"/>
          <p:cNvSpPr>
            <a:spLocks noGrp="1"/>
          </p:cNvSpPr>
          <p:nvPr>
            <p:ph type="body" sz="quarter" idx="13"/>
          </p:nvPr>
        </p:nvSpPr>
        <p:spPr/>
        <p:txBody>
          <a:bodyPr>
            <a:normAutofit/>
          </a:bodyPr>
          <a:lstStyle/>
          <a:p>
            <a:r>
              <a:rPr lang="en-US" b="1" dirty="0"/>
              <a:t>Examples: </a:t>
            </a:r>
            <a:endParaRPr lang="en-US" dirty="0"/>
          </a:p>
        </p:txBody>
      </p:sp>
    </p:spTree>
    <p:extLst>
      <p:ext uri="{BB962C8B-B14F-4D97-AF65-F5344CB8AC3E}">
        <p14:creationId xmlns:p14="http://schemas.microsoft.com/office/powerpoint/2010/main" val="3217283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Has Not Changed</a:t>
            </a:r>
          </a:p>
        </p:txBody>
      </p:sp>
      <p:sp>
        <p:nvSpPr>
          <p:cNvPr id="3" name="Content Placeholder 2"/>
          <p:cNvSpPr>
            <a:spLocks noGrp="1"/>
          </p:cNvSpPr>
          <p:nvPr>
            <p:ph idx="1"/>
          </p:nvPr>
        </p:nvSpPr>
        <p:spPr/>
        <p:txBody>
          <a:bodyPr>
            <a:noAutofit/>
          </a:bodyPr>
          <a:lstStyle/>
          <a:p>
            <a:r>
              <a:rPr lang="en-US" sz="1400" dirty="0"/>
              <a:t>Use of CANCEL SPEED RESTRICTION applies only to the speed restrictions associated with the SID or STAR procedure. It does not cancel other speed restrictions such as the speed limits detailed at ICAO Annex 11 Chapter 2 and Appendix 4</a:t>
            </a:r>
          </a:p>
          <a:p>
            <a:r>
              <a:rPr lang="en-US" sz="1400" dirty="0"/>
              <a:t>The requirement for a QNH altimeter setting to be included in the descent clearance when first cleared to an altitude below the transition level, except when it is known that the aircraft has already received the information (PANS-ATM 4.10.4.5 refers), does not change.</a:t>
            </a:r>
          </a:p>
          <a:p>
            <a:r>
              <a:rPr lang="en-US" sz="1400" dirty="0"/>
              <a:t>The terrain clearance responsibilities prescribed in ICAO Doc 4444 (PANS-ATM) 8.6.5.2 do not change</a:t>
            </a:r>
          </a:p>
          <a:p>
            <a:r>
              <a:rPr lang="en-US" sz="1400" dirty="0"/>
              <a:t>And finally, while pilots and ATS providers are expected to comply with the revised phraseology, in unusual or unforeseen circumstances it may not be possible to apply the phraseology as intended. Should this happen, pilots and ATS personnel are still expected to use plain language, which must be as clear and concise as possible.</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110</a:t>
            </a:fld>
            <a:endParaRPr lang="en-US" dirty="0"/>
          </a:p>
        </p:txBody>
      </p:sp>
      <p:sp>
        <p:nvSpPr>
          <p:cNvPr id="5" name="Text Placeholder 4"/>
          <p:cNvSpPr>
            <a:spLocks noGrp="1"/>
          </p:cNvSpPr>
          <p:nvPr>
            <p:ph type="body" sz="quarter" idx="13"/>
          </p:nvPr>
        </p:nvSpPr>
        <p:spPr/>
        <p:txBody>
          <a:bodyPr/>
          <a:lstStyle/>
          <a:p>
            <a:endParaRPr lang="en-US" dirty="0"/>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04233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ICAO Climb Via SID &amp; Descend Via STAR</a:t>
            </a:r>
          </a:p>
        </p:txBody>
      </p:sp>
      <p:sp>
        <p:nvSpPr>
          <p:cNvPr id="3" name="Content Placeholder 2"/>
          <p:cNvSpPr>
            <a:spLocks noGrp="1"/>
          </p:cNvSpPr>
          <p:nvPr>
            <p:ph idx="1"/>
          </p:nvPr>
        </p:nvSpPr>
        <p:spPr/>
        <p:txBody>
          <a:bodyPr>
            <a:normAutofit/>
          </a:bodyPr>
          <a:lstStyle/>
          <a:p>
            <a:r>
              <a:rPr lang="en-US" sz="1600" dirty="0"/>
              <a:t>Provide core phraseology that positively reinforces that the lateral, vertical and speed requirements embedded in a SID or STAR will continue to apply, unless explicitly cancelled or amended by the controller;</a:t>
            </a:r>
          </a:p>
          <a:p>
            <a:r>
              <a:rPr lang="en-US" sz="1600" dirty="0"/>
              <a:t>Provide supplementary phraseology that enables any level and/or speed restrictions as local circumstances, practice or procedures permit;</a:t>
            </a:r>
          </a:p>
          <a:p>
            <a:r>
              <a:rPr lang="en-US" sz="1600" dirty="0"/>
              <a:t>Harmonize through appropriate phraseology the means by which aircraft must be cleared where variations to the lateral profile are required, such as where waypoints along the procedure are bypassed.</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111</a:t>
            </a:fld>
            <a:endParaRPr lang="en-US" dirty="0"/>
          </a:p>
        </p:txBody>
      </p:sp>
      <p:sp>
        <p:nvSpPr>
          <p:cNvPr id="5" name="Text Placeholder 4"/>
          <p:cNvSpPr>
            <a:spLocks noGrp="1"/>
          </p:cNvSpPr>
          <p:nvPr>
            <p:ph type="body" sz="quarter" idx="13"/>
          </p:nvPr>
        </p:nvSpPr>
        <p:spPr/>
        <p:txBody>
          <a:bodyPr/>
          <a:lstStyle/>
          <a:p>
            <a:r>
              <a:rPr lang="en-US" dirty="0"/>
              <a:t>The Purposes Of This Change</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050481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State Of Implementation </a:t>
            </a:r>
          </a:p>
        </p:txBody>
      </p:sp>
      <p:sp>
        <p:nvSpPr>
          <p:cNvPr id="3" name="Content Placeholder 2"/>
          <p:cNvSpPr>
            <a:spLocks noGrp="1"/>
          </p:cNvSpPr>
          <p:nvPr>
            <p:ph idx="1"/>
          </p:nvPr>
        </p:nvSpPr>
        <p:spPr>
          <a:xfrm>
            <a:off x="838200" y="2057400"/>
            <a:ext cx="3732213" cy="3886200"/>
          </a:xfrm>
        </p:spPr>
        <p:txBody>
          <a:bodyPr/>
          <a:lstStyle/>
          <a:p>
            <a:r>
              <a:rPr lang="en-US" dirty="0"/>
              <a:t>Global adoption</a:t>
            </a:r>
          </a:p>
          <a:p>
            <a:r>
              <a:rPr lang="en-US" dirty="0"/>
              <a:t>Several States have already implemented</a:t>
            </a:r>
          </a:p>
          <a:p>
            <a:r>
              <a:rPr lang="en-US" dirty="0"/>
              <a:t>Additional States will follow in 2017</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112</a:t>
            </a:fld>
            <a:endParaRPr lang="en-US" dirty="0"/>
          </a:p>
        </p:txBody>
      </p:sp>
      <p:sp>
        <p:nvSpPr>
          <p:cNvPr id="5" name="Text Placeholder 4"/>
          <p:cNvSpPr>
            <a:spLocks noGrp="1"/>
          </p:cNvSpPr>
          <p:nvPr>
            <p:ph type="body" sz="quarter" idx="13"/>
          </p:nvPr>
        </p:nvSpPr>
        <p:spPr/>
        <p:txBody>
          <a:bodyPr/>
          <a:lstStyle/>
          <a:p>
            <a:endParaRPr lang="en-US" dirty="0"/>
          </a:p>
        </p:txBody>
      </p:sp>
      <p:sp>
        <p:nvSpPr>
          <p:cNvPr id="6" name="Text Placeholder 5"/>
          <p:cNvSpPr>
            <a:spLocks noGrp="1"/>
          </p:cNvSpPr>
          <p:nvPr>
            <p:ph type="body" sz="quarter" idx="14"/>
          </p:nvPr>
        </p:nvSpPr>
        <p:spPr/>
        <p:txBody>
          <a:bodyPr/>
          <a:lstStyle/>
          <a:p>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9753" y="2432339"/>
            <a:ext cx="4222896" cy="2814104"/>
          </a:xfrm>
          <a:prstGeom prst="rect">
            <a:avLst/>
          </a:prstGeom>
          <a:ln>
            <a:noFill/>
          </a:ln>
          <a:effectLst>
            <a:outerShdw blurRad="292100" dist="139700" dir="2700000" algn="tl" rotWithShape="0">
              <a:srgbClr val="333333">
                <a:alpha val="65000"/>
              </a:srgbClr>
            </a:outerShdw>
          </a:effectLst>
        </p:spPr>
      </p:pic>
      <p:sp>
        <p:nvSpPr>
          <p:cNvPr id="9" name="Rectangle: Rounded Corners 8">
            <a:hlinkClick r:id="rId3"/>
          </p:cNvPr>
          <p:cNvSpPr/>
          <p:nvPr/>
        </p:nvSpPr>
        <p:spPr>
          <a:xfrm>
            <a:off x="894336" y="4267200"/>
            <a:ext cx="3619940" cy="609600"/>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effectLst>
                  <a:outerShdw blurRad="38100" dist="38100" dir="2700000" algn="tl">
                    <a:srgbClr val="000000">
                      <a:alpha val="43137"/>
                    </a:srgbClr>
                  </a:outerShdw>
                </a:effectLst>
              </a:rPr>
              <a:t>Click For ICAO                                         Climb Via/Descend Via Webpage</a:t>
            </a:r>
          </a:p>
        </p:txBody>
      </p:sp>
    </p:spTree>
    <p:extLst>
      <p:ext uri="{BB962C8B-B14F-4D97-AF65-F5344CB8AC3E}">
        <p14:creationId xmlns:p14="http://schemas.microsoft.com/office/powerpoint/2010/main" val="31238260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ICAO Climb Via SID &amp; Descend Via STAR</a:t>
            </a:r>
          </a:p>
        </p:txBody>
      </p:sp>
      <p:sp>
        <p:nvSpPr>
          <p:cNvPr id="3" name="Content Placeholder 2"/>
          <p:cNvSpPr>
            <a:spLocks noGrp="1"/>
          </p:cNvSpPr>
          <p:nvPr>
            <p:ph idx="1"/>
          </p:nvPr>
        </p:nvSpPr>
        <p:spPr/>
        <p:txBody>
          <a:bodyPr>
            <a:normAutofit/>
          </a:bodyPr>
          <a:lstStyle/>
          <a:p>
            <a:r>
              <a:rPr lang="en-US" sz="1800" dirty="0"/>
              <a:t>The use of a SID designator in a clearance without a cleared level             </a:t>
            </a:r>
            <a:r>
              <a:rPr lang="en-US" sz="1800" b="1" u="sng" dirty="0"/>
              <a:t>does not</a:t>
            </a:r>
            <a:r>
              <a:rPr lang="en-US" sz="1800" b="1" dirty="0"/>
              <a:t> </a:t>
            </a:r>
            <a:r>
              <a:rPr lang="en-US" sz="1800" dirty="0"/>
              <a:t>authorize the aircraft to climb on the SID vertical profile</a:t>
            </a:r>
          </a:p>
          <a:p>
            <a:r>
              <a:rPr lang="en-US" sz="1800" dirty="0"/>
              <a:t>The use of a STAR designator in a clearance without a cleared level </a:t>
            </a:r>
            <a:r>
              <a:rPr lang="en-US" sz="1800" b="1" dirty="0"/>
              <a:t>does not </a:t>
            </a:r>
            <a:r>
              <a:rPr lang="en-US" sz="1800" dirty="0"/>
              <a:t>authorize the aircraft to descend on the STAR vertical profile</a:t>
            </a:r>
          </a:p>
          <a:p>
            <a:r>
              <a:rPr lang="en-US" sz="1800" dirty="0"/>
              <a:t>Pilots must receive a “</a:t>
            </a:r>
            <a:r>
              <a:rPr lang="en-US" sz="1800" i="1" dirty="0"/>
              <a:t>Climb Via SID</a:t>
            </a:r>
            <a:r>
              <a:rPr lang="en-US" sz="1800" dirty="0"/>
              <a:t>” or “</a:t>
            </a:r>
            <a:r>
              <a:rPr lang="en-US" sz="1800" i="1" dirty="0"/>
              <a:t>Descend Via STAR</a:t>
            </a:r>
            <a:r>
              <a:rPr lang="en-US" sz="1800" dirty="0"/>
              <a:t>” clearance to climb/descend on the SID/STAR vertical profile</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113</a:t>
            </a:fld>
            <a:endParaRPr lang="en-US" dirty="0"/>
          </a:p>
        </p:txBody>
      </p:sp>
      <p:sp>
        <p:nvSpPr>
          <p:cNvPr id="5" name="Text Placeholder 4"/>
          <p:cNvSpPr>
            <a:spLocks noGrp="1"/>
          </p:cNvSpPr>
          <p:nvPr>
            <p:ph type="body" sz="quarter" idx="13"/>
          </p:nvPr>
        </p:nvSpPr>
        <p:spPr/>
        <p:txBody>
          <a:bodyPr/>
          <a:lstStyle/>
          <a:p>
            <a:r>
              <a:rPr lang="en-US" dirty="0"/>
              <a:t>Pilots Take Note…</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7564578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Pilot Readback</a:t>
            </a:r>
          </a:p>
        </p:txBody>
      </p:sp>
      <p:sp>
        <p:nvSpPr>
          <p:cNvPr id="3" name="Content Placeholder 2"/>
          <p:cNvSpPr>
            <a:spLocks noGrp="1"/>
          </p:cNvSpPr>
          <p:nvPr>
            <p:ph idx="1"/>
          </p:nvPr>
        </p:nvSpPr>
        <p:spPr/>
        <p:txBody>
          <a:bodyPr>
            <a:normAutofit/>
          </a:bodyPr>
          <a:lstStyle/>
          <a:p>
            <a:r>
              <a:rPr lang="en-US" sz="1800" dirty="0"/>
              <a:t>Controllers must get a readback if specifying “</a:t>
            </a:r>
            <a:r>
              <a:rPr lang="en-US" sz="1800" i="1" dirty="0"/>
              <a:t>Climb Via SID</a:t>
            </a:r>
            <a:r>
              <a:rPr lang="en-US" sz="1800" dirty="0"/>
              <a:t>” or “</a:t>
            </a:r>
            <a:r>
              <a:rPr lang="en-US" sz="1800" i="1" dirty="0"/>
              <a:t>Descend Via STAR</a:t>
            </a:r>
            <a:r>
              <a:rPr lang="en-US" sz="1800" dirty="0"/>
              <a:t>.”</a:t>
            </a:r>
          </a:p>
          <a:p>
            <a:r>
              <a:rPr lang="en-US" sz="1800" dirty="0"/>
              <a:t>Readback of “</a:t>
            </a:r>
            <a:r>
              <a:rPr lang="en-US" sz="1800" i="1" dirty="0"/>
              <a:t>Via STAR</a:t>
            </a:r>
            <a:r>
              <a:rPr lang="en-US" sz="1800" dirty="0"/>
              <a:t>” or “</a:t>
            </a:r>
            <a:r>
              <a:rPr lang="en-US" sz="1800" i="1" dirty="0"/>
              <a:t>Via SID</a:t>
            </a:r>
            <a:r>
              <a:rPr lang="en-US" sz="1800" dirty="0"/>
              <a:t>” may result in a different flight path than a “</a:t>
            </a:r>
            <a:r>
              <a:rPr lang="en-US" sz="1800" i="1" dirty="0"/>
              <a:t>Descend To</a:t>
            </a:r>
            <a:r>
              <a:rPr lang="en-US" sz="1800" dirty="0"/>
              <a:t>” or “</a:t>
            </a:r>
            <a:r>
              <a:rPr lang="en-US" sz="1800" i="1" dirty="0"/>
              <a:t>Climb To</a:t>
            </a:r>
            <a:r>
              <a:rPr lang="en-US" sz="1800" dirty="0"/>
              <a:t>” clearance</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114</a:t>
            </a:fld>
            <a:endParaRPr lang="en-US" dirty="0"/>
          </a:p>
        </p:txBody>
      </p:sp>
      <p:sp>
        <p:nvSpPr>
          <p:cNvPr id="5" name="Text Placeholder 4"/>
          <p:cNvSpPr>
            <a:spLocks noGrp="1"/>
          </p:cNvSpPr>
          <p:nvPr>
            <p:ph type="body" sz="quarter" idx="13"/>
          </p:nvPr>
        </p:nvSpPr>
        <p:spPr/>
        <p:txBody>
          <a:bodyPr/>
          <a:lstStyle/>
          <a:p>
            <a:r>
              <a:rPr lang="en-US" dirty="0"/>
              <a:t>“</a:t>
            </a:r>
            <a:r>
              <a:rPr lang="en-US" i="1" dirty="0"/>
              <a:t>Climb Via SID</a:t>
            </a:r>
            <a:r>
              <a:rPr lang="en-US" dirty="0"/>
              <a:t>” or “</a:t>
            </a:r>
            <a:r>
              <a:rPr lang="en-US" i="1" dirty="0"/>
              <a:t>Descend Via STAR</a:t>
            </a:r>
            <a:r>
              <a:rPr lang="en-US" dirty="0"/>
              <a:t>”</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3528688"/>
            <a:ext cx="3739005" cy="2491112"/>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 y="3545438"/>
            <a:ext cx="3712993" cy="24743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3390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583925688"/>
              </p:ext>
            </p:extLst>
          </p:nvPr>
        </p:nvGraphicFramePr>
        <p:xfrm>
          <a:off x="969922" y="1955780"/>
          <a:ext cx="7608704" cy="1966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3018" y="1191832"/>
            <a:ext cx="9144000" cy="640080"/>
          </a:xfrm>
        </p:spPr>
        <p:txBody>
          <a:bodyPr>
            <a:normAutofit fontScale="90000"/>
          </a:bodyPr>
          <a:lstStyle/>
          <a:p>
            <a:pPr algn="ctr"/>
            <a:r>
              <a:rPr lang="en-US" dirty="0"/>
              <a:t>ICAO Climb Via SID &amp; Descend Via STAR </a:t>
            </a:r>
            <a:br>
              <a:rPr lang="en-US" dirty="0"/>
            </a:br>
            <a:r>
              <a:rPr lang="en-US" dirty="0"/>
              <a:t>Briefing Topics</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115</a:t>
            </a:fld>
            <a:endParaRPr lang="en-US" dirty="0"/>
          </a:p>
        </p:txBody>
      </p:sp>
      <p:sp>
        <p:nvSpPr>
          <p:cNvPr id="5" name="TextBox 4"/>
          <p:cNvSpPr txBox="1"/>
          <p:nvPr/>
        </p:nvSpPr>
        <p:spPr>
          <a:xfrm>
            <a:off x="800100" y="4623922"/>
            <a:ext cx="7815102" cy="461665"/>
          </a:xfrm>
          <a:prstGeom prst="rect">
            <a:avLst/>
          </a:prstGeom>
          <a:noFill/>
        </p:spPr>
        <p:txBody>
          <a:bodyPr wrap="square" rtlCol="0">
            <a:spAutoFit/>
          </a:bodyPr>
          <a:lstStyle/>
          <a:p>
            <a:pPr algn="ctr"/>
            <a:r>
              <a:rPr lang="en-US" sz="1200" dirty="0">
                <a:solidFill>
                  <a:srgbClr val="002060"/>
                </a:solidFill>
              </a:rPr>
              <a:t>Please click on the above picture to access the program pertaining to “Climb Via SID”, “Descend Via STAR”, or Additional Information.  Within each briefing, you will have the option to return to this menu. </a:t>
            </a:r>
          </a:p>
        </p:txBody>
      </p:sp>
      <p:sp>
        <p:nvSpPr>
          <p:cNvPr id="9" name="Rounded Rectangle 8">
            <a:hlinkClick r:id="rId7" action="ppaction://hlinksldjump"/>
          </p:cNvPr>
          <p:cNvSpPr/>
          <p:nvPr/>
        </p:nvSpPr>
        <p:spPr>
          <a:xfrm>
            <a:off x="1971826" y="5476145"/>
            <a:ext cx="5203521" cy="4572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effectLst>
                  <a:outerShdw blurRad="38100" dist="38100" dir="2700000" algn="tl">
                    <a:srgbClr val="000000">
                      <a:alpha val="43137"/>
                    </a:srgbClr>
                  </a:outerShdw>
                </a:effectLst>
              </a:rPr>
              <a:t>Exit Program</a:t>
            </a:r>
          </a:p>
        </p:txBody>
      </p:sp>
      <p:sp>
        <p:nvSpPr>
          <p:cNvPr id="3" name="TextBox 2"/>
          <p:cNvSpPr txBox="1"/>
          <p:nvPr/>
        </p:nvSpPr>
        <p:spPr>
          <a:xfrm>
            <a:off x="969922" y="4046644"/>
            <a:ext cx="7608704" cy="461665"/>
          </a:xfrm>
          <a:prstGeom prst="rect">
            <a:avLst/>
          </a:prstGeom>
          <a:noFill/>
        </p:spPr>
        <p:txBody>
          <a:bodyPr wrap="square" rtlCol="0">
            <a:spAutoFit/>
          </a:bodyPr>
          <a:lstStyle/>
          <a:p>
            <a:pPr algn="ctr"/>
            <a:r>
              <a:rPr lang="en-US" sz="1200" dirty="0"/>
              <a:t>Briefings topics provide scenarios and significant differences between FAA, ICAO, and Canada                             Climb Via/Descend Via clearances  </a:t>
            </a:r>
          </a:p>
        </p:txBody>
      </p:sp>
    </p:spTree>
    <p:extLst>
      <p:ext uri="{BB962C8B-B14F-4D97-AF65-F5344CB8AC3E}">
        <p14:creationId xmlns:p14="http://schemas.microsoft.com/office/powerpoint/2010/main" val="12096668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pic>
        <p:nvPicPr>
          <p:cNvPr id="11" name="Picture Placeholder 10"/>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2500" b="12500"/>
          <a:stretch>
            <a:fillRect/>
          </a:stretch>
        </p:blipFill>
        <p:spPr>
          <a:prstGeom prst="rect">
            <a:avLst/>
          </a:prstGeom>
          <a:ln>
            <a:noFill/>
          </a:ln>
          <a:effectLst>
            <a:outerShdw blurRad="292100" dist="139700" dir="2700000" algn="tl" rotWithShape="0">
              <a:srgbClr val="333333">
                <a:alpha val="65000"/>
              </a:srgbClr>
            </a:outerShdw>
          </a:effectLst>
        </p:spPr>
      </p:pic>
      <p:sp>
        <p:nvSpPr>
          <p:cNvPr id="9" name="Text Placeholder 8"/>
          <p:cNvSpPr>
            <a:spLocks noGrp="1"/>
          </p:cNvSpPr>
          <p:nvPr>
            <p:ph type="body" sz="half" idx="2"/>
          </p:nvPr>
        </p:nvSpPr>
        <p:spPr/>
        <p:txBody>
          <a:bodyPr/>
          <a:lstStyle/>
          <a:p>
            <a:endParaRPr lang="en-US"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116</a:t>
            </a:fld>
            <a:endParaRPr lang="en-US" dirty="0"/>
          </a:p>
        </p:txBody>
      </p:sp>
      <p:sp>
        <p:nvSpPr>
          <p:cNvPr id="10" name="Rounded Rectangle 5">
            <a:hlinkClick r:id="rId3" action="ppaction://hlinksldjump"/>
          </p:cNvPr>
          <p:cNvSpPr/>
          <p:nvPr/>
        </p:nvSpPr>
        <p:spPr>
          <a:xfrm>
            <a:off x="1971826" y="5476145"/>
            <a:ext cx="5203521" cy="4572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effectLst>
                  <a:outerShdw blurRad="38100" dist="38100" dir="2700000" algn="tl">
                    <a:srgbClr val="000000">
                      <a:alpha val="43137"/>
                    </a:srgbClr>
                  </a:outerShdw>
                </a:effectLst>
              </a:rPr>
              <a:t>Return To Briefing Topic Main Menu</a:t>
            </a:r>
          </a:p>
        </p:txBody>
      </p:sp>
    </p:spTree>
    <p:extLst>
      <p:ext uri="{BB962C8B-B14F-4D97-AF65-F5344CB8AC3E}">
        <p14:creationId xmlns:p14="http://schemas.microsoft.com/office/powerpoint/2010/main" val="36091519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3620"/>
          <a:stretch/>
        </p:blipFill>
        <p:spPr>
          <a:xfrm>
            <a:off x="0" y="1900644"/>
            <a:ext cx="9171432" cy="4972228"/>
          </a:xfrm>
          <a:prstGeom prst="rect">
            <a:avLst/>
          </a:prstGeom>
        </p:spPr>
      </p:pic>
      <p:sp>
        <p:nvSpPr>
          <p:cNvPr id="2" name="Title 1"/>
          <p:cNvSpPr>
            <a:spLocks noGrp="1"/>
          </p:cNvSpPr>
          <p:nvPr>
            <p:ph type="title"/>
          </p:nvPr>
        </p:nvSpPr>
        <p:spPr/>
        <p:txBody>
          <a:bodyPr/>
          <a:lstStyle/>
          <a:p>
            <a:r>
              <a:rPr lang="en-US" dirty="0"/>
              <a:t>ICAO Climb Via SID </a:t>
            </a:r>
          </a:p>
        </p:txBody>
      </p:sp>
      <p:sp>
        <p:nvSpPr>
          <p:cNvPr id="3" name="Content Placeholder 2"/>
          <p:cNvSpPr>
            <a:spLocks noGrp="1"/>
          </p:cNvSpPr>
          <p:nvPr>
            <p:ph idx="1"/>
          </p:nvPr>
        </p:nvSpPr>
        <p:spPr/>
        <p:txBody>
          <a:bodyPr/>
          <a:lstStyle/>
          <a:p>
            <a:pPr marL="0" indent="0">
              <a:buNone/>
            </a:pPr>
            <a:r>
              <a:rPr lang="en-US" dirty="0"/>
              <a:t>“Clearances to aircraft on a SID with remaining published level and/or speed restrictions shall indicate if such restrictions are to be followed or are cancelled.” </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117</a:t>
            </a:fld>
            <a:endParaRPr lang="en-US" dirty="0"/>
          </a:p>
        </p:txBody>
      </p:sp>
      <p:sp>
        <p:nvSpPr>
          <p:cNvPr id="5" name="Text Placeholder 4"/>
          <p:cNvSpPr>
            <a:spLocks noGrp="1"/>
          </p:cNvSpPr>
          <p:nvPr>
            <p:ph type="body" sz="quarter" idx="13"/>
          </p:nvPr>
        </p:nvSpPr>
        <p:spPr/>
        <p:txBody>
          <a:bodyPr/>
          <a:lstStyle/>
          <a:p>
            <a:endParaRPr lang="en-US" dirty="0"/>
          </a:p>
        </p:txBody>
      </p:sp>
      <p:sp>
        <p:nvSpPr>
          <p:cNvPr id="6" name="Text Placeholder 5"/>
          <p:cNvSpPr>
            <a:spLocks noGrp="1"/>
          </p:cNvSpPr>
          <p:nvPr>
            <p:ph type="body" sz="quarter" idx="14"/>
          </p:nvPr>
        </p:nvSpPr>
        <p:spPr/>
        <p:txBody>
          <a:bodyPr/>
          <a:lstStyle/>
          <a:p>
            <a:endParaRPr lang="en-US" dirty="0"/>
          </a:p>
        </p:txBody>
      </p:sp>
      <p:sp>
        <p:nvSpPr>
          <p:cNvPr id="8" name="Rounded Rectangle 36"/>
          <p:cNvSpPr/>
          <p:nvPr/>
        </p:nvSpPr>
        <p:spPr>
          <a:xfrm>
            <a:off x="800100" y="3459417"/>
            <a:ext cx="7848600" cy="715089"/>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b="1" dirty="0">
                <a:effectLst>
                  <a:outerShdw blurRad="38100" dist="38100" dir="2700000" algn="tl">
                    <a:srgbClr val="000000">
                      <a:alpha val="43137"/>
                    </a:srgbClr>
                  </a:outerShdw>
                </a:effectLst>
              </a:rPr>
              <a:t>The Use Of A SID Designator </a:t>
            </a:r>
            <a:r>
              <a:rPr lang="en-US" b="1" u="sng" dirty="0">
                <a:effectLst>
                  <a:outerShdw blurRad="38100" dist="38100" dir="2700000" algn="tl">
                    <a:srgbClr val="000000">
                      <a:alpha val="43137"/>
                    </a:srgbClr>
                  </a:outerShdw>
                </a:effectLst>
              </a:rPr>
              <a:t>Without</a:t>
            </a:r>
            <a:r>
              <a:rPr lang="en-US" b="1" dirty="0">
                <a:effectLst>
                  <a:outerShdw blurRad="38100" dist="38100" dir="2700000" algn="tl">
                    <a:srgbClr val="000000">
                      <a:alpha val="43137"/>
                    </a:srgbClr>
                  </a:outerShdw>
                </a:effectLst>
              </a:rPr>
              <a:t> A Cleared Level                                                        </a:t>
            </a:r>
            <a:r>
              <a:rPr lang="en-US" b="1" u="sng" dirty="0">
                <a:effectLst>
                  <a:outerShdw blurRad="38100" dist="38100" dir="2700000" algn="tl">
                    <a:srgbClr val="000000">
                      <a:alpha val="43137"/>
                    </a:srgbClr>
                  </a:outerShdw>
                </a:effectLst>
              </a:rPr>
              <a:t>Does Not </a:t>
            </a:r>
            <a:r>
              <a:rPr lang="en-US" b="1" dirty="0">
                <a:effectLst>
                  <a:outerShdw blurRad="38100" dist="38100" dir="2700000" algn="tl">
                    <a:srgbClr val="000000">
                      <a:alpha val="43137"/>
                    </a:srgbClr>
                  </a:outerShdw>
                </a:effectLst>
              </a:rPr>
              <a:t>Authorize The Aircraft To Climb On The SID Vertical Profile</a:t>
            </a:r>
          </a:p>
        </p:txBody>
      </p:sp>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0" name="TextBox 9"/>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355527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6299" b="12151"/>
          <a:stretch/>
        </p:blipFill>
        <p:spPr>
          <a:xfrm>
            <a:off x="-1587" y="1887582"/>
            <a:ext cx="9144000" cy="4970418"/>
          </a:xfrm>
          <a:prstGeom prst="rect">
            <a:avLst/>
          </a:prstGeom>
        </p:spPr>
      </p:pic>
      <p:sp>
        <p:nvSpPr>
          <p:cNvPr id="2" name="Title 1"/>
          <p:cNvSpPr>
            <a:spLocks noGrp="1"/>
          </p:cNvSpPr>
          <p:nvPr>
            <p:ph type="title"/>
          </p:nvPr>
        </p:nvSpPr>
        <p:spPr/>
        <p:txBody>
          <a:bodyPr/>
          <a:lstStyle/>
          <a:p>
            <a:r>
              <a:rPr lang="en-US" dirty="0"/>
              <a:t>ICAO Climb Via SID</a:t>
            </a:r>
          </a:p>
        </p:txBody>
      </p:sp>
      <p:sp>
        <p:nvSpPr>
          <p:cNvPr id="3" name="Content Placeholder 2"/>
          <p:cNvSpPr>
            <a:spLocks noGrp="1"/>
          </p:cNvSpPr>
          <p:nvPr>
            <p:ph idx="1"/>
          </p:nvPr>
        </p:nvSpPr>
        <p:spPr/>
        <p:txBody>
          <a:bodyPr>
            <a:normAutofit/>
          </a:bodyPr>
          <a:lstStyle/>
          <a:p>
            <a:pPr marL="0" indent="0">
              <a:buNone/>
            </a:pPr>
            <a:r>
              <a:rPr lang="en-US" sz="1400" dirty="0"/>
              <a:t>Standard clearances for departing aircraft shall contain the following items:</a:t>
            </a:r>
          </a:p>
          <a:p>
            <a:r>
              <a:rPr lang="en-US" sz="1400" dirty="0"/>
              <a:t>Aircraft identification;</a:t>
            </a:r>
          </a:p>
          <a:p>
            <a:r>
              <a:rPr lang="en-US" sz="1400" dirty="0"/>
              <a:t>Clearance limit, normally destination aerodrome;</a:t>
            </a:r>
          </a:p>
          <a:p>
            <a:r>
              <a:rPr lang="en-US" sz="1400" dirty="0"/>
              <a:t>Designator of the assigned SID, if applicable;</a:t>
            </a:r>
          </a:p>
          <a:p>
            <a:r>
              <a:rPr lang="en-US" sz="1400" dirty="0"/>
              <a:t>Cleared level;</a:t>
            </a:r>
          </a:p>
          <a:p>
            <a:r>
              <a:rPr lang="en-US" sz="1400" dirty="0"/>
              <a:t>Allocated SSR code;</a:t>
            </a:r>
          </a:p>
          <a:p>
            <a:r>
              <a:rPr lang="en-US" sz="1400" dirty="0"/>
              <a:t>Any other necessary instructions or information not contained in the SID description, (e.g. instructions relating to change of frequency)</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118</a:t>
            </a:fld>
            <a:endParaRPr lang="en-US" dirty="0"/>
          </a:p>
        </p:txBody>
      </p:sp>
      <p:sp>
        <p:nvSpPr>
          <p:cNvPr id="5" name="Text Placeholder 4"/>
          <p:cNvSpPr>
            <a:spLocks noGrp="1"/>
          </p:cNvSpPr>
          <p:nvPr>
            <p:ph type="body" sz="quarter" idx="13"/>
          </p:nvPr>
        </p:nvSpPr>
        <p:spPr/>
        <p:txBody>
          <a:bodyPr/>
          <a:lstStyle/>
          <a:p>
            <a:r>
              <a:rPr lang="en-US" dirty="0"/>
              <a:t>Initial IFR Clearance – On Ground</a:t>
            </a:r>
          </a:p>
        </p:txBody>
      </p:sp>
      <p:sp>
        <p:nvSpPr>
          <p:cNvPr id="6" name="Text Placeholder 5"/>
          <p:cNvSpPr>
            <a:spLocks noGrp="1"/>
          </p:cNvSpPr>
          <p:nvPr>
            <p:ph type="body" sz="quarter" idx="14"/>
          </p:nvPr>
        </p:nvSpPr>
        <p:spPr/>
        <p:txBody>
          <a:bodyPr/>
          <a:lstStyle/>
          <a:p>
            <a:endParaRPr lang="en-US" dirty="0"/>
          </a:p>
        </p:txBody>
      </p:sp>
      <p:pic>
        <p:nvPicPr>
          <p:cNvPr id="7" name="Picture 6"/>
          <p:cNvPicPr>
            <a:picLocks noChangeAspect="1"/>
          </p:cNvPicPr>
          <p:nvPr/>
        </p:nvPicPr>
        <p:blipFill>
          <a:blip r:embed="rId3"/>
          <a:stretch>
            <a:fillRect/>
          </a:stretch>
        </p:blipFill>
        <p:spPr>
          <a:xfrm>
            <a:off x="1523937" y="4674922"/>
            <a:ext cx="6092952" cy="130830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032804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6299" b="12151"/>
          <a:stretch/>
        </p:blipFill>
        <p:spPr>
          <a:xfrm>
            <a:off x="-1587" y="1887582"/>
            <a:ext cx="9144000" cy="4970418"/>
          </a:xfrm>
          <a:prstGeom prst="rect">
            <a:avLst/>
          </a:prstGeom>
        </p:spPr>
      </p:pic>
      <p:sp>
        <p:nvSpPr>
          <p:cNvPr id="2" name="Title 1"/>
          <p:cNvSpPr>
            <a:spLocks noGrp="1"/>
          </p:cNvSpPr>
          <p:nvPr>
            <p:ph type="title"/>
          </p:nvPr>
        </p:nvSpPr>
        <p:spPr/>
        <p:txBody>
          <a:bodyPr/>
          <a:lstStyle/>
          <a:p>
            <a:r>
              <a:rPr lang="en-US" dirty="0"/>
              <a:t>ICAO Climb Via SID</a:t>
            </a:r>
          </a:p>
        </p:txBody>
      </p:sp>
      <p:sp>
        <p:nvSpPr>
          <p:cNvPr id="5" name="Text Placeholder 4"/>
          <p:cNvSpPr>
            <a:spLocks noGrp="1"/>
          </p:cNvSpPr>
          <p:nvPr>
            <p:ph type="body" idx="1"/>
          </p:nvPr>
        </p:nvSpPr>
        <p:spPr/>
        <p:txBody>
          <a:bodyPr/>
          <a:lstStyle/>
          <a:p>
            <a:r>
              <a:rPr lang="en-US" dirty="0"/>
              <a:t>SID With Altitude Restrictions </a:t>
            </a:r>
          </a:p>
        </p:txBody>
      </p:sp>
      <p:sp>
        <p:nvSpPr>
          <p:cNvPr id="3" name="Content Placeholder 2"/>
          <p:cNvSpPr>
            <a:spLocks noGrp="1"/>
          </p:cNvSpPr>
          <p:nvPr>
            <p:ph sz="half" idx="2"/>
          </p:nvPr>
        </p:nvSpPr>
        <p:spPr/>
        <p:txBody>
          <a:bodyPr>
            <a:normAutofit/>
          </a:bodyPr>
          <a:lstStyle/>
          <a:p>
            <a:pPr marL="0" indent="0">
              <a:buNone/>
            </a:pPr>
            <a:r>
              <a:rPr lang="en-US" dirty="0"/>
              <a:t>Initial ATC Clearance:</a:t>
            </a:r>
          </a:p>
          <a:p>
            <a:pPr marL="0" indent="0">
              <a:buNone/>
            </a:pPr>
            <a:r>
              <a:rPr lang="en-US" i="1" dirty="0"/>
              <a:t>“FASTAIR 345 CLEARED TO XXX, (SID NAME) DEPARTURE FLIGHT PLANNED ROUTE, </a:t>
            </a:r>
            <a:r>
              <a:rPr lang="en-US" b="1" i="1" dirty="0"/>
              <a:t>CLIMB VIA SID </a:t>
            </a:r>
            <a:r>
              <a:rPr lang="en-US" i="1" dirty="0"/>
              <a:t>[TO] (ALTITUDE),DEPART RUNWAY TWO-SEVEN, SQUAWK (CODE), WHEN AIRBORNE CONTACT DEPARTURE ON 128.17” </a:t>
            </a:r>
            <a:endParaRPr lang="en-US" sz="1400" dirty="0"/>
          </a:p>
        </p:txBody>
      </p:sp>
      <p:sp>
        <p:nvSpPr>
          <p:cNvPr id="11" name="Text Placeholder 10"/>
          <p:cNvSpPr>
            <a:spLocks noGrp="1"/>
          </p:cNvSpPr>
          <p:nvPr>
            <p:ph type="body" sz="quarter" idx="3"/>
          </p:nvPr>
        </p:nvSpPr>
        <p:spPr/>
        <p:txBody>
          <a:bodyPr/>
          <a:lstStyle/>
          <a:p>
            <a:r>
              <a:rPr lang="en-US" dirty="0"/>
              <a:t>SID Without Altitude Restrictions</a:t>
            </a:r>
          </a:p>
        </p:txBody>
      </p:sp>
      <p:sp>
        <p:nvSpPr>
          <p:cNvPr id="12" name="Content Placeholder 11"/>
          <p:cNvSpPr>
            <a:spLocks noGrp="1"/>
          </p:cNvSpPr>
          <p:nvPr>
            <p:ph sz="quarter" idx="4"/>
          </p:nvPr>
        </p:nvSpPr>
        <p:spPr/>
        <p:txBody>
          <a:bodyPr/>
          <a:lstStyle/>
          <a:p>
            <a:pPr marL="0" indent="0">
              <a:buNone/>
            </a:pPr>
            <a:r>
              <a:rPr lang="en-US" dirty="0"/>
              <a:t>Initial ATC Clearance:</a:t>
            </a:r>
          </a:p>
          <a:p>
            <a:pPr marL="0" indent="0">
              <a:buNone/>
            </a:pPr>
            <a:r>
              <a:rPr lang="en-US" i="1" dirty="0"/>
              <a:t>“FASTAIR 345 CLEARED TO XXX, (SID NAME) DEPARTURE FLIGHT PLANNED ROUTE </a:t>
            </a:r>
            <a:r>
              <a:rPr lang="en-US" b="1" i="1" dirty="0"/>
              <a:t>CLIMB [TO] (ALTITUDE)</a:t>
            </a:r>
            <a:r>
              <a:rPr lang="en-US" i="1" dirty="0"/>
              <a:t>, DEPART RUNWAY TWO-SEVEN, SQUAWK (CODE), WHEN AIRBORNE CONTACT DEPARTURE ON 128.17” </a:t>
            </a:r>
            <a:endParaRPr lang="en-US" sz="1800"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119</a:t>
            </a:fld>
            <a:endParaRPr lang="en-US" dirty="0"/>
          </a:p>
        </p:txBody>
      </p:sp>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016111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quot;No&quot; Symbol 31"/>
          <p:cNvSpPr/>
          <p:nvPr/>
        </p:nvSpPr>
        <p:spPr>
          <a:xfrm>
            <a:off x="1719665" y="3566928"/>
            <a:ext cx="1921310" cy="1720001"/>
          </a:xfrm>
          <a:prstGeom prst="noSmoking">
            <a:avLst/>
          </a:prstGeom>
          <a:solidFill>
            <a:srgbClr val="FF0000">
              <a:alpha val="50196"/>
            </a:srgbClr>
          </a:solidFill>
          <a:scene3d>
            <a:camera prst="perspectiveRight"/>
            <a:lightRig rig="threePt" dir="t"/>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p:txBody>
          <a:bodyPr>
            <a:normAutofit fontScale="90000"/>
          </a:bodyPr>
          <a:lstStyle/>
          <a:p>
            <a:r>
              <a:rPr lang="en-US" dirty="0"/>
              <a:t>Pilot/Controller Initial Contact Phraseology</a:t>
            </a:r>
          </a:p>
        </p:txBody>
      </p:sp>
      <p:sp>
        <p:nvSpPr>
          <p:cNvPr id="14" name="Content Placeholder 13"/>
          <p:cNvSpPr>
            <a:spLocks noGrp="1"/>
          </p:cNvSpPr>
          <p:nvPr>
            <p:ph idx="1"/>
          </p:nvPr>
        </p:nvSpPr>
        <p:spPr>
          <a:xfrm>
            <a:off x="838200" y="2057400"/>
            <a:ext cx="3732213" cy="3886200"/>
          </a:xfrm>
        </p:spPr>
        <p:txBody>
          <a:bodyPr>
            <a:normAutofit/>
          </a:bodyPr>
          <a:lstStyle/>
          <a:p>
            <a:pPr marL="0" indent="0" algn="ctr">
              <a:buNone/>
            </a:pPr>
            <a:r>
              <a:rPr lang="en-US" sz="1800" dirty="0"/>
              <a:t>Do note use non-standard phraseology with a “Climb Via” or “Descend Via” clearance:</a:t>
            </a:r>
          </a:p>
          <a:p>
            <a:pPr marL="0" indent="0" algn="ctr">
              <a:buNone/>
            </a:pPr>
            <a:endParaRPr lang="en-US" sz="1800" dirty="0"/>
          </a:p>
          <a:p>
            <a:pPr marL="0" indent="0" algn="ctr">
              <a:buNone/>
            </a:pPr>
            <a:r>
              <a:rPr lang="en-US" sz="1800" i="1" dirty="0"/>
              <a:t>“On the SID”</a:t>
            </a:r>
          </a:p>
          <a:p>
            <a:pPr marL="0" indent="0" algn="ctr">
              <a:buNone/>
            </a:pPr>
            <a:r>
              <a:rPr lang="en-US" sz="1800" i="1" dirty="0"/>
              <a:t>“Climbing on the SID”</a:t>
            </a:r>
          </a:p>
          <a:p>
            <a:pPr marL="0" indent="0" algn="ctr">
              <a:buNone/>
            </a:pPr>
            <a:r>
              <a:rPr lang="en-US" sz="1800" i="1" dirty="0"/>
              <a:t>“On the RUUDY Five” </a:t>
            </a:r>
          </a:p>
          <a:p>
            <a:pPr marL="0" indent="0" algn="ctr">
              <a:buNone/>
            </a:pPr>
            <a:r>
              <a:rPr lang="en-US" sz="1800" i="1" dirty="0"/>
              <a:t>“Descending on the arrival”</a:t>
            </a:r>
          </a:p>
          <a:p>
            <a:pPr marL="0" indent="0" algn="ctr">
              <a:buNone/>
            </a:pPr>
            <a:r>
              <a:rPr lang="en-US" sz="1800" i="1" dirty="0"/>
              <a:t>“On the EAGUL arrival”</a:t>
            </a:r>
          </a:p>
        </p:txBody>
      </p:sp>
      <p:sp>
        <p:nvSpPr>
          <p:cNvPr id="7" name="Slide Number Placeholder 6"/>
          <p:cNvSpPr>
            <a:spLocks noGrp="1"/>
          </p:cNvSpPr>
          <p:nvPr>
            <p:ph type="sldNum" sz="quarter" idx="12"/>
          </p:nvPr>
        </p:nvSpPr>
        <p:spPr/>
        <p:txBody>
          <a:bodyPr/>
          <a:lstStyle/>
          <a:p>
            <a:fld id="{745A4BCE-AA17-490C-A329-FD3E1CDC8073}" type="slidenum">
              <a:rPr lang="en-US" smtClean="0"/>
              <a:pPr/>
              <a:t>12</a:t>
            </a:fld>
            <a:endParaRPr lang="en-US" dirty="0"/>
          </a:p>
        </p:txBody>
      </p:sp>
      <p:sp>
        <p:nvSpPr>
          <p:cNvPr id="15" name="Text Placeholder 14"/>
          <p:cNvSpPr>
            <a:spLocks noGrp="1"/>
          </p:cNvSpPr>
          <p:nvPr>
            <p:ph type="body" sz="quarter" idx="13"/>
          </p:nvPr>
        </p:nvSpPr>
        <p:spPr/>
        <p:txBody>
          <a:bodyPr/>
          <a:lstStyle/>
          <a:p>
            <a:r>
              <a:rPr lang="en-US" dirty="0"/>
              <a:t>Proper Phraseology Conveys Intent</a:t>
            </a:r>
          </a:p>
        </p:txBody>
      </p:sp>
      <p:sp>
        <p:nvSpPr>
          <p:cNvPr id="16" name="Text Placeholder 15"/>
          <p:cNvSpPr>
            <a:spLocks noGrp="1"/>
          </p:cNvSpPr>
          <p:nvPr>
            <p:ph type="body" sz="quarter" idx="14"/>
          </p:nvPr>
        </p:nvSpPr>
        <p:spPr/>
        <p:txBody>
          <a:bodyPr/>
          <a:lstStyle/>
          <a:p>
            <a:endParaRPr lang="en-US" dirty="0"/>
          </a:p>
        </p:txBody>
      </p:sp>
      <p:sp>
        <p:nvSpPr>
          <p:cNvPr id="18" name="Content Placeholder 13"/>
          <p:cNvSpPr txBox="1">
            <a:spLocks/>
          </p:cNvSpPr>
          <p:nvPr/>
        </p:nvSpPr>
        <p:spPr>
          <a:xfrm>
            <a:off x="4689763" y="2057400"/>
            <a:ext cx="4098101" cy="38862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spcAft>
                <a:spcPts val="600"/>
              </a:spcAft>
              <a:buFont typeface="Arial" pitchFamily="34" charset="0"/>
              <a:buChar char="•"/>
              <a:defRPr sz="2000" kern="1200">
                <a:solidFill>
                  <a:srgbClr val="002C7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rgbClr val="002C77"/>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rgbClr val="002C77"/>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rgbClr val="002C77"/>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rgbClr val="002C77"/>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buNone/>
            </a:pPr>
            <a:r>
              <a:rPr lang="en-US" sz="1800" b="1" u="sng" dirty="0"/>
              <a:t>Use Standard Phraseology</a:t>
            </a:r>
          </a:p>
          <a:p>
            <a:pPr marL="0" indent="0" algn="ctr" fontAlgn="auto">
              <a:buNone/>
            </a:pPr>
            <a:endParaRPr lang="en-US" sz="1800" dirty="0"/>
          </a:p>
          <a:p>
            <a:pPr marL="0" indent="0" algn="ctr" fontAlgn="auto">
              <a:buNone/>
            </a:pPr>
            <a:endParaRPr lang="en-US" sz="1800" dirty="0"/>
          </a:p>
          <a:p>
            <a:pPr marL="0" indent="0" algn="ctr" fontAlgn="auto">
              <a:buNone/>
            </a:pPr>
            <a:r>
              <a:rPr lang="en-US" sz="1800" dirty="0"/>
              <a:t>“</a:t>
            </a:r>
            <a:r>
              <a:rPr lang="en-US" sz="1800" i="1" dirty="0"/>
              <a:t>Leaving two thousand, eight hundred climbing via the Cowboy Six</a:t>
            </a:r>
            <a:r>
              <a:rPr lang="en-US" sz="1800" dirty="0"/>
              <a:t>” </a:t>
            </a:r>
          </a:p>
          <a:p>
            <a:pPr marL="0" indent="0" algn="ctr" fontAlgn="auto">
              <a:buNone/>
            </a:pPr>
            <a:r>
              <a:rPr lang="en-US" sz="1800" i="1" dirty="0"/>
              <a:t>“Leaving flight level two, two zero,  descending via the SEEVR Four...” </a:t>
            </a:r>
          </a:p>
          <a:p>
            <a:pPr marL="0" indent="0" algn="ctr" fontAlgn="auto">
              <a:buNone/>
            </a:pPr>
            <a:endParaRPr lang="en-US" sz="1800" dirty="0"/>
          </a:p>
          <a:p>
            <a:pPr marL="0" indent="0" algn="ctr" fontAlgn="auto">
              <a:buNone/>
            </a:pPr>
            <a:endParaRPr lang="en-US" sz="1800" dirty="0"/>
          </a:p>
          <a:p>
            <a:pPr marL="0" indent="0" algn="ctr" fontAlgn="auto">
              <a:buNone/>
            </a:pPr>
            <a:r>
              <a:rPr lang="en-US" sz="1800" dirty="0"/>
              <a:t>“</a:t>
            </a:r>
            <a:r>
              <a:rPr lang="en-US" sz="1800" i="1" dirty="0"/>
              <a:t>Leaving two thousand, eight hundred, climbing to one four thousand”</a:t>
            </a:r>
          </a:p>
          <a:p>
            <a:pPr marL="0" indent="0" algn="ctr" fontAlgn="auto">
              <a:buNone/>
            </a:pPr>
            <a:r>
              <a:rPr lang="en-US" sz="1800" i="1" dirty="0"/>
              <a:t>“Leaving one seven thousand, eight hundred, descending to one zero thousand”</a:t>
            </a:r>
          </a:p>
          <a:p>
            <a:pPr marL="0" lvl="1" indent="0" algn="ctr" fontAlgn="auto">
              <a:buNone/>
            </a:pPr>
            <a:endParaRPr lang="en-US" sz="1600" dirty="0"/>
          </a:p>
          <a:p>
            <a:pPr marL="0" indent="0" algn="ctr" fontAlgn="auto">
              <a:buFont typeface="Arial" pitchFamily="34" charset="0"/>
              <a:buNone/>
            </a:pPr>
            <a:endParaRPr lang="en-US" sz="1800" dirty="0"/>
          </a:p>
        </p:txBody>
      </p:sp>
      <p:sp>
        <p:nvSpPr>
          <p:cNvPr id="3" name="Rectangle: Rounded Corners 2"/>
          <p:cNvSpPr/>
          <p:nvPr/>
        </p:nvSpPr>
        <p:spPr>
          <a:xfrm>
            <a:off x="4570412" y="2412616"/>
            <a:ext cx="4217451" cy="578882"/>
          </a:xfrm>
          <a:prstGeom prst="roundRect">
            <a:avLst/>
          </a:prstGeom>
        </p:spPr>
        <p:style>
          <a:lnRef idx="0">
            <a:schemeClr val="dk1"/>
          </a:lnRef>
          <a:fillRef idx="3">
            <a:schemeClr val="dk1"/>
          </a:fillRef>
          <a:effectRef idx="3">
            <a:schemeClr val="dk1"/>
          </a:effectRef>
          <a:fontRef idx="minor">
            <a:schemeClr val="lt1"/>
          </a:fontRef>
        </p:style>
        <p:txBody>
          <a:bodyPr wrap="square">
            <a:spAutoFit/>
          </a:bodyPr>
          <a:lstStyle/>
          <a:p>
            <a:pPr marL="0" lvl="1" indent="0" algn="ctr" fontAlgn="auto">
              <a:buNone/>
            </a:pPr>
            <a:r>
              <a:rPr lang="en-US" sz="1400" dirty="0"/>
              <a:t>Informs ATC That The Aircraft Will Comply With Published Restrictions On The SID Or STAR</a:t>
            </a:r>
          </a:p>
        </p:txBody>
      </p:sp>
      <p:sp>
        <p:nvSpPr>
          <p:cNvPr id="10" name="Rectangle: Rounded Corners 9"/>
          <p:cNvSpPr/>
          <p:nvPr/>
        </p:nvSpPr>
        <p:spPr>
          <a:xfrm>
            <a:off x="4570413" y="4137487"/>
            <a:ext cx="4217451" cy="578882"/>
          </a:xfrm>
          <a:prstGeom prst="roundRect">
            <a:avLst/>
          </a:prstGeom>
        </p:spPr>
        <p:style>
          <a:lnRef idx="0">
            <a:schemeClr val="dk1"/>
          </a:lnRef>
          <a:fillRef idx="3">
            <a:schemeClr val="dk1"/>
          </a:fillRef>
          <a:effectRef idx="3">
            <a:schemeClr val="dk1"/>
          </a:effectRef>
          <a:fontRef idx="minor">
            <a:schemeClr val="lt1"/>
          </a:fontRef>
        </p:style>
        <p:txBody>
          <a:bodyPr wrap="square">
            <a:spAutoFit/>
          </a:bodyPr>
          <a:lstStyle/>
          <a:p>
            <a:pPr marL="0" lvl="1" indent="0" algn="ctr" fontAlgn="auto">
              <a:buNone/>
            </a:pPr>
            <a:r>
              <a:rPr lang="en-US" sz="1400" dirty="0"/>
              <a:t>Informs ATC That  The Aircraft Will Not Comply With Published Restrictions SID Or STAR</a:t>
            </a:r>
          </a:p>
        </p:txBody>
      </p:sp>
    </p:spTree>
    <p:extLst>
      <p:ext uri="{BB962C8B-B14F-4D97-AF65-F5344CB8AC3E}">
        <p14:creationId xmlns:p14="http://schemas.microsoft.com/office/powerpoint/2010/main" val="24849629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 ICAO Differences</a:t>
            </a:r>
          </a:p>
        </p:txBody>
      </p:sp>
      <p:sp>
        <p:nvSpPr>
          <p:cNvPr id="3" name="Text Placeholder 2"/>
          <p:cNvSpPr>
            <a:spLocks noGrp="1"/>
          </p:cNvSpPr>
          <p:nvPr>
            <p:ph type="body" idx="1"/>
          </p:nvPr>
        </p:nvSpPr>
        <p:spPr/>
        <p:txBody>
          <a:bodyPr>
            <a:normAutofit/>
          </a:bodyPr>
          <a:lstStyle/>
          <a:p>
            <a:r>
              <a:rPr lang="en-US" sz="2400" dirty="0"/>
              <a:t>FAA</a:t>
            </a:r>
          </a:p>
        </p:txBody>
      </p:sp>
      <p:sp>
        <p:nvSpPr>
          <p:cNvPr id="4" name="Content Placeholder 3"/>
          <p:cNvSpPr>
            <a:spLocks noGrp="1"/>
          </p:cNvSpPr>
          <p:nvPr>
            <p:ph sz="half" idx="2"/>
          </p:nvPr>
        </p:nvSpPr>
        <p:spPr/>
        <p:txBody>
          <a:bodyPr>
            <a:normAutofit/>
          </a:bodyPr>
          <a:lstStyle/>
          <a:p>
            <a:r>
              <a:rPr lang="en-US" sz="1600" dirty="0"/>
              <a:t>Altitude is not issued if “Top Altitude” is published on the SID and pilot is expected to climb to the published “Top Altitude” </a:t>
            </a:r>
          </a:p>
          <a:p>
            <a:pPr lvl="1"/>
            <a:r>
              <a:rPr lang="en-US" sz="1400" i="1" dirty="0"/>
              <a:t>“Climb Via CONNR Three departure”</a:t>
            </a:r>
          </a:p>
          <a:p>
            <a:endParaRPr lang="en-US" sz="1600" dirty="0"/>
          </a:p>
          <a:p>
            <a:r>
              <a:rPr lang="en-US" sz="1600" dirty="0"/>
              <a:t>ATC will issue an altitude with the Climb Via clearance only when necessary to issue a different        “Top Altitude”</a:t>
            </a:r>
          </a:p>
          <a:p>
            <a:pPr lvl="1"/>
            <a:r>
              <a:rPr lang="en-US" sz="1400" i="1" dirty="0"/>
              <a:t>“Climb Via CONNR Three departure except maintain one zero thousand”</a:t>
            </a:r>
          </a:p>
          <a:p>
            <a:pPr lvl="1"/>
            <a:endParaRPr lang="en-US" sz="1400" dirty="0"/>
          </a:p>
        </p:txBody>
      </p:sp>
      <p:sp>
        <p:nvSpPr>
          <p:cNvPr id="5" name="Text Placeholder 4"/>
          <p:cNvSpPr>
            <a:spLocks noGrp="1"/>
          </p:cNvSpPr>
          <p:nvPr>
            <p:ph type="body" sz="quarter" idx="3"/>
          </p:nvPr>
        </p:nvSpPr>
        <p:spPr/>
        <p:txBody>
          <a:bodyPr>
            <a:normAutofit/>
          </a:bodyPr>
          <a:lstStyle/>
          <a:p>
            <a:r>
              <a:rPr lang="en-US" sz="2400" dirty="0"/>
              <a:t>ICAO </a:t>
            </a:r>
          </a:p>
        </p:txBody>
      </p:sp>
      <p:sp>
        <p:nvSpPr>
          <p:cNvPr id="6" name="Content Placeholder 5"/>
          <p:cNvSpPr>
            <a:spLocks noGrp="1"/>
          </p:cNvSpPr>
          <p:nvPr>
            <p:ph sz="quarter" idx="4"/>
          </p:nvPr>
        </p:nvSpPr>
        <p:spPr/>
        <p:txBody>
          <a:bodyPr>
            <a:normAutofit/>
          </a:bodyPr>
          <a:lstStyle/>
          <a:p>
            <a:r>
              <a:rPr lang="en-US" sz="1600" dirty="0"/>
              <a:t>Cleared “level” </a:t>
            </a:r>
            <a:r>
              <a:rPr lang="en-US" sz="1600" b="1" u="sng" dirty="0"/>
              <a:t>is always </a:t>
            </a:r>
            <a:r>
              <a:rPr lang="en-US" sz="1600" dirty="0"/>
              <a:t>included with a Climb Via clearance </a:t>
            </a:r>
          </a:p>
          <a:p>
            <a:r>
              <a:rPr lang="en-US" sz="1600" dirty="0"/>
              <a:t>“Top Altitude” concept is not used</a:t>
            </a:r>
          </a:p>
          <a:p>
            <a:r>
              <a:rPr lang="en-US" sz="1600" dirty="0"/>
              <a:t>“VIA” will no longer be used to describe the lateral route clearance</a:t>
            </a:r>
          </a:p>
          <a:p>
            <a:pPr lvl="1"/>
            <a:r>
              <a:rPr lang="en-US" sz="1400" dirty="0"/>
              <a:t>FASTAIR 1234, cleared to the Heathrow airport </a:t>
            </a:r>
            <a:r>
              <a:rPr lang="en-US" sz="1400" strike="dblStrike" dirty="0"/>
              <a:t>via</a:t>
            </a:r>
            <a:r>
              <a:rPr lang="en-US" sz="1400" dirty="0"/>
              <a:t>…</a:t>
            </a:r>
          </a:p>
          <a:p>
            <a:pPr lvl="1"/>
            <a:r>
              <a:rPr lang="en-US" sz="1400" dirty="0"/>
              <a:t>Avoid confusion with “Climb Via SID” clearance</a:t>
            </a:r>
          </a:p>
          <a:p>
            <a:pPr marL="0" indent="0">
              <a:buNone/>
            </a:pPr>
            <a:endParaRPr lang="en-US" sz="1600" dirty="0"/>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45A4BCE-AA17-490C-A329-FD3E1CDC8073}" type="slidenum">
              <a:rPr lang="en-US" smtClean="0">
                <a:solidFill>
                  <a:prstClr val="black">
                    <a:tint val="75000"/>
                  </a:prstClr>
                </a:solidFill>
                <a:latin typeface="Calibri" panose="020F0502020204030204"/>
              </a:rPr>
              <a:pPr defTabSz="685800" fontAlgn="auto">
                <a:spcBef>
                  <a:spcPts val="0"/>
                </a:spcBef>
                <a:spcAft>
                  <a:spcPts val="0"/>
                </a:spcAft>
              </a:pPr>
              <a:t>120</a:t>
            </a:fld>
            <a:endParaRPr lang="en-US" dirty="0">
              <a:solidFill>
                <a:prstClr val="black">
                  <a:tint val="75000"/>
                </a:prstClr>
              </a:solidFill>
              <a:latin typeface="Calibri" panose="020F0502020204030204"/>
            </a:endParaRPr>
          </a:p>
        </p:txBody>
      </p:sp>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5600731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42766"/>
          <a:stretch/>
        </p:blipFill>
        <p:spPr>
          <a:xfrm>
            <a:off x="-1207568" y="3995928"/>
            <a:ext cx="11439144" cy="3682762"/>
          </a:xfrm>
          <a:prstGeom prst="rect">
            <a:avLst/>
          </a:prstGeom>
          <a:ln>
            <a:noFill/>
          </a:ln>
          <a:effectLst>
            <a:softEdge rad="112500"/>
          </a:effectLst>
        </p:spPr>
      </p:pic>
      <p:sp>
        <p:nvSpPr>
          <p:cNvPr id="2" name="Title 1"/>
          <p:cNvSpPr>
            <a:spLocks noGrp="1"/>
          </p:cNvSpPr>
          <p:nvPr>
            <p:ph type="title"/>
          </p:nvPr>
        </p:nvSpPr>
        <p:spPr/>
        <p:txBody>
          <a:bodyPr/>
          <a:lstStyle/>
          <a:p>
            <a:r>
              <a:rPr lang="en-US" dirty="0"/>
              <a:t>ICAO Climb Via SID</a:t>
            </a:r>
          </a:p>
        </p:txBody>
      </p:sp>
      <p:sp>
        <p:nvSpPr>
          <p:cNvPr id="3" name="Content Placeholder 2"/>
          <p:cNvSpPr>
            <a:spLocks noGrp="1"/>
          </p:cNvSpPr>
          <p:nvPr>
            <p:ph idx="1"/>
          </p:nvPr>
        </p:nvSpPr>
        <p:spPr/>
        <p:txBody>
          <a:bodyPr>
            <a:normAutofit/>
          </a:bodyPr>
          <a:lstStyle/>
          <a:p>
            <a:pPr marL="0" indent="0">
              <a:buNone/>
            </a:pPr>
            <a:r>
              <a:rPr lang="en-US" i="1" dirty="0"/>
              <a:t>CLIMB VIA SID TO (level):</a:t>
            </a:r>
            <a:r>
              <a:rPr lang="en-US" sz="1800" i="1" dirty="0"/>
              <a:t> </a:t>
            </a:r>
          </a:p>
          <a:p>
            <a:r>
              <a:rPr lang="en-US" sz="1800" dirty="0"/>
              <a:t>Climb to the cleared level and comply with published level restrictions</a:t>
            </a:r>
          </a:p>
          <a:p>
            <a:r>
              <a:rPr lang="en-US" sz="1800" dirty="0"/>
              <a:t>Follow the lateral profile of the SID</a:t>
            </a:r>
          </a:p>
          <a:p>
            <a:r>
              <a:rPr lang="en-US" sz="1800" dirty="0"/>
              <a:t>Comply with published speed restrictions or ATC-issued speed control instructions as applicable</a:t>
            </a:r>
          </a:p>
          <a:p>
            <a:pPr marL="0" indent="0">
              <a:buNone/>
            </a:pPr>
            <a:endParaRPr lang="en-US" sz="1800"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121</a:t>
            </a:fld>
            <a:endParaRPr lang="en-US" dirty="0"/>
          </a:p>
        </p:txBody>
      </p:sp>
      <p:sp>
        <p:nvSpPr>
          <p:cNvPr id="5" name="Text Placeholder 4"/>
          <p:cNvSpPr>
            <a:spLocks noGrp="1"/>
          </p:cNvSpPr>
          <p:nvPr>
            <p:ph type="body" sz="quarter" idx="13"/>
          </p:nvPr>
        </p:nvSpPr>
        <p:spPr>
          <a:xfrm>
            <a:off x="838199" y="1338942"/>
            <a:ext cx="8040329" cy="548640"/>
          </a:xfrm>
        </p:spPr>
        <p:txBody>
          <a:bodyPr>
            <a:normAutofit fontScale="92500"/>
          </a:bodyPr>
          <a:lstStyle/>
          <a:p>
            <a:r>
              <a:rPr lang="en-US" dirty="0"/>
              <a:t>Airborne - Climb On A SID With Charted Restrictions</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096755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00100" y="690045"/>
            <a:ext cx="5860240" cy="2537393"/>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79BA96BB-7DBE-4AD9-88D2-170EED19CF9B}" type="slidenum">
              <a:rPr lang="en-US" smtClean="0"/>
              <a:pPr/>
              <a:t>122</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
        <p:nvSpPr>
          <p:cNvPr id="2" name="Content Placeholder 1"/>
          <p:cNvSpPr>
            <a:spLocks noGrp="1"/>
          </p:cNvSpPr>
          <p:nvPr>
            <p:ph idx="1"/>
          </p:nvPr>
        </p:nvSpPr>
        <p:spPr/>
        <p:txBody>
          <a:bodyPr/>
          <a:lstStyle/>
          <a:p>
            <a:endParaRPr lang="en-US" dirty="0"/>
          </a:p>
        </p:txBody>
      </p:sp>
      <p:pic>
        <p:nvPicPr>
          <p:cNvPr id="13" name="Content Placeholder 7"/>
          <p:cNvPicPr>
            <a:picLocks noChangeAspect="1"/>
          </p:cNvPicPr>
          <p:nvPr/>
        </p:nvPicPr>
        <p:blipFill>
          <a:blip r:embed="rId3"/>
          <a:stretch>
            <a:fillRect/>
          </a:stretch>
        </p:blipFill>
        <p:spPr>
          <a:xfrm>
            <a:off x="2212848" y="3402148"/>
            <a:ext cx="6473952" cy="25795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9516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 ICAO Differences</a:t>
            </a:r>
          </a:p>
        </p:txBody>
      </p:sp>
      <p:sp>
        <p:nvSpPr>
          <p:cNvPr id="3" name="Text Placeholder 2"/>
          <p:cNvSpPr>
            <a:spLocks noGrp="1"/>
          </p:cNvSpPr>
          <p:nvPr>
            <p:ph type="body" idx="1"/>
          </p:nvPr>
        </p:nvSpPr>
        <p:spPr/>
        <p:txBody>
          <a:bodyPr>
            <a:normAutofit/>
          </a:bodyPr>
          <a:lstStyle/>
          <a:p>
            <a:r>
              <a:rPr lang="en-US" sz="2400" dirty="0"/>
              <a:t>FAA</a:t>
            </a:r>
          </a:p>
        </p:txBody>
      </p:sp>
      <p:sp>
        <p:nvSpPr>
          <p:cNvPr id="4" name="Content Placeholder 3"/>
          <p:cNvSpPr>
            <a:spLocks noGrp="1"/>
          </p:cNvSpPr>
          <p:nvPr>
            <p:ph sz="half" idx="2"/>
          </p:nvPr>
        </p:nvSpPr>
        <p:spPr/>
        <p:txBody>
          <a:bodyPr>
            <a:normAutofit/>
          </a:bodyPr>
          <a:lstStyle/>
          <a:p>
            <a:r>
              <a:rPr lang="en-US" sz="1600" dirty="0"/>
              <a:t>Altitude is not issued if “Top Altitude” is published on the SID and pilot is expected to climb to the published “Top Altitude” </a:t>
            </a:r>
          </a:p>
          <a:p>
            <a:pPr lvl="1"/>
            <a:r>
              <a:rPr lang="en-US" sz="1400" i="1" dirty="0"/>
              <a:t>“Climb Via CONNR Three departure”</a:t>
            </a:r>
          </a:p>
          <a:p>
            <a:endParaRPr lang="en-US" sz="1600" dirty="0"/>
          </a:p>
          <a:p>
            <a:r>
              <a:rPr lang="en-US" sz="1600" dirty="0"/>
              <a:t>ATC will issue an altitude with the Climb Via clearance only when necessary to issue a different        “Top Altitude”</a:t>
            </a:r>
          </a:p>
          <a:p>
            <a:pPr lvl="1"/>
            <a:r>
              <a:rPr lang="en-US" sz="1400" i="1" dirty="0"/>
              <a:t>“Climb Via CONNR Three departure except maintain one zero thousand”</a:t>
            </a:r>
          </a:p>
          <a:p>
            <a:pPr lvl="1"/>
            <a:endParaRPr lang="en-US" sz="1400" dirty="0"/>
          </a:p>
        </p:txBody>
      </p:sp>
      <p:sp>
        <p:nvSpPr>
          <p:cNvPr id="5" name="Text Placeholder 4"/>
          <p:cNvSpPr>
            <a:spLocks noGrp="1"/>
          </p:cNvSpPr>
          <p:nvPr>
            <p:ph type="body" sz="quarter" idx="3"/>
          </p:nvPr>
        </p:nvSpPr>
        <p:spPr/>
        <p:txBody>
          <a:bodyPr>
            <a:normAutofit/>
          </a:bodyPr>
          <a:lstStyle/>
          <a:p>
            <a:r>
              <a:rPr lang="en-US" sz="2400" dirty="0"/>
              <a:t>ICAO </a:t>
            </a:r>
          </a:p>
        </p:txBody>
      </p:sp>
      <p:sp>
        <p:nvSpPr>
          <p:cNvPr id="6" name="Content Placeholder 5"/>
          <p:cNvSpPr>
            <a:spLocks noGrp="1"/>
          </p:cNvSpPr>
          <p:nvPr>
            <p:ph sz="quarter" idx="4"/>
          </p:nvPr>
        </p:nvSpPr>
        <p:spPr/>
        <p:txBody>
          <a:bodyPr>
            <a:normAutofit/>
          </a:bodyPr>
          <a:lstStyle/>
          <a:p>
            <a:r>
              <a:rPr lang="en-US" sz="1600" dirty="0"/>
              <a:t>Cleared “level” </a:t>
            </a:r>
            <a:r>
              <a:rPr lang="en-US" sz="1600" b="1" u="sng" dirty="0"/>
              <a:t>is always </a:t>
            </a:r>
            <a:r>
              <a:rPr lang="en-US" sz="1600" dirty="0"/>
              <a:t>included with a Climb Via clearance </a:t>
            </a:r>
          </a:p>
          <a:p>
            <a:r>
              <a:rPr lang="en-US" sz="1600" dirty="0"/>
              <a:t>“Top Altitude” concept is not used</a:t>
            </a:r>
          </a:p>
          <a:p>
            <a:pPr marL="0" indent="0">
              <a:buNone/>
            </a:pPr>
            <a:endParaRPr lang="en-US" sz="1600" dirty="0"/>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45A4BCE-AA17-490C-A329-FD3E1CDC8073}" type="slidenum">
              <a:rPr lang="en-US" smtClean="0">
                <a:solidFill>
                  <a:prstClr val="black">
                    <a:tint val="75000"/>
                  </a:prstClr>
                </a:solidFill>
                <a:latin typeface="Calibri" panose="020F0502020204030204"/>
              </a:rPr>
              <a:pPr defTabSz="685800" fontAlgn="auto">
                <a:spcBef>
                  <a:spcPts val="0"/>
                </a:spcBef>
                <a:spcAft>
                  <a:spcPts val="0"/>
                </a:spcAft>
              </a:pPr>
              <a:t>123</a:t>
            </a:fld>
            <a:endParaRPr lang="en-US" dirty="0">
              <a:solidFill>
                <a:prstClr val="black">
                  <a:tint val="75000"/>
                </a:prstClr>
              </a:solidFill>
              <a:latin typeface="Calibri" panose="020F0502020204030204"/>
            </a:endParaRPr>
          </a:p>
        </p:txBody>
      </p:sp>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40756965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Climb Via SID</a:t>
            </a:r>
          </a:p>
        </p:txBody>
      </p:sp>
      <p:sp>
        <p:nvSpPr>
          <p:cNvPr id="3" name="Content Placeholder 2"/>
          <p:cNvSpPr>
            <a:spLocks noGrp="1"/>
          </p:cNvSpPr>
          <p:nvPr>
            <p:ph idx="1"/>
          </p:nvPr>
        </p:nvSpPr>
        <p:spPr/>
        <p:txBody>
          <a:bodyPr>
            <a:normAutofit/>
          </a:bodyPr>
          <a:lstStyle/>
          <a:p>
            <a:pPr marL="0" indent="0">
              <a:buNone/>
            </a:pPr>
            <a:r>
              <a:rPr lang="en-US" sz="1800" dirty="0"/>
              <a:t>CLIMB VIA SID TO </a:t>
            </a:r>
            <a:r>
              <a:rPr lang="en-US" sz="1800" i="1" dirty="0"/>
              <a:t>(level), </a:t>
            </a:r>
            <a:r>
              <a:rPr lang="en-US" sz="1800" dirty="0"/>
              <a:t>CANCEL SPEED RESTRICTION(S) AT (</a:t>
            </a:r>
            <a:r>
              <a:rPr lang="en-US" sz="1800" i="1" dirty="0"/>
              <a:t>point(s)</a:t>
            </a:r>
            <a:r>
              <a:rPr lang="en-US" sz="1800" dirty="0"/>
              <a:t>): </a:t>
            </a:r>
          </a:p>
          <a:p>
            <a:r>
              <a:rPr lang="en-US" sz="1800" dirty="0"/>
              <a:t>Climb to the cleared level and comply with published level restrictions</a:t>
            </a:r>
          </a:p>
          <a:p>
            <a:r>
              <a:rPr lang="en-US" sz="1800" dirty="0"/>
              <a:t>Follow the lateral profile of the SID</a:t>
            </a:r>
          </a:p>
          <a:p>
            <a:r>
              <a:rPr lang="en-US" sz="1800" dirty="0"/>
              <a:t>Published speed restrictions are cancelled at the specified point(s). </a:t>
            </a:r>
            <a:endParaRPr lang="en-US" sz="1600"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124</a:t>
            </a:fld>
            <a:endParaRPr lang="en-US" dirty="0"/>
          </a:p>
        </p:txBody>
      </p:sp>
      <p:sp>
        <p:nvSpPr>
          <p:cNvPr id="5" name="Text Placeholder 4"/>
          <p:cNvSpPr>
            <a:spLocks noGrp="1"/>
          </p:cNvSpPr>
          <p:nvPr>
            <p:ph type="body" sz="quarter" idx="13"/>
          </p:nvPr>
        </p:nvSpPr>
        <p:spPr/>
        <p:txBody>
          <a:bodyPr>
            <a:normAutofit/>
          </a:bodyPr>
          <a:lstStyle/>
          <a:p>
            <a:r>
              <a:rPr lang="en-US" dirty="0"/>
              <a:t>Tactical Cancellation Of A Speed Restriction</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4789301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125</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pic>
        <p:nvPicPr>
          <p:cNvPr id="2" name="Picture 1"/>
          <p:cNvPicPr>
            <a:picLocks noChangeAspect="1"/>
          </p:cNvPicPr>
          <p:nvPr/>
        </p:nvPicPr>
        <p:blipFill>
          <a:blip r:embed="rId2"/>
          <a:stretch>
            <a:fillRect/>
          </a:stretch>
        </p:blipFill>
        <p:spPr>
          <a:xfrm>
            <a:off x="838200" y="683189"/>
            <a:ext cx="6148739" cy="265477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
        <p:nvSpPr>
          <p:cNvPr id="15" name="Content Placeholder 14"/>
          <p:cNvSpPr>
            <a:spLocks noGrp="1"/>
          </p:cNvSpPr>
          <p:nvPr>
            <p:ph idx="1"/>
          </p:nvPr>
        </p:nvSpPr>
        <p:spPr/>
        <p:txBody>
          <a:bodyPr/>
          <a:lstStyle/>
          <a:p>
            <a:endParaRPr lang="en-US" dirty="0"/>
          </a:p>
        </p:txBody>
      </p:sp>
      <p:pic>
        <p:nvPicPr>
          <p:cNvPr id="17" name="Content Placeholder 8"/>
          <p:cNvPicPr>
            <a:picLocks noChangeAspect="1"/>
          </p:cNvPicPr>
          <p:nvPr/>
        </p:nvPicPr>
        <p:blipFill>
          <a:blip r:embed="rId3"/>
          <a:stretch>
            <a:fillRect/>
          </a:stretch>
        </p:blipFill>
        <p:spPr>
          <a:xfrm>
            <a:off x="2323075" y="3522006"/>
            <a:ext cx="6363725" cy="2421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8789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 ICAO Differences</a:t>
            </a:r>
          </a:p>
        </p:txBody>
      </p:sp>
      <p:sp>
        <p:nvSpPr>
          <p:cNvPr id="3" name="Text Placeholder 2"/>
          <p:cNvSpPr>
            <a:spLocks noGrp="1"/>
          </p:cNvSpPr>
          <p:nvPr>
            <p:ph type="body" idx="1"/>
          </p:nvPr>
        </p:nvSpPr>
        <p:spPr/>
        <p:txBody>
          <a:bodyPr>
            <a:normAutofit/>
          </a:bodyPr>
          <a:lstStyle/>
          <a:p>
            <a:r>
              <a:rPr lang="en-US" sz="2400" dirty="0"/>
              <a:t>FAA</a:t>
            </a:r>
          </a:p>
        </p:txBody>
      </p:sp>
      <p:sp>
        <p:nvSpPr>
          <p:cNvPr id="4" name="Content Placeholder 3"/>
          <p:cNvSpPr>
            <a:spLocks noGrp="1"/>
          </p:cNvSpPr>
          <p:nvPr>
            <p:ph sz="half" idx="2"/>
          </p:nvPr>
        </p:nvSpPr>
        <p:spPr/>
        <p:txBody>
          <a:bodyPr>
            <a:normAutofit/>
          </a:bodyPr>
          <a:lstStyle/>
          <a:p>
            <a:r>
              <a:rPr lang="en-US" sz="1600" dirty="0"/>
              <a:t>Uses “</a:t>
            </a:r>
            <a:r>
              <a:rPr lang="en-US" sz="1600" i="1" dirty="0"/>
              <a:t>Climb Via, Except</a:t>
            </a:r>
            <a:r>
              <a:rPr lang="en-US" sz="1600" dirty="0"/>
              <a:t>” to delete a published speed restriction at a fix.</a:t>
            </a:r>
          </a:p>
          <a:p>
            <a:pPr lvl="1"/>
            <a:r>
              <a:rPr lang="en-US" sz="1400" i="1" dirty="0"/>
              <a:t>Climb via LEETZ Five departure, except delete speed restriction at HUCKK</a:t>
            </a:r>
            <a:r>
              <a:rPr lang="en-US" sz="1400" dirty="0"/>
              <a:t>”</a:t>
            </a:r>
          </a:p>
          <a:p>
            <a:pPr lvl="1"/>
            <a:endParaRPr lang="en-US" sz="1400" dirty="0"/>
          </a:p>
          <a:p>
            <a:pPr lvl="1"/>
            <a:endParaRPr lang="en-US" sz="1200" dirty="0"/>
          </a:p>
        </p:txBody>
      </p:sp>
      <p:sp>
        <p:nvSpPr>
          <p:cNvPr id="5" name="Text Placeholder 4"/>
          <p:cNvSpPr>
            <a:spLocks noGrp="1"/>
          </p:cNvSpPr>
          <p:nvPr>
            <p:ph type="body" sz="quarter" idx="3"/>
          </p:nvPr>
        </p:nvSpPr>
        <p:spPr/>
        <p:txBody>
          <a:bodyPr>
            <a:normAutofit/>
          </a:bodyPr>
          <a:lstStyle/>
          <a:p>
            <a:r>
              <a:rPr lang="en-US" sz="2400" dirty="0"/>
              <a:t>ICAO </a:t>
            </a:r>
          </a:p>
        </p:txBody>
      </p:sp>
      <p:sp>
        <p:nvSpPr>
          <p:cNvPr id="6" name="Content Placeholder 5"/>
          <p:cNvSpPr>
            <a:spLocks noGrp="1"/>
          </p:cNvSpPr>
          <p:nvPr>
            <p:ph sz="quarter" idx="4"/>
          </p:nvPr>
        </p:nvSpPr>
        <p:spPr/>
        <p:txBody>
          <a:bodyPr>
            <a:normAutofit/>
          </a:bodyPr>
          <a:lstStyle/>
          <a:p>
            <a:r>
              <a:rPr lang="en-US" sz="1600" dirty="0"/>
              <a:t>Cleared “level” </a:t>
            </a:r>
            <a:r>
              <a:rPr lang="en-US" sz="1600" b="1" u="sng" dirty="0"/>
              <a:t>is always </a:t>
            </a:r>
            <a:r>
              <a:rPr lang="en-US" sz="1600" dirty="0"/>
              <a:t>included with a Climb Via clearance </a:t>
            </a:r>
          </a:p>
          <a:p>
            <a:r>
              <a:rPr lang="en-US" sz="1600" dirty="0"/>
              <a:t>ICAO uses “</a:t>
            </a:r>
            <a:r>
              <a:rPr lang="en-US" sz="1600" i="1" dirty="0"/>
              <a:t>CANCEL</a:t>
            </a:r>
            <a:r>
              <a:rPr lang="en-US" sz="1600" dirty="0"/>
              <a:t>” vs. “</a:t>
            </a:r>
            <a:r>
              <a:rPr lang="en-US" sz="1600" i="1" dirty="0"/>
              <a:t>DELETE</a:t>
            </a:r>
            <a:r>
              <a:rPr lang="en-US" sz="1600" dirty="0"/>
              <a:t>” </a:t>
            </a:r>
          </a:p>
          <a:p>
            <a:r>
              <a:rPr lang="en-US" sz="1600" dirty="0"/>
              <a:t>ICAO uses “AT (point)” to designate the fix where the speed restriction is canceled </a:t>
            </a:r>
          </a:p>
          <a:p>
            <a:pPr marL="0" indent="0">
              <a:buNone/>
            </a:pPr>
            <a:endParaRPr lang="en-US" sz="1400" dirty="0"/>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45A4BCE-AA17-490C-A329-FD3E1CDC8073}" type="slidenum">
              <a:rPr lang="en-US" smtClean="0">
                <a:solidFill>
                  <a:prstClr val="black">
                    <a:tint val="75000"/>
                  </a:prstClr>
                </a:solidFill>
                <a:latin typeface="Calibri" panose="020F0502020204030204"/>
              </a:rPr>
              <a:pPr defTabSz="685800" fontAlgn="auto">
                <a:spcBef>
                  <a:spcPts val="0"/>
                </a:spcBef>
                <a:spcAft>
                  <a:spcPts val="0"/>
                </a:spcAft>
              </a:pPr>
              <a:t>126</a:t>
            </a:fld>
            <a:endParaRPr lang="en-US" dirty="0">
              <a:solidFill>
                <a:prstClr val="black">
                  <a:tint val="75000"/>
                </a:prstClr>
              </a:solidFill>
              <a:latin typeface="Calibri" panose="020F0502020204030204"/>
            </a:endParaRPr>
          </a:p>
        </p:txBody>
      </p:sp>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5963956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Climb Via SID</a:t>
            </a:r>
          </a:p>
        </p:txBody>
      </p:sp>
      <p:sp>
        <p:nvSpPr>
          <p:cNvPr id="3" name="Content Placeholder 2"/>
          <p:cNvSpPr>
            <a:spLocks noGrp="1"/>
          </p:cNvSpPr>
          <p:nvPr>
            <p:ph idx="1"/>
          </p:nvPr>
        </p:nvSpPr>
        <p:spPr/>
        <p:txBody>
          <a:bodyPr>
            <a:normAutofit/>
          </a:bodyPr>
          <a:lstStyle/>
          <a:p>
            <a:pPr marL="0" indent="0">
              <a:buNone/>
            </a:pPr>
            <a:r>
              <a:rPr lang="en-US" sz="1800" dirty="0"/>
              <a:t>CLIMB VIA SID TO </a:t>
            </a:r>
            <a:r>
              <a:rPr lang="en-US" sz="1800" i="1" dirty="0"/>
              <a:t>(level)</a:t>
            </a:r>
            <a:r>
              <a:rPr lang="en-US" sz="1800" dirty="0"/>
              <a:t>, CANCEL LEVEL RESTRICTION(S) AT (</a:t>
            </a:r>
            <a:r>
              <a:rPr lang="en-US" sz="1800" i="1" dirty="0"/>
              <a:t>point(s)</a:t>
            </a:r>
            <a:r>
              <a:rPr lang="en-US" sz="1800" dirty="0"/>
              <a:t>): </a:t>
            </a:r>
          </a:p>
          <a:p>
            <a:r>
              <a:rPr lang="en-US" sz="1800" dirty="0"/>
              <a:t>Climb to the cleared level, published level restriction(s) at the specified point(s) are cancelled </a:t>
            </a:r>
          </a:p>
          <a:p>
            <a:r>
              <a:rPr lang="en-US" sz="1800" dirty="0"/>
              <a:t>Follow the lateral profile of the SID</a:t>
            </a:r>
          </a:p>
          <a:p>
            <a:r>
              <a:rPr lang="en-US" sz="1800" dirty="0"/>
              <a:t>Comply with published speed restrictions or ATC-issued speed control instructions as applicable </a:t>
            </a:r>
            <a:endParaRPr lang="en-US" sz="1600"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127</a:t>
            </a:fld>
            <a:endParaRPr lang="en-US" dirty="0"/>
          </a:p>
        </p:txBody>
      </p:sp>
      <p:sp>
        <p:nvSpPr>
          <p:cNvPr id="5" name="Text Placeholder 4"/>
          <p:cNvSpPr>
            <a:spLocks noGrp="1"/>
          </p:cNvSpPr>
          <p:nvPr>
            <p:ph type="body" sz="quarter" idx="13"/>
          </p:nvPr>
        </p:nvSpPr>
        <p:spPr/>
        <p:txBody>
          <a:bodyPr>
            <a:normAutofit/>
          </a:bodyPr>
          <a:lstStyle/>
          <a:p>
            <a:r>
              <a:rPr lang="en-US" dirty="0"/>
              <a:t>Tactical Cancellation Of A Level Restriction</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3091973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128</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838200" y="719141"/>
            <a:ext cx="6220968" cy="268596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2615184" y="3643407"/>
            <a:ext cx="6071616" cy="232429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7909398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 ICAO Differences</a:t>
            </a:r>
          </a:p>
        </p:txBody>
      </p:sp>
      <p:sp>
        <p:nvSpPr>
          <p:cNvPr id="3" name="Text Placeholder 2"/>
          <p:cNvSpPr>
            <a:spLocks noGrp="1"/>
          </p:cNvSpPr>
          <p:nvPr>
            <p:ph type="body" idx="1"/>
          </p:nvPr>
        </p:nvSpPr>
        <p:spPr/>
        <p:txBody>
          <a:bodyPr>
            <a:normAutofit/>
          </a:bodyPr>
          <a:lstStyle/>
          <a:p>
            <a:r>
              <a:rPr lang="en-US" sz="2400" dirty="0"/>
              <a:t>FAA</a:t>
            </a:r>
          </a:p>
        </p:txBody>
      </p:sp>
      <p:sp>
        <p:nvSpPr>
          <p:cNvPr id="4" name="Content Placeholder 3"/>
          <p:cNvSpPr>
            <a:spLocks noGrp="1"/>
          </p:cNvSpPr>
          <p:nvPr>
            <p:ph sz="half" idx="2"/>
          </p:nvPr>
        </p:nvSpPr>
        <p:spPr/>
        <p:txBody>
          <a:bodyPr>
            <a:normAutofit/>
          </a:bodyPr>
          <a:lstStyle/>
          <a:p>
            <a:r>
              <a:rPr lang="en-US" sz="1600" dirty="0"/>
              <a:t>Uses “</a:t>
            </a:r>
            <a:r>
              <a:rPr lang="en-US" sz="1600" i="1" dirty="0"/>
              <a:t>Climb Via, Except</a:t>
            </a:r>
            <a:r>
              <a:rPr lang="en-US" sz="1600" dirty="0"/>
              <a:t>” to delete a published altitude restriction at a fix.</a:t>
            </a:r>
          </a:p>
          <a:p>
            <a:pPr lvl="1"/>
            <a:r>
              <a:rPr lang="en-US" sz="1400" i="1" dirty="0"/>
              <a:t>Climb via LEETZ Five departure, except delete altitude restriction at ZEETA</a:t>
            </a:r>
            <a:r>
              <a:rPr lang="en-US" sz="1400" dirty="0"/>
              <a:t>”</a:t>
            </a:r>
          </a:p>
          <a:p>
            <a:pPr lvl="1"/>
            <a:endParaRPr lang="en-US" sz="1400" dirty="0"/>
          </a:p>
          <a:p>
            <a:pPr lvl="1"/>
            <a:endParaRPr lang="en-US" sz="1200" dirty="0"/>
          </a:p>
        </p:txBody>
      </p:sp>
      <p:sp>
        <p:nvSpPr>
          <p:cNvPr id="5" name="Text Placeholder 4"/>
          <p:cNvSpPr>
            <a:spLocks noGrp="1"/>
          </p:cNvSpPr>
          <p:nvPr>
            <p:ph type="body" sz="quarter" idx="3"/>
          </p:nvPr>
        </p:nvSpPr>
        <p:spPr/>
        <p:txBody>
          <a:bodyPr>
            <a:normAutofit/>
          </a:bodyPr>
          <a:lstStyle/>
          <a:p>
            <a:r>
              <a:rPr lang="en-US" sz="2400" dirty="0"/>
              <a:t>ICAO </a:t>
            </a:r>
          </a:p>
        </p:txBody>
      </p:sp>
      <p:sp>
        <p:nvSpPr>
          <p:cNvPr id="6" name="Content Placeholder 5"/>
          <p:cNvSpPr>
            <a:spLocks noGrp="1"/>
          </p:cNvSpPr>
          <p:nvPr>
            <p:ph sz="quarter" idx="4"/>
          </p:nvPr>
        </p:nvSpPr>
        <p:spPr/>
        <p:txBody>
          <a:bodyPr>
            <a:normAutofit/>
          </a:bodyPr>
          <a:lstStyle/>
          <a:p>
            <a:r>
              <a:rPr lang="en-US" sz="1600" dirty="0"/>
              <a:t>Cleared “level” </a:t>
            </a:r>
            <a:r>
              <a:rPr lang="en-US" sz="1600" b="1" u="sng" dirty="0"/>
              <a:t>is always </a:t>
            </a:r>
            <a:r>
              <a:rPr lang="en-US" sz="1600" dirty="0"/>
              <a:t>included with a Climb Via clearance </a:t>
            </a:r>
          </a:p>
          <a:p>
            <a:r>
              <a:rPr lang="en-US" sz="1600" dirty="0"/>
              <a:t>ICAO uses “</a:t>
            </a:r>
            <a:r>
              <a:rPr lang="en-US" sz="1600" i="1" dirty="0"/>
              <a:t>CANCEL</a:t>
            </a:r>
            <a:r>
              <a:rPr lang="en-US" sz="1600" dirty="0"/>
              <a:t>” vs. “</a:t>
            </a:r>
            <a:r>
              <a:rPr lang="en-US" sz="1600" i="1" dirty="0"/>
              <a:t>DELETE</a:t>
            </a:r>
            <a:r>
              <a:rPr lang="en-US" sz="1600" dirty="0"/>
              <a:t>” </a:t>
            </a:r>
          </a:p>
          <a:p>
            <a:r>
              <a:rPr lang="en-US" sz="1600" dirty="0"/>
              <a:t>ICAO uses “AT (point)” to designate the fix where the level restriction is canceled </a:t>
            </a:r>
          </a:p>
          <a:p>
            <a:pPr marL="0" indent="0">
              <a:buNone/>
            </a:pPr>
            <a:endParaRPr lang="en-US" sz="1400" dirty="0"/>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45A4BCE-AA17-490C-A329-FD3E1CDC8073}" type="slidenum">
              <a:rPr lang="en-US" smtClean="0">
                <a:solidFill>
                  <a:prstClr val="black">
                    <a:tint val="75000"/>
                  </a:prstClr>
                </a:solidFill>
                <a:latin typeface="Calibri" panose="020F0502020204030204"/>
              </a:rPr>
              <a:pPr defTabSz="685800" fontAlgn="auto">
                <a:spcBef>
                  <a:spcPts val="0"/>
                </a:spcBef>
                <a:spcAft>
                  <a:spcPts val="0"/>
                </a:spcAft>
              </a:pPr>
              <a:t>129</a:t>
            </a:fld>
            <a:endParaRPr lang="en-US" dirty="0">
              <a:solidFill>
                <a:prstClr val="black">
                  <a:tint val="75000"/>
                </a:prstClr>
              </a:solidFill>
              <a:latin typeface="Calibri" panose="020F0502020204030204"/>
            </a:endParaRPr>
          </a:p>
        </p:txBody>
      </p:sp>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25784336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ICAO Climb Via SID &amp; Descend Via STAR</a:t>
            </a:r>
          </a:p>
        </p:txBody>
      </p:sp>
      <p:sp>
        <p:nvSpPr>
          <p:cNvPr id="3" name="Content Placeholder 2"/>
          <p:cNvSpPr>
            <a:spLocks noGrp="1"/>
          </p:cNvSpPr>
          <p:nvPr>
            <p:ph idx="1"/>
          </p:nvPr>
        </p:nvSpPr>
        <p:spPr/>
        <p:txBody>
          <a:bodyPr>
            <a:normAutofit/>
          </a:bodyPr>
          <a:lstStyle/>
          <a:p>
            <a:r>
              <a:rPr lang="en-US" sz="1600" dirty="0"/>
              <a:t>Cleared Level is expectedly stated:</a:t>
            </a:r>
          </a:p>
          <a:p>
            <a:pPr lvl="1"/>
            <a:r>
              <a:rPr lang="en-US" sz="1200" i="1" dirty="0"/>
              <a:t>“FASTAIR 345 DESCEND VIA STAR TO 3 000 FEET”</a:t>
            </a:r>
          </a:p>
          <a:p>
            <a:pPr lvl="1"/>
            <a:r>
              <a:rPr lang="en-US" sz="1200" i="1" dirty="0"/>
              <a:t>“FASTAIR 345 CLIMB VIA SID TO FL 100”</a:t>
            </a:r>
          </a:p>
          <a:p>
            <a:r>
              <a:rPr lang="en-US" sz="1600" dirty="0"/>
              <a:t>Climb Via SID &amp; Descend Via STAR are </a:t>
            </a:r>
            <a:r>
              <a:rPr lang="en-US" sz="1600" b="1" u="sng" dirty="0"/>
              <a:t>NOT</a:t>
            </a:r>
            <a:r>
              <a:rPr lang="en-US" sz="1600" dirty="0"/>
              <a:t> “at pilot’s discretion”.  Pilots must vacate altitude upon receipt and acknowledgment of clearance</a:t>
            </a:r>
          </a:p>
          <a:p>
            <a:pPr lvl="1"/>
            <a:r>
              <a:rPr lang="en-US" sz="1400" dirty="0"/>
              <a:t>Exception: Canada – remains a “when ready” climb or descent clearance</a:t>
            </a:r>
          </a:p>
          <a:p>
            <a:r>
              <a:rPr lang="en-US" sz="1600" dirty="0"/>
              <a:t>Climb/Descend Unrestricted cancels both level and speed restrictions:</a:t>
            </a:r>
          </a:p>
          <a:p>
            <a:pPr lvl="1"/>
            <a:r>
              <a:rPr lang="en-US" sz="1400" i="1" dirty="0"/>
              <a:t>“</a:t>
            </a:r>
            <a:r>
              <a:rPr lang="en-US" sz="1200" i="1" dirty="0"/>
              <a:t>FASTAIR 345 CLIMB UNRESTRICTED TO FL 070”</a:t>
            </a:r>
          </a:p>
          <a:p>
            <a:pPr lvl="1"/>
            <a:r>
              <a:rPr lang="en-US" sz="1200" i="1" dirty="0"/>
              <a:t>“FASTAIR 345 DESCEND UNRESTRICTED TO 4 000 FEET”</a:t>
            </a:r>
          </a:p>
          <a:p>
            <a:r>
              <a:rPr lang="en-US" sz="1600" dirty="0"/>
              <a:t>Provision for tactical cancelation of level and/or speed restrictions</a:t>
            </a:r>
          </a:p>
          <a:p>
            <a:pPr lvl="1"/>
            <a:r>
              <a:rPr lang="en-US" sz="1200" i="1" dirty="0"/>
              <a:t>“FASTAIR 345 DESCEND VIA STAR TO 2 000 FEET CANCEL LEVEL RESTRICTION AT BATON”</a:t>
            </a:r>
          </a:p>
          <a:p>
            <a:pPr lvl="1"/>
            <a:r>
              <a:rPr lang="en-US" sz="1200" i="1" dirty="0"/>
              <a:t>“FASTAIR 345 CLIMB VIA SID TO FL 080 CANCEL SPEED RESTRICTION AT TRUNK’’</a:t>
            </a:r>
          </a:p>
          <a:p>
            <a:endParaRPr lang="en-US" sz="1600"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13</a:t>
            </a:fld>
            <a:endParaRPr lang="en-US" dirty="0"/>
          </a:p>
        </p:txBody>
      </p:sp>
      <p:sp>
        <p:nvSpPr>
          <p:cNvPr id="5" name="Text Placeholder 4"/>
          <p:cNvSpPr>
            <a:spLocks noGrp="1"/>
          </p:cNvSpPr>
          <p:nvPr>
            <p:ph type="body" sz="quarter" idx="13"/>
          </p:nvPr>
        </p:nvSpPr>
        <p:spPr/>
        <p:txBody>
          <a:bodyPr/>
          <a:lstStyle/>
          <a:p>
            <a:endParaRPr lang="en-US" dirty="0"/>
          </a:p>
        </p:txBody>
      </p:sp>
      <p:sp>
        <p:nvSpPr>
          <p:cNvPr id="6" name="Text Placeholder 5"/>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24763535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Climb Via SID</a:t>
            </a:r>
          </a:p>
        </p:txBody>
      </p:sp>
      <p:sp>
        <p:nvSpPr>
          <p:cNvPr id="3" name="Content Placeholder 2"/>
          <p:cNvSpPr>
            <a:spLocks noGrp="1"/>
          </p:cNvSpPr>
          <p:nvPr>
            <p:ph idx="1"/>
          </p:nvPr>
        </p:nvSpPr>
        <p:spPr/>
        <p:txBody>
          <a:bodyPr>
            <a:normAutofit/>
          </a:bodyPr>
          <a:lstStyle/>
          <a:p>
            <a:pPr marL="0" indent="0">
              <a:buNone/>
            </a:pPr>
            <a:r>
              <a:rPr lang="en-US" sz="1800" dirty="0"/>
              <a:t>CLIMB UNRESTRICTED TO </a:t>
            </a:r>
            <a:r>
              <a:rPr lang="en-US" sz="1800" i="1" dirty="0"/>
              <a:t>(level) </a:t>
            </a:r>
            <a:r>
              <a:rPr lang="en-US" sz="1800" b="1" u="sng" dirty="0">
                <a:solidFill>
                  <a:srgbClr val="FF0000"/>
                </a:solidFill>
              </a:rPr>
              <a:t>or</a:t>
            </a:r>
            <a:r>
              <a:rPr lang="en-US" sz="1800" dirty="0"/>
              <a:t> </a:t>
            </a:r>
          </a:p>
          <a:p>
            <a:pPr marL="0" indent="0">
              <a:buNone/>
            </a:pPr>
            <a:r>
              <a:rPr lang="en-US" sz="1800" dirty="0"/>
              <a:t>CLIMB TO </a:t>
            </a:r>
            <a:r>
              <a:rPr lang="en-US" sz="1800" i="1" dirty="0"/>
              <a:t>(level)</a:t>
            </a:r>
            <a:r>
              <a:rPr lang="en-US" sz="1800" dirty="0"/>
              <a:t>, CANCEL LEVEL AND SPEED RESTRICTION(S): </a:t>
            </a:r>
          </a:p>
          <a:p>
            <a:r>
              <a:rPr lang="en-US" sz="1800" dirty="0"/>
              <a:t>Climb to the cleared level, published </a:t>
            </a:r>
            <a:r>
              <a:rPr lang="en-US" sz="1800" u="sng" dirty="0">
                <a:solidFill>
                  <a:srgbClr val="FF0000"/>
                </a:solidFill>
              </a:rPr>
              <a:t>level restrictions are cancelled </a:t>
            </a:r>
          </a:p>
          <a:p>
            <a:r>
              <a:rPr lang="en-US" sz="1800" dirty="0"/>
              <a:t>Follow the lateral profile of the SID</a:t>
            </a:r>
          </a:p>
          <a:p>
            <a:r>
              <a:rPr lang="en-US" sz="1800" dirty="0"/>
              <a:t>Published speed restrictions and ATC-issued </a:t>
            </a:r>
            <a:r>
              <a:rPr lang="en-US" sz="1800" u="sng" dirty="0">
                <a:solidFill>
                  <a:srgbClr val="FF0000"/>
                </a:solidFill>
              </a:rPr>
              <a:t>speed control instructions are cancelled</a:t>
            </a:r>
            <a:endParaRPr lang="en-US" sz="1600" u="sng" dirty="0">
              <a:solidFill>
                <a:srgbClr val="FF0000"/>
              </a:solidFill>
            </a:endParaRPr>
          </a:p>
        </p:txBody>
      </p:sp>
      <p:sp>
        <p:nvSpPr>
          <p:cNvPr id="4" name="Slide Number Placeholder 3"/>
          <p:cNvSpPr>
            <a:spLocks noGrp="1"/>
          </p:cNvSpPr>
          <p:nvPr>
            <p:ph type="sldNum" sz="quarter" idx="12"/>
          </p:nvPr>
        </p:nvSpPr>
        <p:spPr/>
        <p:txBody>
          <a:bodyPr/>
          <a:lstStyle/>
          <a:p>
            <a:fld id="{79BA96BB-7DBE-4AD9-88D2-170EED19CF9B}" type="slidenum">
              <a:rPr lang="en-US" smtClean="0"/>
              <a:pPr/>
              <a:t>130</a:t>
            </a:fld>
            <a:endParaRPr lang="en-US" dirty="0"/>
          </a:p>
        </p:txBody>
      </p:sp>
      <p:sp>
        <p:nvSpPr>
          <p:cNvPr id="5" name="Text Placeholder 4"/>
          <p:cNvSpPr>
            <a:spLocks noGrp="1"/>
          </p:cNvSpPr>
          <p:nvPr>
            <p:ph type="body" sz="quarter" idx="13"/>
          </p:nvPr>
        </p:nvSpPr>
        <p:spPr/>
        <p:txBody>
          <a:bodyPr>
            <a:normAutofit fontScale="85000" lnSpcReduction="10000"/>
          </a:bodyPr>
          <a:lstStyle/>
          <a:p>
            <a:r>
              <a:rPr lang="en-US" dirty="0"/>
              <a:t>Cancellation of all restrictions below the cleared level</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8722820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131</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pic>
        <p:nvPicPr>
          <p:cNvPr id="2" name="Picture 1"/>
          <p:cNvPicPr>
            <a:picLocks noChangeAspect="1"/>
          </p:cNvPicPr>
          <p:nvPr/>
        </p:nvPicPr>
        <p:blipFill>
          <a:blip r:embed="rId2"/>
          <a:stretch>
            <a:fillRect/>
          </a:stretch>
        </p:blipFill>
        <p:spPr>
          <a:xfrm>
            <a:off x="800100" y="697123"/>
            <a:ext cx="6155504" cy="265769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2870001" y="3584796"/>
            <a:ext cx="5816797" cy="169234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2870002" y="5280918"/>
            <a:ext cx="5816797" cy="686136"/>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3" name="TextBox 12"/>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645534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 ICAO Differences</a:t>
            </a:r>
          </a:p>
        </p:txBody>
      </p:sp>
      <p:sp>
        <p:nvSpPr>
          <p:cNvPr id="3" name="Text Placeholder 2"/>
          <p:cNvSpPr>
            <a:spLocks noGrp="1"/>
          </p:cNvSpPr>
          <p:nvPr>
            <p:ph type="body" idx="1"/>
          </p:nvPr>
        </p:nvSpPr>
        <p:spPr/>
        <p:txBody>
          <a:bodyPr>
            <a:normAutofit/>
          </a:bodyPr>
          <a:lstStyle/>
          <a:p>
            <a:r>
              <a:rPr lang="en-US" sz="2400" dirty="0"/>
              <a:t>FAA</a:t>
            </a:r>
          </a:p>
        </p:txBody>
      </p:sp>
      <p:sp>
        <p:nvSpPr>
          <p:cNvPr id="4" name="Content Placeholder 3"/>
          <p:cNvSpPr>
            <a:spLocks noGrp="1"/>
          </p:cNvSpPr>
          <p:nvPr>
            <p:ph sz="half" idx="2"/>
          </p:nvPr>
        </p:nvSpPr>
        <p:spPr/>
        <p:txBody>
          <a:bodyPr>
            <a:normAutofit fontScale="85000" lnSpcReduction="10000"/>
          </a:bodyPr>
          <a:lstStyle/>
          <a:p>
            <a:r>
              <a:rPr lang="en-US" sz="1800" dirty="0"/>
              <a:t>“</a:t>
            </a:r>
            <a:r>
              <a:rPr lang="en-US" sz="1800" i="1" dirty="0"/>
              <a:t>Climb And Maintain</a:t>
            </a:r>
            <a:r>
              <a:rPr lang="en-US" sz="1800" dirty="0"/>
              <a:t>” clearance, pilot is expected to vacate current altitude and commence an unrestricted climb to comply with the clearance. For aircraft already climbing via a SID, published altitude restrictions are deleted unless reissued by ATC.  </a:t>
            </a:r>
            <a:r>
              <a:rPr lang="en-US" sz="1800" u="sng" dirty="0">
                <a:solidFill>
                  <a:srgbClr val="FF0000"/>
                </a:solidFill>
              </a:rPr>
              <a:t>Pilots must comply with published speed restrictions</a:t>
            </a:r>
          </a:p>
          <a:p>
            <a:r>
              <a:rPr lang="en-US" sz="1800" dirty="0"/>
              <a:t>“Delete Speed Restrictions” cancels ATC assigned or published speed restrictions </a:t>
            </a:r>
          </a:p>
          <a:p>
            <a:r>
              <a:rPr lang="en-US" sz="1800" dirty="0"/>
              <a:t>FAA equivalent clearance: “</a:t>
            </a:r>
            <a:r>
              <a:rPr lang="en-US" sz="1800" i="1" dirty="0"/>
              <a:t>Climb and maintain six thousand, delete speed restrictions</a:t>
            </a:r>
            <a:r>
              <a:rPr lang="en-US" sz="1800" dirty="0"/>
              <a:t>” </a:t>
            </a:r>
          </a:p>
          <a:p>
            <a:pPr lvl="1"/>
            <a:endParaRPr lang="en-US" sz="1600" dirty="0"/>
          </a:p>
          <a:p>
            <a:pPr lvl="1"/>
            <a:endParaRPr lang="en-US" sz="1400" dirty="0"/>
          </a:p>
        </p:txBody>
      </p:sp>
      <p:sp>
        <p:nvSpPr>
          <p:cNvPr id="5" name="Text Placeholder 4"/>
          <p:cNvSpPr>
            <a:spLocks noGrp="1"/>
          </p:cNvSpPr>
          <p:nvPr>
            <p:ph type="body" sz="quarter" idx="3"/>
          </p:nvPr>
        </p:nvSpPr>
        <p:spPr/>
        <p:txBody>
          <a:bodyPr>
            <a:normAutofit/>
          </a:bodyPr>
          <a:lstStyle/>
          <a:p>
            <a:r>
              <a:rPr lang="en-US" sz="2400" dirty="0"/>
              <a:t>ICAO </a:t>
            </a:r>
          </a:p>
        </p:txBody>
      </p:sp>
      <p:sp>
        <p:nvSpPr>
          <p:cNvPr id="6" name="Content Placeholder 5"/>
          <p:cNvSpPr>
            <a:spLocks noGrp="1"/>
          </p:cNvSpPr>
          <p:nvPr>
            <p:ph sz="quarter" idx="4"/>
          </p:nvPr>
        </p:nvSpPr>
        <p:spPr/>
        <p:txBody>
          <a:bodyPr>
            <a:normAutofit/>
          </a:bodyPr>
          <a:lstStyle/>
          <a:p>
            <a:r>
              <a:rPr lang="en-US" sz="1600" dirty="0"/>
              <a:t>Two separate options for phraseology:</a:t>
            </a:r>
          </a:p>
          <a:p>
            <a:pPr lvl="1"/>
            <a:r>
              <a:rPr lang="en-US" sz="1600" dirty="0"/>
              <a:t>CLIMB UNRESTRICTED TO </a:t>
            </a:r>
            <a:r>
              <a:rPr lang="en-US" sz="1600" i="1" dirty="0"/>
              <a:t>(level) </a:t>
            </a:r>
            <a:r>
              <a:rPr lang="en-US" sz="1600" dirty="0"/>
              <a:t>or </a:t>
            </a:r>
          </a:p>
          <a:p>
            <a:pPr lvl="1"/>
            <a:r>
              <a:rPr lang="en-US" sz="1600" dirty="0"/>
              <a:t>CLIMB TO </a:t>
            </a:r>
            <a:r>
              <a:rPr lang="en-US" sz="1600" i="1" dirty="0"/>
              <a:t>(level)</a:t>
            </a:r>
            <a:r>
              <a:rPr lang="en-US" sz="1600" dirty="0"/>
              <a:t>, CANCEL LEVEL AND SPEED RESTRICTION(S)	</a:t>
            </a:r>
          </a:p>
          <a:p>
            <a:r>
              <a:rPr lang="en-US" sz="1600" dirty="0"/>
              <a:t>Cancels </a:t>
            </a:r>
            <a:r>
              <a:rPr lang="en-US" sz="1600" u="sng" dirty="0">
                <a:solidFill>
                  <a:srgbClr val="FF0000"/>
                </a:solidFill>
              </a:rPr>
              <a:t>both</a:t>
            </a:r>
            <a:r>
              <a:rPr lang="en-US" sz="1600" dirty="0"/>
              <a:t> published level and published/ATC-assigned speed restrictions </a:t>
            </a:r>
          </a:p>
          <a:p>
            <a:r>
              <a:rPr lang="en-US" sz="1600" dirty="0"/>
              <a:t>Cleared “level” </a:t>
            </a:r>
            <a:r>
              <a:rPr lang="en-US" sz="1600" b="1" u="sng" dirty="0"/>
              <a:t>is always </a:t>
            </a:r>
            <a:r>
              <a:rPr lang="en-US" sz="1600" dirty="0"/>
              <a:t>included with a Climb Via clearance </a:t>
            </a:r>
          </a:p>
          <a:p>
            <a:endParaRPr lang="en-US" sz="1600" dirty="0"/>
          </a:p>
          <a:p>
            <a:endParaRPr lang="en-US" sz="1800" dirty="0"/>
          </a:p>
          <a:p>
            <a:pPr marL="0" indent="0">
              <a:buNone/>
            </a:pPr>
            <a:endParaRPr lang="en-US" sz="1600" dirty="0"/>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45A4BCE-AA17-490C-A329-FD3E1CDC8073}" type="slidenum">
              <a:rPr lang="en-US" smtClean="0">
                <a:solidFill>
                  <a:prstClr val="black">
                    <a:tint val="75000"/>
                  </a:prstClr>
                </a:solidFill>
                <a:latin typeface="Calibri" panose="020F0502020204030204"/>
              </a:rPr>
              <a:pPr defTabSz="685800" fontAlgn="auto">
                <a:spcBef>
                  <a:spcPts val="0"/>
                </a:spcBef>
                <a:spcAft>
                  <a:spcPts val="0"/>
                </a:spcAft>
              </a:pPr>
              <a:t>132</a:t>
            </a:fld>
            <a:endParaRPr lang="en-US" dirty="0">
              <a:solidFill>
                <a:prstClr val="black">
                  <a:tint val="75000"/>
                </a:prstClr>
              </a:solidFill>
              <a:latin typeface="Calibri" panose="020F0502020204030204"/>
            </a:endParaRPr>
          </a:p>
        </p:txBody>
      </p:sp>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2000469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Climb Via SID </a:t>
            </a:r>
          </a:p>
        </p:txBody>
      </p:sp>
      <p:sp>
        <p:nvSpPr>
          <p:cNvPr id="7" name="Content Placeholder 6"/>
          <p:cNvSpPr>
            <a:spLocks noGrp="1"/>
          </p:cNvSpPr>
          <p:nvPr>
            <p:ph idx="1"/>
          </p:nvPr>
        </p:nvSpPr>
        <p:spPr/>
        <p:txBody>
          <a:bodyPr/>
          <a:lstStyle/>
          <a:p>
            <a:r>
              <a:rPr lang="en-US" dirty="0"/>
              <a:t>When no charted restrictions exist, or when there are no other remaining published restrictions, nor remaining level or speed restrictions on the SID, the phrase “CLIMB TO (Level)” or should be used</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133</a:t>
            </a:fld>
            <a:endParaRPr lang="en-US" dirty="0"/>
          </a:p>
        </p:txBody>
      </p:sp>
      <p:sp>
        <p:nvSpPr>
          <p:cNvPr id="5" name="Text Placeholder 4"/>
          <p:cNvSpPr>
            <a:spLocks noGrp="1"/>
          </p:cNvSpPr>
          <p:nvPr>
            <p:ph type="body" sz="quarter" idx="13"/>
          </p:nvPr>
        </p:nvSpPr>
        <p:spPr/>
        <p:txBody>
          <a:bodyPr>
            <a:normAutofit/>
          </a:bodyPr>
          <a:lstStyle/>
          <a:p>
            <a:r>
              <a:rPr lang="en-US" dirty="0"/>
              <a:t>Climb To &lt;Level&gt;</a:t>
            </a:r>
          </a:p>
        </p:txBody>
      </p:sp>
      <p:sp>
        <p:nvSpPr>
          <p:cNvPr id="8" name="Text Placeholder 7"/>
          <p:cNvSpPr>
            <a:spLocks noGrp="1"/>
          </p:cNvSpPr>
          <p:nvPr>
            <p:ph type="body" sz="quarter" idx="14"/>
          </p:nvPr>
        </p:nvSpPr>
        <p:spPr/>
        <p:txBody>
          <a:bodyPr/>
          <a:lstStyle/>
          <a:p>
            <a:endParaRPr lang="en-US" dirty="0"/>
          </a:p>
        </p:txBody>
      </p:sp>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0" name="TextBox 9"/>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458465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Climb Via SID </a:t>
            </a:r>
          </a:p>
        </p:txBody>
      </p:sp>
      <p:sp>
        <p:nvSpPr>
          <p:cNvPr id="3" name="Content Placeholder 2"/>
          <p:cNvSpPr>
            <a:spLocks noGrp="1"/>
          </p:cNvSpPr>
          <p:nvPr>
            <p:ph idx="1"/>
          </p:nvPr>
        </p:nvSpPr>
        <p:spPr/>
        <p:txBody>
          <a:bodyPr>
            <a:normAutofit/>
          </a:bodyPr>
          <a:lstStyle/>
          <a:p>
            <a:pPr marL="0" indent="0">
              <a:buNone/>
            </a:pPr>
            <a:r>
              <a:rPr lang="en-US" dirty="0"/>
              <a:t>When a departing aircraft is cleared to proceed direct to a published waypoint on the SID, the </a:t>
            </a:r>
            <a:r>
              <a:rPr lang="en-US" u="sng" dirty="0"/>
              <a:t>speed and level restrictions associated with the bypassed waypoints are cancelled</a:t>
            </a:r>
            <a:r>
              <a:rPr lang="en-US" dirty="0"/>
              <a:t>. All remaining published speed and level restrictions shall remain applicable. </a:t>
            </a:r>
            <a:endParaRPr lang="en-US" sz="1800"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134</a:t>
            </a:fld>
            <a:endParaRPr lang="en-US" dirty="0"/>
          </a:p>
        </p:txBody>
      </p:sp>
      <p:sp>
        <p:nvSpPr>
          <p:cNvPr id="5" name="Text Placeholder 4"/>
          <p:cNvSpPr>
            <a:spLocks noGrp="1"/>
          </p:cNvSpPr>
          <p:nvPr>
            <p:ph type="body" sz="quarter" idx="13"/>
          </p:nvPr>
        </p:nvSpPr>
        <p:spPr/>
        <p:txBody>
          <a:bodyPr>
            <a:normAutofit/>
          </a:bodyPr>
          <a:lstStyle/>
          <a:p>
            <a:r>
              <a:rPr lang="en-US" dirty="0"/>
              <a:t>Proceeding direct to a point on SID</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538567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135</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838200" y="685800"/>
            <a:ext cx="6117484" cy="264255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3357562" y="3498169"/>
            <a:ext cx="5313127" cy="244543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2498289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 ICAO Differences</a:t>
            </a:r>
          </a:p>
        </p:txBody>
      </p:sp>
      <p:sp>
        <p:nvSpPr>
          <p:cNvPr id="3" name="Text Placeholder 2"/>
          <p:cNvSpPr>
            <a:spLocks noGrp="1"/>
          </p:cNvSpPr>
          <p:nvPr>
            <p:ph type="body" idx="1"/>
          </p:nvPr>
        </p:nvSpPr>
        <p:spPr/>
        <p:txBody>
          <a:bodyPr>
            <a:normAutofit/>
          </a:bodyPr>
          <a:lstStyle/>
          <a:p>
            <a:r>
              <a:rPr lang="en-US" sz="2400" dirty="0"/>
              <a:t>FAA</a:t>
            </a:r>
          </a:p>
        </p:txBody>
      </p:sp>
      <p:sp>
        <p:nvSpPr>
          <p:cNvPr id="4" name="Content Placeholder 3"/>
          <p:cNvSpPr>
            <a:spLocks noGrp="1"/>
          </p:cNvSpPr>
          <p:nvPr>
            <p:ph sz="half" idx="2"/>
          </p:nvPr>
        </p:nvSpPr>
        <p:spPr/>
        <p:txBody>
          <a:bodyPr>
            <a:noAutofit/>
          </a:bodyPr>
          <a:lstStyle/>
          <a:p>
            <a:r>
              <a:rPr lang="en-US" sz="1300" dirty="0"/>
              <a:t>If the fix </a:t>
            </a:r>
            <a:r>
              <a:rPr lang="en-US" sz="1300" u="sng" dirty="0"/>
              <a:t>has</a:t>
            </a:r>
            <a:r>
              <a:rPr lang="en-US" sz="1300" dirty="0"/>
              <a:t> a published altitude restriction:</a:t>
            </a:r>
          </a:p>
          <a:p>
            <a:pPr lvl="1"/>
            <a:r>
              <a:rPr lang="en-US" sz="1300" dirty="0"/>
              <a:t> </a:t>
            </a:r>
            <a:r>
              <a:rPr lang="en-US" sz="1200" dirty="0"/>
              <a:t>“</a:t>
            </a:r>
            <a:r>
              <a:rPr lang="en-US" sz="1200" i="1" dirty="0"/>
              <a:t>Proceed direct DVINE, climb via the Suzan Two departure.”</a:t>
            </a:r>
          </a:p>
          <a:p>
            <a:pPr lvl="1"/>
            <a:r>
              <a:rPr lang="en-US" sz="1200" dirty="0"/>
              <a:t>Comply with published restriction at DIVNE</a:t>
            </a:r>
          </a:p>
          <a:p>
            <a:r>
              <a:rPr lang="en-US" sz="1300" dirty="0"/>
              <a:t>If the fix </a:t>
            </a:r>
            <a:r>
              <a:rPr lang="en-US" sz="1300" u="sng" dirty="0"/>
              <a:t>does not</a:t>
            </a:r>
            <a:r>
              <a:rPr lang="en-US" sz="1300" dirty="0"/>
              <a:t> have a published altitude restriction, ATC will assign an altitude to cross the fix:</a:t>
            </a:r>
          </a:p>
          <a:p>
            <a:pPr lvl="1"/>
            <a:r>
              <a:rPr lang="en-US" sz="1200" dirty="0"/>
              <a:t>“</a:t>
            </a:r>
            <a:r>
              <a:rPr lang="en-US" sz="1200" i="1" dirty="0"/>
              <a:t>Proceed direct ROCKR, cross ROCKR at or above one-zero thousand, climb via the BIZEE Two departure</a:t>
            </a:r>
            <a:r>
              <a:rPr lang="en-US" sz="1200" dirty="0"/>
              <a:t>.”</a:t>
            </a:r>
          </a:p>
          <a:p>
            <a:r>
              <a:rPr lang="en-US" sz="1300" dirty="0"/>
              <a:t>“Top Altitude” is not stated unless changed by ATC:</a:t>
            </a:r>
          </a:p>
          <a:p>
            <a:pPr lvl="1"/>
            <a:r>
              <a:rPr lang="en-US" sz="1200" dirty="0"/>
              <a:t>“</a:t>
            </a:r>
            <a:r>
              <a:rPr lang="en-US" sz="1200" i="1" dirty="0"/>
              <a:t>Proceed direct ROCKR, cross ROCKR at or above one-zero thousand, climb via the BIZEE Two departure, except maintain flight level two three zero</a:t>
            </a:r>
            <a:r>
              <a:rPr lang="en-US" sz="1200" dirty="0"/>
              <a:t>”</a:t>
            </a:r>
          </a:p>
          <a:p>
            <a:pPr lvl="1"/>
            <a:endParaRPr lang="en-US" sz="1300" dirty="0"/>
          </a:p>
          <a:p>
            <a:endParaRPr lang="en-US" sz="1300" dirty="0"/>
          </a:p>
          <a:p>
            <a:endParaRPr lang="en-US" sz="1300" dirty="0"/>
          </a:p>
        </p:txBody>
      </p:sp>
      <p:sp>
        <p:nvSpPr>
          <p:cNvPr id="5" name="Text Placeholder 4"/>
          <p:cNvSpPr>
            <a:spLocks noGrp="1"/>
          </p:cNvSpPr>
          <p:nvPr>
            <p:ph type="body" sz="quarter" idx="3"/>
          </p:nvPr>
        </p:nvSpPr>
        <p:spPr/>
        <p:txBody>
          <a:bodyPr>
            <a:normAutofit/>
          </a:bodyPr>
          <a:lstStyle/>
          <a:p>
            <a:r>
              <a:rPr lang="en-US" sz="2400" dirty="0"/>
              <a:t>ICAO </a:t>
            </a:r>
          </a:p>
        </p:txBody>
      </p:sp>
      <p:sp>
        <p:nvSpPr>
          <p:cNvPr id="6" name="Content Placeholder 5"/>
          <p:cNvSpPr>
            <a:spLocks noGrp="1"/>
          </p:cNvSpPr>
          <p:nvPr>
            <p:ph sz="quarter" idx="4"/>
          </p:nvPr>
        </p:nvSpPr>
        <p:spPr/>
        <p:txBody>
          <a:bodyPr>
            <a:normAutofit/>
          </a:bodyPr>
          <a:lstStyle/>
          <a:p>
            <a:r>
              <a:rPr lang="en-US" sz="1400" dirty="0"/>
              <a:t>Uses “Climb Via SID”.  Will not include procedure by name</a:t>
            </a:r>
          </a:p>
          <a:p>
            <a:r>
              <a:rPr lang="en-US" sz="1400" dirty="0"/>
              <a:t>Cleared “level” </a:t>
            </a:r>
            <a:r>
              <a:rPr lang="en-US" sz="1400" b="1" u="sng" dirty="0"/>
              <a:t>is always </a:t>
            </a:r>
            <a:r>
              <a:rPr lang="en-US" sz="1400" dirty="0"/>
              <a:t>included with a Climb Via clearance </a:t>
            </a:r>
          </a:p>
          <a:p>
            <a:endParaRPr lang="en-US" sz="1400" dirty="0">
              <a:highlight>
                <a:srgbClr val="FFFF00"/>
              </a:highlight>
            </a:endParaRPr>
          </a:p>
          <a:p>
            <a:pPr marL="0" indent="0">
              <a:buNone/>
            </a:pPr>
            <a:endParaRPr lang="en-US" sz="1600" dirty="0"/>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45A4BCE-AA17-490C-A329-FD3E1CDC8073}" type="slidenum">
              <a:rPr lang="en-US" smtClean="0">
                <a:solidFill>
                  <a:prstClr val="black">
                    <a:tint val="75000"/>
                  </a:prstClr>
                </a:solidFill>
                <a:latin typeface="Calibri" panose="020F0502020204030204"/>
              </a:rPr>
              <a:pPr defTabSz="685800" fontAlgn="auto">
                <a:spcBef>
                  <a:spcPts val="0"/>
                </a:spcBef>
                <a:spcAft>
                  <a:spcPts val="0"/>
                </a:spcAft>
              </a:pPr>
              <a:t>136</a:t>
            </a:fld>
            <a:endParaRPr lang="en-US" dirty="0">
              <a:solidFill>
                <a:prstClr val="black">
                  <a:tint val="75000"/>
                </a:prstClr>
              </a:solidFill>
              <a:latin typeface="Calibri" panose="020F0502020204030204"/>
            </a:endParaRPr>
          </a:p>
        </p:txBody>
      </p:sp>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0238081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Climb Via SID </a:t>
            </a:r>
          </a:p>
        </p:txBody>
      </p:sp>
      <p:sp>
        <p:nvSpPr>
          <p:cNvPr id="3" name="Content Placeholder 2"/>
          <p:cNvSpPr>
            <a:spLocks noGrp="1"/>
          </p:cNvSpPr>
          <p:nvPr>
            <p:ph idx="1"/>
          </p:nvPr>
        </p:nvSpPr>
        <p:spPr/>
        <p:txBody>
          <a:bodyPr>
            <a:normAutofit/>
          </a:bodyPr>
          <a:lstStyle/>
          <a:p>
            <a:pPr marL="0" indent="0">
              <a:buNone/>
            </a:pPr>
            <a:r>
              <a:rPr lang="en-US" sz="1800" dirty="0"/>
              <a:t>When a departing aircraft is vectored or cleared to proceed to a point that is not on the SID, all the published speed and level restrictions of the SID are cancelled and the controller shall:</a:t>
            </a:r>
          </a:p>
          <a:p>
            <a:r>
              <a:rPr lang="en-US" sz="1800" dirty="0"/>
              <a:t>Reiterate the cleared level</a:t>
            </a:r>
          </a:p>
          <a:p>
            <a:r>
              <a:rPr lang="en-US" sz="1800" dirty="0"/>
              <a:t>Provide speed and level restrictions as necessary</a:t>
            </a:r>
          </a:p>
          <a:p>
            <a:r>
              <a:rPr lang="en-US" sz="1800" dirty="0"/>
              <a:t>Notify the pilot if it is expected that the aircraft will be instructed to subsequently rejoin the SID</a:t>
            </a:r>
            <a:endParaRPr lang="en-US" sz="1600"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137</a:t>
            </a:fld>
            <a:endParaRPr lang="en-US" dirty="0"/>
          </a:p>
        </p:txBody>
      </p:sp>
      <p:sp>
        <p:nvSpPr>
          <p:cNvPr id="5" name="Text Placeholder 4"/>
          <p:cNvSpPr>
            <a:spLocks noGrp="1"/>
          </p:cNvSpPr>
          <p:nvPr>
            <p:ph type="body" sz="quarter" idx="13"/>
          </p:nvPr>
        </p:nvSpPr>
        <p:spPr/>
        <p:txBody>
          <a:bodyPr>
            <a:normAutofit/>
          </a:bodyPr>
          <a:lstStyle/>
          <a:p>
            <a:r>
              <a:rPr lang="en-US" dirty="0"/>
              <a:t>Vector flight off a SID</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0559598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138</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pic>
        <p:nvPicPr>
          <p:cNvPr id="2" name="Picture 1"/>
          <p:cNvPicPr>
            <a:picLocks noChangeAspect="1"/>
          </p:cNvPicPr>
          <p:nvPr/>
        </p:nvPicPr>
        <p:blipFill>
          <a:blip r:embed="rId2"/>
          <a:stretch>
            <a:fillRect/>
          </a:stretch>
        </p:blipFill>
        <p:spPr>
          <a:xfrm>
            <a:off x="800100" y="683610"/>
            <a:ext cx="6478524" cy="279897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2825496" y="3595908"/>
            <a:ext cx="5861304" cy="235681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2953948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 ICAO Differences</a:t>
            </a:r>
          </a:p>
        </p:txBody>
      </p:sp>
      <p:sp>
        <p:nvSpPr>
          <p:cNvPr id="3" name="Text Placeholder 2"/>
          <p:cNvSpPr>
            <a:spLocks noGrp="1"/>
          </p:cNvSpPr>
          <p:nvPr>
            <p:ph type="body" idx="1"/>
          </p:nvPr>
        </p:nvSpPr>
        <p:spPr/>
        <p:txBody>
          <a:bodyPr>
            <a:normAutofit/>
          </a:bodyPr>
          <a:lstStyle/>
          <a:p>
            <a:r>
              <a:rPr lang="en-US" sz="2400" dirty="0"/>
              <a:t>FAA</a:t>
            </a:r>
          </a:p>
        </p:txBody>
      </p:sp>
      <p:sp>
        <p:nvSpPr>
          <p:cNvPr id="4" name="Content Placeholder 3"/>
          <p:cNvSpPr>
            <a:spLocks noGrp="1"/>
          </p:cNvSpPr>
          <p:nvPr>
            <p:ph sz="half" idx="2"/>
          </p:nvPr>
        </p:nvSpPr>
        <p:spPr>
          <a:xfrm>
            <a:off x="629842" y="2505075"/>
            <a:ext cx="3868340" cy="3684588"/>
          </a:xfrm>
        </p:spPr>
        <p:txBody>
          <a:bodyPr>
            <a:noAutofit/>
          </a:bodyPr>
          <a:lstStyle/>
          <a:p>
            <a:r>
              <a:rPr lang="en-US" sz="1600" dirty="0"/>
              <a:t>Phraseology:</a:t>
            </a:r>
          </a:p>
          <a:p>
            <a:pPr lvl="1"/>
            <a:r>
              <a:rPr lang="en-US" sz="1400" i="1" dirty="0"/>
              <a:t>“Lear four five lima juliet, fly heading zero-two-zero, maintain one two thousand, expect to resume the LEETZ Four departure”</a:t>
            </a:r>
          </a:p>
          <a:p>
            <a:pPr lvl="1"/>
            <a:endParaRPr lang="en-US" sz="1400" i="1" dirty="0"/>
          </a:p>
          <a:p>
            <a:pPr lvl="1"/>
            <a:r>
              <a:rPr lang="en-US" sz="1400" i="1" dirty="0"/>
              <a:t>“Lear four five lima juliet, deviations left of course approved , maintain one two thousand, expect to resume the LEETZ Four departure at LEETZ”</a:t>
            </a:r>
          </a:p>
          <a:p>
            <a:pPr marL="457200" lvl="1" indent="0">
              <a:buNone/>
            </a:pPr>
            <a:endParaRPr lang="en-US" sz="1400" i="1" dirty="0"/>
          </a:p>
        </p:txBody>
      </p:sp>
      <p:sp>
        <p:nvSpPr>
          <p:cNvPr id="5" name="Text Placeholder 4"/>
          <p:cNvSpPr>
            <a:spLocks noGrp="1"/>
          </p:cNvSpPr>
          <p:nvPr>
            <p:ph type="body" sz="quarter" idx="3"/>
          </p:nvPr>
        </p:nvSpPr>
        <p:spPr/>
        <p:txBody>
          <a:bodyPr>
            <a:normAutofit/>
          </a:bodyPr>
          <a:lstStyle/>
          <a:p>
            <a:r>
              <a:rPr lang="en-US" sz="2400" dirty="0"/>
              <a:t>ICAO </a:t>
            </a:r>
          </a:p>
        </p:txBody>
      </p:sp>
      <p:sp>
        <p:nvSpPr>
          <p:cNvPr id="6" name="Content Placeholder 5"/>
          <p:cNvSpPr>
            <a:spLocks noGrp="1"/>
          </p:cNvSpPr>
          <p:nvPr>
            <p:ph sz="quarter" idx="4"/>
          </p:nvPr>
        </p:nvSpPr>
        <p:spPr/>
        <p:txBody>
          <a:bodyPr>
            <a:normAutofit/>
          </a:bodyPr>
          <a:lstStyle/>
          <a:p>
            <a:r>
              <a:rPr lang="en-US" sz="1600" dirty="0"/>
              <a:t>ICAO phraseology “</a:t>
            </a:r>
            <a:r>
              <a:rPr lang="en-US" sz="1600" i="1" dirty="0"/>
              <a:t>EXPECT TO REJOIN SID”</a:t>
            </a:r>
          </a:p>
          <a:p>
            <a:r>
              <a:rPr lang="en-US" sz="1600" dirty="0"/>
              <a:t>Omits the SID procedure name</a:t>
            </a: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45A4BCE-AA17-490C-A329-FD3E1CDC8073}" type="slidenum">
              <a:rPr lang="en-US" smtClean="0">
                <a:solidFill>
                  <a:prstClr val="black">
                    <a:tint val="75000"/>
                  </a:prstClr>
                </a:solidFill>
                <a:latin typeface="Calibri" panose="020F0502020204030204"/>
              </a:rPr>
              <a:pPr defTabSz="685800" fontAlgn="auto">
                <a:spcBef>
                  <a:spcPts val="0"/>
                </a:spcBef>
                <a:spcAft>
                  <a:spcPts val="0"/>
                </a:spcAft>
              </a:pPr>
              <a:t>139</a:t>
            </a:fld>
            <a:endParaRPr lang="en-US" dirty="0">
              <a:solidFill>
                <a:prstClr val="black">
                  <a:tint val="75000"/>
                </a:prstClr>
              </a:solidFill>
              <a:latin typeface="Calibri" panose="020F0502020204030204"/>
            </a:endParaRPr>
          </a:p>
        </p:txBody>
      </p:sp>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5624353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ICAO Climb Via SID &amp; Descend Via STAR</a:t>
            </a:r>
          </a:p>
        </p:txBody>
      </p:sp>
      <p:sp>
        <p:nvSpPr>
          <p:cNvPr id="3" name="Content Placeholder 2"/>
          <p:cNvSpPr>
            <a:spLocks noGrp="1"/>
          </p:cNvSpPr>
          <p:nvPr>
            <p:ph idx="1"/>
          </p:nvPr>
        </p:nvSpPr>
        <p:spPr/>
        <p:txBody>
          <a:bodyPr>
            <a:normAutofit lnSpcReduction="10000"/>
          </a:bodyPr>
          <a:lstStyle/>
          <a:p>
            <a:r>
              <a:rPr lang="en-US" sz="1800" dirty="0"/>
              <a:t>Speed control instructions remain in effect unless explicitly cancelled or amended by the controller:</a:t>
            </a:r>
          </a:p>
          <a:p>
            <a:pPr lvl="1"/>
            <a:r>
              <a:rPr lang="en-US" sz="1600" dirty="0"/>
              <a:t>ATC-assigned speed restrictions are not canceled with a Climb Via SID or Descend Via STAR clearance as long as the speed does not contradict State rules</a:t>
            </a:r>
          </a:p>
          <a:p>
            <a:pPr lvl="1"/>
            <a:r>
              <a:rPr lang="en-US" sz="1600" dirty="0"/>
              <a:t>Maintain last assigned speed until State rules require a speed reduction</a:t>
            </a:r>
          </a:p>
          <a:p>
            <a:endParaRPr lang="en-US" sz="1800" b="1" u="sng" dirty="0"/>
          </a:p>
          <a:p>
            <a:r>
              <a:rPr lang="en-US" sz="1800" b="1" u="sng" dirty="0"/>
              <a:t>Canada Only</a:t>
            </a:r>
            <a:r>
              <a:rPr lang="en-US" sz="1800" dirty="0"/>
              <a:t>:  Unless specifically stated by ATC, an instruction to “</a:t>
            </a:r>
            <a:r>
              <a:rPr lang="en-US" sz="1800" i="1" dirty="0"/>
              <a:t>Resume Normal Speed</a:t>
            </a:r>
            <a:r>
              <a:rPr lang="en-US" sz="1800" dirty="0"/>
              <a:t>” does not cancel speed restrictions that are applicable to published procedures of upcoming segments of flight</a:t>
            </a:r>
          </a:p>
          <a:p>
            <a:pPr lvl="1"/>
            <a:r>
              <a:rPr lang="en-US" sz="1600" dirty="0"/>
              <a:t>Upcoming speed restrictions on the SID or STAR will be adhered to. However, the speed is at the pilot’s discretion until the next published speed restriction</a:t>
            </a:r>
          </a:p>
          <a:p>
            <a:endParaRPr lang="en-US" sz="1800"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14</a:t>
            </a:fld>
            <a:endParaRPr lang="en-US" dirty="0"/>
          </a:p>
        </p:txBody>
      </p:sp>
      <p:sp>
        <p:nvSpPr>
          <p:cNvPr id="5" name="Text Placeholder 4"/>
          <p:cNvSpPr>
            <a:spLocks noGrp="1"/>
          </p:cNvSpPr>
          <p:nvPr>
            <p:ph type="body" sz="quarter" idx="13"/>
          </p:nvPr>
        </p:nvSpPr>
        <p:spPr/>
        <p:txBody>
          <a:bodyPr/>
          <a:lstStyle/>
          <a:p>
            <a:endParaRPr lang="en-US" dirty="0"/>
          </a:p>
        </p:txBody>
      </p:sp>
      <p:sp>
        <p:nvSpPr>
          <p:cNvPr id="6" name="Text Placeholder 5"/>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214578582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Climb Via SID</a:t>
            </a:r>
          </a:p>
        </p:txBody>
      </p:sp>
      <p:sp>
        <p:nvSpPr>
          <p:cNvPr id="3" name="Content Placeholder 2"/>
          <p:cNvSpPr>
            <a:spLocks noGrp="1"/>
          </p:cNvSpPr>
          <p:nvPr>
            <p:ph idx="1"/>
          </p:nvPr>
        </p:nvSpPr>
        <p:spPr/>
        <p:txBody>
          <a:bodyPr>
            <a:normAutofit/>
          </a:bodyPr>
          <a:lstStyle/>
          <a:p>
            <a:pPr marL="0" indent="0">
              <a:buNone/>
            </a:pPr>
            <a:r>
              <a:rPr lang="en-US" sz="1800" dirty="0"/>
              <a:t>ATC instructions to an aircraft to rejoin a SID shall include:</a:t>
            </a:r>
          </a:p>
          <a:p>
            <a:r>
              <a:rPr lang="en-US" sz="1800" dirty="0"/>
              <a:t>The designator of the SID to be rejoined </a:t>
            </a:r>
            <a:r>
              <a:rPr lang="en-US" sz="1800" i="1" u="sng" dirty="0"/>
              <a:t>unless</a:t>
            </a:r>
            <a:r>
              <a:rPr lang="en-US" sz="1800" dirty="0"/>
              <a:t> advance notification of rejoin has been provided</a:t>
            </a:r>
          </a:p>
          <a:p>
            <a:r>
              <a:rPr lang="en-US" sz="1800" dirty="0"/>
              <a:t>The cleared level</a:t>
            </a:r>
          </a:p>
          <a:p>
            <a:r>
              <a:rPr lang="en-US" sz="1800" dirty="0"/>
              <a:t>The position at which it is expected to rejoin the SID</a:t>
            </a:r>
            <a:endParaRPr lang="en-US" sz="1600"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140</a:t>
            </a:fld>
            <a:endParaRPr lang="en-US" dirty="0"/>
          </a:p>
        </p:txBody>
      </p:sp>
      <p:sp>
        <p:nvSpPr>
          <p:cNvPr id="5" name="Text Placeholder 4"/>
          <p:cNvSpPr>
            <a:spLocks noGrp="1"/>
          </p:cNvSpPr>
          <p:nvPr>
            <p:ph type="body" sz="quarter" idx="13"/>
          </p:nvPr>
        </p:nvSpPr>
        <p:spPr>
          <a:xfrm>
            <a:off x="838200" y="1338942"/>
            <a:ext cx="7848600" cy="642258"/>
          </a:xfrm>
        </p:spPr>
        <p:txBody>
          <a:bodyPr>
            <a:normAutofit/>
          </a:bodyPr>
          <a:lstStyle/>
          <a:p>
            <a:pPr marL="1588" indent="-1588"/>
            <a:r>
              <a:rPr lang="en-US" dirty="0"/>
              <a:t>SID Rejoin Instructions</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383021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141</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800100" y="708081"/>
            <a:ext cx="5966460" cy="258302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2121987" y="3627282"/>
            <a:ext cx="6564812" cy="231631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461839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142</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800100" y="685799"/>
            <a:ext cx="6017928" cy="2605307"/>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3"/>
          <a:stretch>
            <a:fillRect/>
          </a:stretch>
        </p:blipFill>
        <p:spPr>
          <a:xfrm>
            <a:off x="3447133" y="3367306"/>
            <a:ext cx="5239667" cy="179239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3447133" y="5120641"/>
            <a:ext cx="5239667" cy="787356"/>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3" name="TextBox 12"/>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2872731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143</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800100" y="685799"/>
            <a:ext cx="6017928" cy="260530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2514638" y="3595907"/>
            <a:ext cx="6172161" cy="2347693"/>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481685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144</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800100" y="685799"/>
            <a:ext cx="6017928" cy="2605307"/>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3"/>
          <a:stretch>
            <a:fillRect/>
          </a:stretch>
        </p:blipFill>
        <p:spPr>
          <a:xfrm>
            <a:off x="3435746" y="3595907"/>
            <a:ext cx="5251053" cy="2347693"/>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363453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 ICAO Differences</a:t>
            </a:r>
          </a:p>
        </p:txBody>
      </p:sp>
      <p:sp>
        <p:nvSpPr>
          <p:cNvPr id="3" name="Text Placeholder 2"/>
          <p:cNvSpPr>
            <a:spLocks noGrp="1"/>
          </p:cNvSpPr>
          <p:nvPr>
            <p:ph type="body" idx="1"/>
          </p:nvPr>
        </p:nvSpPr>
        <p:spPr/>
        <p:txBody>
          <a:bodyPr>
            <a:normAutofit/>
          </a:bodyPr>
          <a:lstStyle/>
          <a:p>
            <a:r>
              <a:rPr lang="en-US" sz="2400" dirty="0"/>
              <a:t>FAA</a:t>
            </a:r>
          </a:p>
        </p:txBody>
      </p:sp>
      <p:sp>
        <p:nvSpPr>
          <p:cNvPr id="4" name="Content Placeholder 3"/>
          <p:cNvSpPr>
            <a:spLocks noGrp="1"/>
          </p:cNvSpPr>
          <p:nvPr>
            <p:ph sz="half" idx="2"/>
          </p:nvPr>
        </p:nvSpPr>
        <p:spPr>
          <a:xfrm>
            <a:off x="629842" y="2505075"/>
            <a:ext cx="3868340" cy="3684588"/>
          </a:xfrm>
        </p:spPr>
        <p:txBody>
          <a:bodyPr>
            <a:noAutofit/>
          </a:bodyPr>
          <a:lstStyle/>
          <a:p>
            <a:r>
              <a:rPr lang="en-US" sz="1400" dirty="0"/>
              <a:t>FAA does not use “</a:t>
            </a:r>
            <a:r>
              <a:rPr lang="en-US" sz="1400" i="1" dirty="0"/>
              <a:t>Rejoin</a:t>
            </a:r>
            <a:r>
              <a:rPr lang="en-US" sz="1400" dirty="0"/>
              <a:t>” or “</a:t>
            </a:r>
            <a:r>
              <a:rPr lang="en-US" sz="1400" i="1" dirty="0"/>
              <a:t>Resume</a:t>
            </a:r>
            <a:r>
              <a:rPr lang="en-US" sz="1400" dirty="0"/>
              <a:t>” phraseology in conjunction with a                   “</a:t>
            </a:r>
            <a:r>
              <a:rPr lang="en-US" sz="1400" i="1" dirty="0"/>
              <a:t>Climb Via</a:t>
            </a:r>
            <a:r>
              <a:rPr lang="en-US" sz="1400" dirty="0"/>
              <a:t>…” clearance. </a:t>
            </a:r>
          </a:p>
          <a:p>
            <a:r>
              <a:rPr lang="en-US" sz="1400" dirty="0"/>
              <a:t>“</a:t>
            </a:r>
            <a:r>
              <a:rPr lang="en-US" sz="1400" i="1" dirty="0"/>
              <a:t>Climb Via</a:t>
            </a:r>
            <a:r>
              <a:rPr lang="en-US" sz="1400" dirty="0"/>
              <a:t>” is a clearance to rejoin the SID’s lateral path. </a:t>
            </a:r>
          </a:p>
          <a:p>
            <a:r>
              <a:rPr lang="en-US" sz="1400" dirty="0"/>
              <a:t>An altitude will not be issued unless it is necessary to change the “Top Altitude”:</a:t>
            </a:r>
          </a:p>
          <a:p>
            <a:pPr lvl="1"/>
            <a:r>
              <a:rPr lang="en-US" sz="1200" i="1" dirty="0"/>
              <a:t>“Proceed direct ROCKR, cross ROCKR at or above one-zero thousand, climb via the BIZEE Two departure, except maintain flight level two three zero</a:t>
            </a:r>
            <a:r>
              <a:rPr lang="en-US" sz="1200" dirty="0"/>
              <a:t>”</a:t>
            </a:r>
          </a:p>
          <a:p>
            <a:pPr lvl="1"/>
            <a:endParaRPr lang="en-US" sz="1400" dirty="0"/>
          </a:p>
          <a:p>
            <a:endParaRPr lang="en-US" sz="1400" dirty="0"/>
          </a:p>
        </p:txBody>
      </p:sp>
      <p:sp>
        <p:nvSpPr>
          <p:cNvPr id="5" name="Text Placeholder 4"/>
          <p:cNvSpPr>
            <a:spLocks noGrp="1"/>
          </p:cNvSpPr>
          <p:nvPr>
            <p:ph type="body" sz="quarter" idx="3"/>
          </p:nvPr>
        </p:nvSpPr>
        <p:spPr/>
        <p:txBody>
          <a:bodyPr>
            <a:normAutofit/>
          </a:bodyPr>
          <a:lstStyle/>
          <a:p>
            <a:r>
              <a:rPr lang="en-US" sz="2400" dirty="0"/>
              <a:t>ICAO </a:t>
            </a:r>
          </a:p>
        </p:txBody>
      </p:sp>
      <p:sp>
        <p:nvSpPr>
          <p:cNvPr id="6" name="Content Placeholder 5"/>
          <p:cNvSpPr>
            <a:spLocks noGrp="1"/>
          </p:cNvSpPr>
          <p:nvPr>
            <p:ph sz="quarter" idx="4"/>
          </p:nvPr>
        </p:nvSpPr>
        <p:spPr/>
        <p:txBody>
          <a:bodyPr>
            <a:normAutofit/>
          </a:bodyPr>
          <a:lstStyle/>
          <a:p>
            <a:r>
              <a:rPr lang="en-US" sz="1400" dirty="0"/>
              <a:t>Both “</a:t>
            </a:r>
            <a:r>
              <a:rPr lang="en-US" sz="1400" i="1" dirty="0"/>
              <a:t>Rejoin SID” &amp; Climb Via SID” </a:t>
            </a:r>
            <a:r>
              <a:rPr lang="en-US" sz="1400" dirty="0"/>
              <a:t>used in the clearance</a:t>
            </a:r>
          </a:p>
          <a:p>
            <a:r>
              <a:rPr lang="en-US" sz="1400" dirty="0"/>
              <a:t>If aircraft was </a:t>
            </a:r>
            <a:r>
              <a:rPr lang="en-US" sz="1400" u="sng" dirty="0"/>
              <a:t>not told </a:t>
            </a:r>
            <a:r>
              <a:rPr lang="en-US" sz="1400" dirty="0"/>
              <a:t>to expect to rejoin SID, name of the procedure will be included in the clearance:</a:t>
            </a:r>
          </a:p>
          <a:p>
            <a:pPr lvl="1"/>
            <a:r>
              <a:rPr lang="en-US" sz="1200" dirty="0"/>
              <a:t>“</a:t>
            </a:r>
            <a:r>
              <a:rPr lang="en-US" sz="1200" i="1" dirty="0"/>
              <a:t>Proceed Direct PIMOK, Rejoin KODAP 1A Departure, Climb Via SID To FL 120</a:t>
            </a:r>
            <a:r>
              <a:rPr lang="en-US" sz="1200" dirty="0"/>
              <a:t>”</a:t>
            </a:r>
          </a:p>
          <a:p>
            <a:r>
              <a:rPr lang="en-US" sz="1400" dirty="0"/>
              <a:t>If aircraft </a:t>
            </a:r>
            <a:r>
              <a:rPr lang="en-US" sz="1400" u="sng" dirty="0"/>
              <a:t>was told </a:t>
            </a:r>
            <a:r>
              <a:rPr lang="en-US" sz="1400" dirty="0"/>
              <a:t>to expect to rejoin, procedure name is excluded:</a:t>
            </a:r>
          </a:p>
          <a:p>
            <a:pPr lvl="1"/>
            <a:r>
              <a:rPr lang="en-US" sz="1200" i="1" dirty="0"/>
              <a:t>“Proceed Direct PIMOK Rejoin SID, Climb Via SID To FL 120”</a:t>
            </a:r>
          </a:p>
          <a:p>
            <a:r>
              <a:rPr lang="en-US" sz="1400" dirty="0"/>
              <a:t>A </a:t>
            </a:r>
            <a:r>
              <a:rPr lang="en-US" sz="1400" b="1" u="sng" dirty="0"/>
              <a:t>level will always </a:t>
            </a:r>
            <a:r>
              <a:rPr lang="en-US" sz="1400" dirty="0"/>
              <a:t>be issued with the ”Climb Via SID” clearance </a:t>
            </a: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45A4BCE-AA17-490C-A329-FD3E1CDC8073}" type="slidenum">
              <a:rPr lang="en-US" smtClean="0">
                <a:solidFill>
                  <a:prstClr val="black">
                    <a:tint val="75000"/>
                  </a:prstClr>
                </a:solidFill>
                <a:latin typeface="Calibri" panose="020F0502020204030204"/>
              </a:rPr>
              <a:pPr defTabSz="685800" fontAlgn="auto">
                <a:spcBef>
                  <a:spcPts val="0"/>
                </a:spcBef>
                <a:spcAft>
                  <a:spcPts val="0"/>
                </a:spcAft>
              </a:pPr>
              <a:t>145</a:t>
            </a:fld>
            <a:endParaRPr lang="en-US" dirty="0">
              <a:solidFill>
                <a:prstClr val="black">
                  <a:tint val="75000"/>
                </a:prstClr>
              </a:solidFill>
              <a:latin typeface="Calibri" panose="020F0502020204030204"/>
            </a:endParaRPr>
          </a:p>
        </p:txBody>
      </p:sp>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850204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2785" b="27054"/>
          <a:stretch/>
        </p:blipFill>
        <p:spPr>
          <a:xfrm>
            <a:off x="0" y="2880360"/>
            <a:ext cx="9144000" cy="3977640"/>
          </a:xfrm>
          <a:prstGeom prst="rect">
            <a:avLst/>
          </a:prstGeom>
        </p:spPr>
      </p:pic>
      <p:sp>
        <p:nvSpPr>
          <p:cNvPr id="2" name="Title 1"/>
          <p:cNvSpPr>
            <a:spLocks noGrp="1"/>
          </p:cNvSpPr>
          <p:nvPr>
            <p:ph type="title"/>
          </p:nvPr>
        </p:nvSpPr>
        <p:spPr/>
        <p:txBody>
          <a:bodyPr/>
          <a:lstStyle/>
          <a:p>
            <a:r>
              <a:rPr lang="en-US" dirty="0"/>
              <a:t>ICAO Descend Via STAR</a:t>
            </a:r>
          </a:p>
        </p:txBody>
      </p:sp>
      <p:sp>
        <p:nvSpPr>
          <p:cNvPr id="3" name="Content Placeholder 2"/>
          <p:cNvSpPr>
            <a:spLocks noGrp="1"/>
          </p:cNvSpPr>
          <p:nvPr>
            <p:ph idx="1"/>
          </p:nvPr>
        </p:nvSpPr>
        <p:spPr>
          <a:xfrm>
            <a:off x="838200" y="1900644"/>
            <a:ext cx="8196072" cy="4042956"/>
          </a:xfrm>
        </p:spPr>
        <p:txBody>
          <a:bodyPr>
            <a:normAutofit/>
          </a:bodyPr>
          <a:lstStyle/>
          <a:p>
            <a:pPr marL="0" indent="0">
              <a:buNone/>
            </a:pPr>
            <a:r>
              <a:rPr lang="en-US" sz="1800" dirty="0"/>
              <a:t>“Clearances to aircraft on a STAR with remaining published level and/or speed restrictions shall indicate if such restrictions are to be followed or are cancelled. The following phraseologies shall be used with the following meaning.”</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146</a:t>
            </a:fld>
            <a:endParaRPr lang="en-US" dirty="0"/>
          </a:p>
        </p:txBody>
      </p:sp>
      <p:sp>
        <p:nvSpPr>
          <p:cNvPr id="5" name="Text Placeholder 4"/>
          <p:cNvSpPr>
            <a:spLocks noGrp="1"/>
          </p:cNvSpPr>
          <p:nvPr>
            <p:ph type="body" sz="quarter" idx="13"/>
          </p:nvPr>
        </p:nvSpPr>
        <p:spPr>
          <a:xfrm>
            <a:off x="838199" y="1338942"/>
            <a:ext cx="8040329" cy="548640"/>
          </a:xfrm>
        </p:spPr>
        <p:txBody>
          <a:bodyPr>
            <a:normAutofit/>
          </a:bodyPr>
          <a:lstStyle/>
          <a:p>
            <a:endParaRPr lang="en-US" dirty="0"/>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41037282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Descend Via STAR</a:t>
            </a:r>
          </a:p>
        </p:txBody>
      </p:sp>
      <p:sp>
        <p:nvSpPr>
          <p:cNvPr id="3" name="Content Placeholder 2"/>
          <p:cNvSpPr>
            <a:spLocks noGrp="1"/>
          </p:cNvSpPr>
          <p:nvPr>
            <p:ph idx="1"/>
          </p:nvPr>
        </p:nvSpPr>
        <p:spPr/>
        <p:txBody>
          <a:bodyPr>
            <a:normAutofit/>
          </a:bodyPr>
          <a:lstStyle/>
          <a:p>
            <a:pPr marL="0" indent="0">
              <a:buNone/>
            </a:pPr>
            <a:r>
              <a:rPr lang="en-US" sz="1800" i="1" dirty="0"/>
              <a:t>DESCEND VIA STAR TO (level)</a:t>
            </a:r>
            <a:r>
              <a:rPr lang="en-US" sz="1800" dirty="0"/>
              <a:t>: </a:t>
            </a:r>
          </a:p>
          <a:p>
            <a:r>
              <a:rPr lang="en-US" sz="1800" dirty="0"/>
              <a:t>Descend to the cleared level and comply with published level restrictions</a:t>
            </a:r>
          </a:p>
          <a:p>
            <a:r>
              <a:rPr lang="en-US" sz="1800" dirty="0"/>
              <a:t>Follow the lateral profile of the STAR</a:t>
            </a:r>
          </a:p>
          <a:p>
            <a:r>
              <a:rPr lang="en-US" sz="1800" dirty="0"/>
              <a:t>Comply with published speed restrictions or ATC-issued speed control instructions as applicable</a:t>
            </a:r>
            <a:endParaRPr lang="en-US" sz="1600"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147</a:t>
            </a:fld>
            <a:endParaRPr lang="en-US" dirty="0"/>
          </a:p>
        </p:txBody>
      </p:sp>
      <p:sp>
        <p:nvSpPr>
          <p:cNvPr id="5" name="Text Placeholder 4"/>
          <p:cNvSpPr>
            <a:spLocks noGrp="1"/>
          </p:cNvSpPr>
          <p:nvPr>
            <p:ph type="body" sz="quarter" idx="13"/>
          </p:nvPr>
        </p:nvSpPr>
        <p:spPr>
          <a:xfrm>
            <a:off x="838199" y="1338942"/>
            <a:ext cx="8040329" cy="548640"/>
          </a:xfrm>
        </p:spPr>
        <p:txBody>
          <a:bodyPr>
            <a:normAutofit/>
          </a:bodyPr>
          <a:lstStyle/>
          <a:p>
            <a:r>
              <a:rPr lang="en-US" dirty="0"/>
              <a:t>Descent Via A STAR With Charted Restrictions</a:t>
            </a:r>
          </a:p>
        </p:txBody>
      </p:sp>
      <p:sp>
        <p:nvSpPr>
          <p:cNvPr id="6" name="Text Placeholder 5"/>
          <p:cNvSpPr>
            <a:spLocks noGrp="1"/>
          </p:cNvSpPr>
          <p:nvPr>
            <p:ph type="body" sz="quarter" idx="14"/>
          </p:nvPr>
        </p:nvSpPr>
        <p:spPr/>
        <p:txBody>
          <a:bodyPr/>
          <a:lstStyle/>
          <a:p>
            <a:endParaRPr lang="en-US" dirty="0"/>
          </a:p>
        </p:txBody>
      </p:sp>
      <p:sp>
        <p:nvSpPr>
          <p:cNvPr id="7" name="Rounded Rectangle 36"/>
          <p:cNvSpPr/>
          <p:nvPr/>
        </p:nvSpPr>
        <p:spPr>
          <a:xfrm>
            <a:off x="800100" y="4520786"/>
            <a:ext cx="7633312" cy="715089"/>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b="1" dirty="0">
                <a:effectLst>
                  <a:outerShdw blurRad="38100" dist="38100" dir="2700000" algn="tl">
                    <a:srgbClr val="000000">
                      <a:alpha val="43137"/>
                    </a:srgbClr>
                  </a:outerShdw>
                </a:effectLst>
              </a:rPr>
              <a:t>“Descend Via STAR To (Level)” Is </a:t>
            </a:r>
            <a:r>
              <a:rPr lang="en-US" b="1" u="sng" dirty="0">
                <a:effectLst>
                  <a:outerShdw blurRad="38100" dist="38100" dir="2700000" algn="tl">
                    <a:srgbClr val="000000">
                      <a:alpha val="43137"/>
                    </a:srgbClr>
                  </a:outerShdw>
                </a:effectLst>
              </a:rPr>
              <a:t>NOT</a:t>
            </a:r>
            <a:r>
              <a:rPr lang="en-US" b="1" dirty="0">
                <a:effectLst>
                  <a:outerShdw blurRad="38100" dist="38100" dir="2700000" algn="tl">
                    <a:srgbClr val="000000">
                      <a:alpha val="43137"/>
                    </a:srgbClr>
                  </a:outerShdw>
                </a:effectLst>
              </a:rPr>
              <a:t> A Pilot’s Discretion Descent.                   Pilots Must Commence Descent Upon Receipt of Clearance. </a:t>
            </a:r>
          </a:p>
        </p:txBody>
      </p:sp>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0" name="TextBox 9"/>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2561577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148</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800100" y="685800"/>
            <a:ext cx="6158681" cy="26398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stretch>
            <a:fillRect/>
          </a:stretch>
        </p:blipFill>
        <p:spPr>
          <a:xfrm>
            <a:off x="2259558" y="3495419"/>
            <a:ext cx="6466259" cy="2524382"/>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3" name="TextBox 12"/>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41466327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 ICAO Differences</a:t>
            </a:r>
          </a:p>
        </p:txBody>
      </p:sp>
      <p:sp>
        <p:nvSpPr>
          <p:cNvPr id="3" name="Text Placeholder 2"/>
          <p:cNvSpPr>
            <a:spLocks noGrp="1"/>
          </p:cNvSpPr>
          <p:nvPr>
            <p:ph type="body" idx="1"/>
          </p:nvPr>
        </p:nvSpPr>
        <p:spPr/>
        <p:txBody>
          <a:bodyPr>
            <a:normAutofit/>
          </a:bodyPr>
          <a:lstStyle/>
          <a:p>
            <a:r>
              <a:rPr lang="en-US" sz="2400" dirty="0"/>
              <a:t>FAA</a:t>
            </a:r>
          </a:p>
        </p:txBody>
      </p:sp>
      <p:sp>
        <p:nvSpPr>
          <p:cNvPr id="4" name="Content Placeholder 3"/>
          <p:cNvSpPr>
            <a:spLocks noGrp="1"/>
          </p:cNvSpPr>
          <p:nvPr>
            <p:ph sz="half" idx="2"/>
          </p:nvPr>
        </p:nvSpPr>
        <p:spPr/>
        <p:txBody>
          <a:bodyPr>
            <a:normAutofit/>
          </a:bodyPr>
          <a:lstStyle/>
          <a:p>
            <a:r>
              <a:rPr lang="en-US" sz="1600" dirty="0"/>
              <a:t>“</a:t>
            </a:r>
            <a:r>
              <a:rPr lang="en-US" sz="1600" i="1" dirty="0"/>
              <a:t>Descend Via</a:t>
            </a:r>
            <a:r>
              <a:rPr lang="en-US" sz="1600" dirty="0"/>
              <a:t>” authorizes the pilot to descend </a:t>
            </a:r>
            <a:r>
              <a:rPr lang="en-US" sz="1600" u="sng" dirty="0">
                <a:solidFill>
                  <a:srgbClr val="FF0000"/>
                </a:solidFill>
              </a:rPr>
              <a:t>at pilot’s discretion </a:t>
            </a:r>
            <a:r>
              <a:rPr lang="en-US" sz="1600" dirty="0"/>
              <a:t>to meet published restrictions and laterally navigate on a STAR</a:t>
            </a:r>
          </a:p>
          <a:p>
            <a:r>
              <a:rPr lang="en-US" sz="1600" dirty="0"/>
              <a:t>“</a:t>
            </a:r>
            <a:r>
              <a:rPr lang="en-US" sz="1600" i="1" dirty="0"/>
              <a:t>Descend Via</a:t>
            </a:r>
            <a:r>
              <a:rPr lang="en-US" sz="1600" dirty="0"/>
              <a:t>” includes the name of the arrival</a:t>
            </a:r>
          </a:p>
          <a:p>
            <a:r>
              <a:rPr lang="en-US" sz="1600" dirty="0"/>
              <a:t>“Bottom Altitude” is not provided in the “</a:t>
            </a:r>
            <a:r>
              <a:rPr lang="en-US" sz="1600" i="1" dirty="0"/>
              <a:t>Descend Via</a:t>
            </a:r>
            <a:r>
              <a:rPr lang="en-US" sz="1600" dirty="0"/>
              <a:t>” clearance unless ATC assigns a new “Bottom Altitude” </a:t>
            </a:r>
          </a:p>
        </p:txBody>
      </p:sp>
      <p:sp>
        <p:nvSpPr>
          <p:cNvPr id="5" name="Text Placeholder 4"/>
          <p:cNvSpPr>
            <a:spLocks noGrp="1"/>
          </p:cNvSpPr>
          <p:nvPr>
            <p:ph type="body" sz="quarter" idx="3"/>
          </p:nvPr>
        </p:nvSpPr>
        <p:spPr/>
        <p:txBody>
          <a:bodyPr>
            <a:normAutofit/>
          </a:bodyPr>
          <a:lstStyle/>
          <a:p>
            <a:r>
              <a:rPr lang="en-US" sz="2400" dirty="0"/>
              <a:t>ICAO </a:t>
            </a:r>
          </a:p>
        </p:txBody>
      </p:sp>
      <p:sp>
        <p:nvSpPr>
          <p:cNvPr id="6" name="Content Placeholder 5"/>
          <p:cNvSpPr>
            <a:spLocks noGrp="1"/>
          </p:cNvSpPr>
          <p:nvPr>
            <p:ph sz="quarter" idx="4"/>
          </p:nvPr>
        </p:nvSpPr>
        <p:spPr/>
        <p:txBody>
          <a:bodyPr>
            <a:normAutofit/>
          </a:bodyPr>
          <a:lstStyle/>
          <a:p>
            <a:r>
              <a:rPr lang="en-US" sz="1600" dirty="0"/>
              <a:t>Cleared </a:t>
            </a:r>
            <a:r>
              <a:rPr lang="en-US" sz="1600" b="1" u="sng" dirty="0"/>
              <a:t>level is always </a:t>
            </a:r>
            <a:r>
              <a:rPr lang="en-US" sz="1600" dirty="0"/>
              <a:t>assigned in the “</a:t>
            </a:r>
            <a:r>
              <a:rPr lang="en-US" sz="1600" i="1" dirty="0"/>
              <a:t>Descend Via STAR</a:t>
            </a:r>
            <a:r>
              <a:rPr lang="en-US" sz="1600" dirty="0"/>
              <a:t>” clearance</a:t>
            </a:r>
          </a:p>
          <a:p>
            <a:r>
              <a:rPr lang="en-US" sz="1600" dirty="0"/>
              <a:t>Procedure name is not included in the clearance </a:t>
            </a:r>
          </a:p>
          <a:p>
            <a:r>
              <a:rPr lang="en-US" sz="1600" dirty="0"/>
              <a:t>“</a:t>
            </a:r>
            <a:r>
              <a:rPr lang="en-US" sz="1600" i="1" dirty="0"/>
              <a:t>Descend Via STAR</a:t>
            </a:r>
            <a:r>
              <a:rPr lang="en-US" sz="1600" dirty="0"/>
              <a:t>” is </a:t>
            </a:r>
            <a:r>
              <a:rPr lang="en-US" sz="1600" u="sng" dirty="0">
                <a:solidFill>
                  <a:srgbClr val="FF0000"/>
                </a:solidFill>
              </a:rPr>
              <a:t>not a pilot’s discretion descent clearance</a:t>
            </a:r>
            <a:r>
              <a:rPr lang="en-US" sz="1600" dirty="0"/>
              <a:t>.  Pilot’s must begin descent and vacate previously assigned altitude upon acknowledgment of the clearance</a:t>
            </a:r>
          </a:p>
          <a:p>
            <a:pPr lvl="1"/>
            <a:r>
              <a:rPr lang="en-US" sz="1400" dirty="0">
                <a:solidFill>
                  <a:srgbClr val="FF0000"/>
                </a:solidFill>
              </a:rPr>
              <a:t>EXCEPTION CANADA – Canada is harmonizing with FAA’s application of “Descend Via STAR” </a:t>
            </a:r>
          </a:p>
          <a:p>
            <a:pPr marL="0" indent="0">
              <a:buNone/>
            </a:pPr>
            <a:endParaRPr lang="en-US" sz="1600" dirty="0"/>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45A4BCE-AA17-490C-A329-FD3E1CDC8073}" type="slidenum">
              <a:rPr lang="en-US" smtClean="0">
                <a:solidFill>
                  <a:prstClr val="black">
                    <a:tint val="75000"/>
                  </a:prstClr>
                </a:solidFill>
                <a:latin typeface="Calibri" panose="020F0502020204030204"/>
              </a:rPr>
              <a:pPr defTabSz="685800" fontAlgn="auto">
                <a:spcBef>
                  <a:spcPts val="0"/>
                </a:spcBef>
                <a:spcAft>
                  <a:spcPts val="0"/>
                </a:spcAft>
              </a:pPr>
              <a:t>149</a:t>
            </a:fld>
            <a:endParaRPr lang="en-US" dirty="0">
              <a:solidFill>
                <a:prstClr val="black">
                  <a:tint val="75000"/>
                </a:prstClr>
              </a:solidFill>
              <a:latin typeface="Calibri" panose="020F0502020204030204"/>
            </a:endParaRPr>
          </a:p>
        </p:txBody>
      </p:sp>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20669468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a:t>ICAO Climb Via SID &amp; Descend Via STAR</a:t>
            </a:r>
            <a:endParaRPr lang="en-US" dirty="0"/>
          </a:p>
        </p:txBody>
      </p:sp>
      <p:sp>
        <p:nvSpPr>
          <p:cNvPr id="3" name="Slide Number Placeholder 2"/>
          <p:cNvSpPr>
            <a:spLocks noGrp="1"/>
          </p:cNvSpPr>
          <p:nvPr>
            <p:ph type="sldNum" sz="quarter" idx="12"/>
          </p:nvPr>
        </p:nvSpPr>
        <p:spPr/>
        <p:txBody>
          <a:bodyPr/>
          <a:lstStyle/>
          <a:p>
            <a:fld id="{79BA96BB-7DBE-4AD9-88D2-170EED19CF9B}" type="slidenum">
              <a:rPr lang="en-US" smtClean="0"/>
              <a:pPr/>
              <a:t>15</a:t>
            </a:fld>
            <a:endParaRPr lang="en-US" dirty="0"/>
          </a:p>
        </p:txBody>
      </p:sp>
      <p:sp>
        <p:nvSpPr>
          <p:cNvPr id="5" name="Text Placeholder 4"/>
          <p:cNvSpPr>
            <a:spLocks noGrp="1"/>
          </p:cNvSpPr>
          <p:nvPr>
            <p:ph type="body" sz="quarter" idx="15"/>
          </p:nvPr>
        </p:nvSpPr>
        <p:spPr/>
        <p:txBody>
          <a:bodyPr/>
          <a:lstStyle/>
          <a:p>
            <a:endParaRPr lang="en-US"/>
          </a:p>
        </p:txBody>
      </p:sp>
      <p:sp>
        <p:nvSpPr>
          <p:cNvPr id="6" name="Text Placeholder 5"/>
          <p:cNvSpPr>
            <a:spLocks noGrp="1"/>
          </p:cNvSpPr>
          <p:nvPr>
            <p:ph type="body" sz="quarter" idx="16"/>
          </p:nvPr>
        </p:nvSpPr>
        <p:spPr/>
        <p:txBody>
          <a:bodyPr/>
          <a:lstStyle/>
          <a:p>
            <a:r>
              <a:rPr lang="en-US" dirty="0"/>
              <a:t>Summary of Differences:</a:t>
            </a:r>
          </a:p>
        </p:txBody>
      </p:sp>
      <p:graphicFrame>
        <p:nvGraphicFramePr>
          <p:cNvPr id="7" name="Espace réservé du contenu 5"/>
          <p:cNvGraphicFramePr>
            <a:graphicFrameLocks/>
          </p:cNvGraphicFramePr>
          <p:nvPr>
            <p:extLst>
              <p:ext uri="{D42A27DB-BD31-4B8C-83A1-F6EECF244321}">
                <p14:modId xmlns:p14="http://schemas.microsoft.com/office/powerpoint/2010/main" val="420796216"/>
              </p:ext>
            </p:extLst>
          </p:nvPr>
        </p:nvGraphicFramePr>
        <p:xfrm>
          <a:off x="838200" y="2133186"/>
          <a:ext cx="7400544" cy="4029870"/>
        </p:xfrm>
        <a:graphic>
          <a:graphicData uri="http://schemas.openxmlformats.org/drawingml/2006/table">
            <a:tbl>
              <a:tblPr firstRow="1" bandRow="1">
                <a:tableStyleId>{5C22544A-7EE6-4342-B048-85BDC9FD1C3A}</a:tableStyleId>
              </a:tblPr>
              <a:tblGrid>
                <a:gridCol w="3700272">
                  <a:extLst>
                    <a:ext uri="{9D8B030D-6E8A-4147-A177-3AD203B41FA5}">
                      <a16:colId xmlns:a16="http://schemas.microsoft.com/office/drawing/2014/main" val="20000"/>
                    </a:ext>
                  </a:extLst>
                </a:gridCol>
                <a:gridCol w="3700272">
                  <a:extLst>
                    <a:ext uri="{9D8B030D-6E8A-4147-A177-3AD203B41FA5}">
                      <a16:colId xmlns:a16="http://schemas.microsoft.com/office/drawing/2014/main" val="20001"/>
                    </a:ext>
                  </a:extLst>
                </a:gridCol>
              </a:tblGrid>
              <a:tr h="380908">
                <a:tc>
                  <a:txBody>
                    <a:bodyPr/>
                    <a:lstStyle/>
                    <a:p>
                      <a:pPr algn="ctr"/>
                      <a:r>
                        <a:rPr lang="en-US" sz="1800" noProof="0" dirty="0"/>
                        <a:t>USA</a:t>
                      </a:r>
                    </a:p>
                  </a:txBody>
                  <a:tcPr>
                    <a:solidFill>
                      <a:schemeClr val="tx2">
                        <a:lumMod val="75000"/>
                      </a:schemeClr>
                    </a:solidFill>
                  </a:tcPr>
                </a:tc>
                <a:tc>
                  <a:txBody>
                    <a:bodyPr/>
                    <a:lstStyle/>
                    <a:p>
                      <a:pPr algn="ctr"/>
                      <a:r>
                        <a:rPr lang="en-US" sz="1800" noProof="0" dirty="0"/>
                        <a:t>ICAO</a:t>
                      </a:r>
                    </a:p>
                  </a:txBody>
                  <a:tcPr>
                    <a:solidFill>
                      <a:srgbClr val="FF0000"/>
                    </a:solidFill>
                  </a:tcPr>
                </a:tc>
                <a:extLst>
                  <a:ext uri="{0D108BD9-81ED-4DB2-BD59-A6C34878D82A}">
                    <a16:rowId xmlns:a16="http://schemas.microsoft.com/office/drawing/2014/main" val="10000"/>
                  </a:ext>
                </a:extLst>
              </a:tr>
              <a:tr h="651438">
                <a:tc>
                  <a:txBody>
                    <a:bodyPr/>
                    <a:lstStyle/>
                    <a:p>
                      <a:pPr algn="ctr"/>
                      <a:r>
                        <a:rPr lang="en-US" sz="1400" baseline="0" noProof="0" dirty="0"/>
                        <a:t>Top/Bottom altitudes are charted</a:t>
                      </a:r>
                    </a:p>
                    <a:p>
                      <a:pPr algn="ctr"/>
                      <a:r>
                        <a:rPr lang="en-US" sz="1400" i="1" baseline="0" noProof="0" dirty="0"/>
                        <a:t>DESCEND VIA </a:t>
                      </a:r>
                      <a:r>
                        <a:rPr lang="en-US" sz="1400" i="0" baseline="0" noProof="0" dirty="0"/>
                        <a:t>EAGUL6 ARRIVAL</a:t>
                      </a:r>
                      <a:endParaRPr lang="en-US" sz="1400" noProof="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a:r>
                        <a:rPr lang="en-US" sz="1400" noProof="0" dirty="0"/>
                        <a:t>Always assign an</a:t>
                      </a:r>
                      <a:r>
                        <a:rPr lang="en-US" sz="1400" baseline="0" noProof="0" dirty="0"/>
                        <a:t> altitude.</a:t>
                      </a:r>
                    </a:p>
                    <a:p>
                      <a:pPr algn="ctr"/>
                      <a:r>
                        <a:rPr lang="en-US" sz="1400" i="1" baseline="0" noProof="0" dirty="0"/>
                        <a:t>DESCEND VIA STAR [TO] (altitude)</a:t>
                      </a:r>
                      <a:endParaRPr lang="en-US" sz="1400" i="1" noProof="0" dirty="0"/>
                    </a:p>
                  </a:txBody>
                  <a:tc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tcPr>
                </a:tc>
                <a:extLst>
                  <a:ext uri="{0D108BD9-81ED-4DB2-BD59-A6C34878D82A}">
                    <a16:rowId xmlns:a16="http://schemas.microsoft.com/office/drawing/2014/main" val="10001"/>
                  </a:ext>
                </a:extLst>
              </a:tr>
              <a:tr h="934671">
                <a:tc>
                  <a:txBody>
                    <a:bodyPr/>
                    <a:lstStyle/>
                    <a:p>
                      <a:pPr algn="ctr"/>
                      <a:r>
                        <a:rPr lang="en-US" sz="1400" i="1" noProof="0" dirty="0"/>
                        <a:t>DESCEND AND</a:t>
                      </a:r>
                      <a:r>
                        <a:rPr lang="en-US" sz="1400" i="1" baseline="0" noProof="0" dirty="0"/>
                        <a:t> </a:t>
                      </a:r>
                      <a:r>
                        <a:rPr lang="en-US" sz="1400" i="1" noProof="0" dirty="0"/>
                        <a:t>MAINTAIN (altitude) =</a:t>
                      </a:r>
                      <a:r>
                        <a:rPr lang="en-US" sz="1400" i="1" baseline="0" noProof="0" dirty="0"/>
                        <a:t> </a:t>
                      </a:r>
                      <a:r>
                        <a:rPr lang="en-US" sz="1400" i="0" baseline="0" noProof="0" dirty="0"/>
                        <a:t>DELETE RESTRICTIONS</a:t>
                      </a:r>
                      <a:endParaRPr lang="en-US" sz="1400" i="0" noProof="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a:r>
                        <a:rPr lang="en-US" sz="1400" i="1" noProof="0" dirty="0"/>
                        <a:t>DESCEND UNRESTRICTED [TO] (altitude)</a:t>
                      </a:r>
                      <a:r>
                        <a:rPr lang="en-US" sz="1400" noProof="0" dirty="0"/>
                        <a:t>= DELETE RESTRICTIONS ABOVE THE CLEARANCE</a:t>
                      </a:r>
                      <a:r>
                        <a:rPr lang="en-US" sz="1400" baseline="0" noProof="0" dirty="0"/>
                        <a:t> ALTITUDE</a:t>
                      </a:r>
                      <a:endParaRPr lang="en-US" sz="1400" noProof="0" dirty="0"/>
                    </a:p>
                  </a:txBody>
                  <a:tc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tcPr>
                </a:tc>
                <a:extLst>
                  <a:ext uri="{0D108BD9-81ED-4DB2-BD59-A6C34878D82A}">
                    <a16:rowId xmlns:a16="http://schemas.microsoft.com/office/drawing/2014/main" val="10002"/>
                  </a:ext>
                </a:extLst>
              </a:tr>
              <a:tr h="476744">
                <a:tc>
                  <a:txBody>
                    <a:bodyPr/>
                    <a:lstStyle/>
                    <a:p>
                      <a:pPr algn="ctr"/>
                      <a:r>
                        <a:rPr lang="en-US" sz="1400" i="1" noProof="0" dirty="0"/>
                        <a:t>DELETE</a:t>
                      </a:r>
                      <a:r>
                        <a:rPr lang="en-US" sz="1400" i="1" baseline="0" noProof="0" dirty="0"/>
                        <a:t> SPEED RESTRICTION</a:t>
                      </a:r>
                      <a:endParaRPr lang="en-US" sz="1400" i="1" noProof="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a:r>
                        <a:rPr lang="en-US" sz="1400" i="1" noProof="0" dirty="0"/>
                        <a:t>SPEED RESTRICTION CANCELLED</a:t>
                      </a:r>
                    </a:p>
                  </a:txBody>
                  <a:tc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tcPr>
                </a:tc>
                <a:extLst>
                  <a:ext uri="{0D108BD9-81ED-4DB2-BD59-A6C34878D82A}">
                    <a16:rowId xmlns:a16="http://schemas.microsoft.com/office/drawing/2014/main" val="10003"/>
                  </a:ext>
                </a:extLst>
              </a:tr>
              <a:tr h="651438">
                <a:tc>
                  <a:txBody>
                    <a:bodyPr/>
                    <a:lstStyle/>
                    <a:p>
                      <a:pPr algn="ctr"/>
                      <a:r>
                        <a:rPr lang="en-US" sz="1400" i="1" noProof="0" dirty="0"/>
                        <a:t>DELETE ALTITUDE RESTRICTION</a:t>
                      </a:r>
                    </a:p>
                    <a:p>
                      <a:pPr algn="ctr"/>
                      <a:endParaRPr lang="en-US" sz="1400" noProof="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a:r>
                        <a:rPr lang="en-US" sz="1400" i="1" noProof="0" dirty="0"/>
                        <a:t>ALTITUDE RESTRICTION CANCELLED</a:t>
                      </a:r>
                    </a:p>
                    <a:p>
                      <a:pPr algn="ctr"/>
                      <a:endParaRPr lang="en-US" sz="1400" noProof="0" dirty="0"/>
                    </a:p>
                  </a:txBody>
                  <a:tc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tcPr>
                </a:tc>
                <a:extLst>
                  <a:ext uri="{0D108BD9-81ED-4DB2-BD59-A6C34878D82A}">
                    <a16:rowId xmlns:a16="http://schemas.microsoft.com/office/drawing/2014/main" val="10004"/>
                  </a:ext>
                </a:extLst>
              </a:tr>
              <a:tr h="934671">
                <a:tc>
                  <a:txBody>
                    <a:bodyPr/>
                    <a:lstStyle/>
                    <a:p>
                      <a:pPr algn="ctr"/>
                      <a:r>
                        <a:rPr lang="en-US" sz="1400" noProof="0" dirty="0"/>
                        <a:t>DESCEND/CLIMB</a:t>
                      </a:r>
                      <a:r>
                        <a:rPr lang="en-US" sz="1400" baseline="0" noProof="0" dirty="0"/>
                        <a:t> VIA – Cancels previously issued speed – comply with published speeds</a:t>
                      </a:r>
                      <a:endParaRPr lang="en-US" sz="1400" noProof="0"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pPr algn="ctr"/>
                      <a:r>
                        <a:rPr lang="en-US" sz="1400" noProof="0" dirty="0"/>
                        <a:t>DESCEND/CLIMB</a:t>
                      </a:r>
                      <a:r>
                        <a:rPr lang="en-US" sz="1400" baseline="0" noProof="0" dirty="0"/>
                        <a:t> VIA – Does not cancel a previously issued speed</a:t>
                      </a:r>
                      <a:endParaRPr lang="en-US" sz="1400" noProof="0" dirty="0"/>
                    </a:p>
                  </a:txBody>
                  <a:tc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776921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Descend Via STAR</a:t>
            </a:r>
          </a:p>
        </p:txBody>
      </p:sp>
      <p:sp>
        <p:nvSpPr>
          <p:cNvPr id="3" name="Content Placeholder 2"/>
          <p:cNvSpPr>
            <a:spLocks noGrp="1"/>
          </p:cNvSpPr>
          <p:nvPr>
            <p:ph idx="1"/>
          </p:nvPr>
        </p:nvSpPr>
        <p:spPr/>
        <p:txBody>
          <a:bodyPr>
            <a:normAutofit/>
          </a:bodyPr>
          <a:lstStyle/>
          <a:p>
            <a:pPr marL="0" indent="0">
              <a:buNone/>
            </a:pPr>
            <a:r>
              <a:rPr lang="en-US" sz="1800" i="1" u="sng" dirty="0">
                <a:solidFill>
                  <a:srgbClr val="FF0000"/>
                </a:solidFill>
              </a:rPr>
              <a:t>WHEN READY </a:t>
            </a:r>
            <a:r>
              <a:rPr lang="en-US" sz="1800" i="1" dirty="0"/>
              <a:t>DESCEND VIA STAR TO (level)</a:t>
            </a:r>
            <a:r>
              <a:rPr lang="en-US" sz="1800" dirty="0"/>
              <a:t>: </a:t>
            </a:r>
          </a:p>
          <a:p>
            <a:r>
              <a:rPr lang="en-US" sz="1800" dirty="0"/>
              <a:t>Descend to the cleared level and comply with published level restrictions</a:t>
            </a:r>
          </a:p>
          <a:p>
            <a:r>
              <a:rPr lang="en-US" sz="1800" dirty="0"/>
              <a:t>Follow the lateral profile of the STAR</a:t>
            </a:r>
          </a:p>
          <a:p>
            <a:r>
              <a:rPr lang="en-US" sz="1800" dirty="0"/>
              <a:t>Comply with published speed restrictions or ATC-issued speed control instructions as applicable</a:t>
            </a:r>
            <a:endParaRPr lang="en-US" sz="1600"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150</a:t>
            </a:fld>
            <a:endParaRPr lang="en-US" dirty="0"/>
          </a:p>
        </p:txBody>
      </p:sp>
      <p:sp>
        <p:nvSpPr>
          <p:cNvPr id="5" name="Text Placeholder 4"/>
          <p:cNvSpPr>
            <a:spLocks noGrp="1"/>
          </p:cNvSpPr>
          <p:nvPr>
            <p:ph type="body" sz="quarter" idx="13"/>
          </p:nvPr>
        </p:nvSpPr>
        <p:spPr>
          <a:xfrm>
            <a:off x="838199" y="1338942"/>
            <a:ext cx="8040329" cy="548640"/>
          </a:xfrm>
        </p:spPr>
        <p:txBody>
          <a:bodyPr>
            <a:normAutofit/>
          </a:bodyPr>
          <a:lstStyle/>
          <a:p>
            <a:r>
              <a:rPr lang="en-US" dirty="0"/>
              <a:t>Descent Via A STAR With Charted Restrictions</a:t>
            </a:r>
          </a:p>
        </p:txBody>
      </p:sp>
      <p:sp>
        <p:nvSpPr>
          <p:cNvPr id="6" name="Text Placeholder 5"/>
          <p:cNvSpPr>
            <a:spLocks noGrp="1"/>
          </p:cNvSpPr>
          <p:nvPr>
            <p:ph type="body" sz="quarter" idx="14"/>
          </p:nvPr>
        </p:nvSpPr>
        <p:spPr/>
        <p:txBody>
          <a:bodyPr/>
          <a:lstStyle/>
          <a:p>
            <a:endParaRPr lang="en-US" dirty="0"/>
          </a:p>
        </p:txBody>
      </p:sp>
      <p:sp>
        <p:nvSpPr>
          <p:cNvPr id="7" name="Rounded Rectangle 36"/>
          <p:cNvSpPr/>
          <p:nvPr/>
        </p:nvSpPr>
        <p:spPr>
          <a:xfrm>
            <a:off x="800100" y="4520786"/>
            <a:ext cx="7633312" cy="715089"/>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b="1" dirty="0">
                <a:effectLst>
                  <a:outerShdw blurRad="38100" dist="38100" dir="2700000" algn="tl">
                    <a:srgbClr val="000000">
                      <a:alpha val="43137"/>
                    </a:srgbClr>
                  </a:outerShdw>
                </a:effectLst>
              </a:rPr>
              <a:t>The Addition of “When Ready” To The Descend Via STAR Clearance  Authorizes A Descent At Pilot’s Discretion </a:t>
            </a:r>
          </a:p>
        </p:txBody>
      </p:sp>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411012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151</a:t>
            </a:fld>
            <a:endParaRPr lang="en-US" dirty="0"/>
          </a:p>
        </p:txBody>
      </p:sp>
      <p:sp>
        <p:nvSpPr>
          <p:cNvPr id="5" name="Text Placeholder 4"/>
          <p:cNvSpPr>
            <a:spLocks noGrp="1"/>
          </p:cNvSpPr>
          <p:nvPr>
            <p:ph type="body" sz="quarter" idx="13"/>
          </p:nvPr>
        </p:nvSpPr>
        <p:spPr/>
        <p:txBody>
          <a:bodyPr/>
          <a:lstStyle/>
          <a:p>
            <a:endParaRPr lang="en-US" dirty="0"/>
          </a:p>
        </p:txBody>
      </p:sp>
      <p:sp>
        <p:nvSpPr>
          <p:cNvPr id="6" name="Text Placeholder 5"/>
          <p:cNvSpPr>
            <a:spLocks noGrp="1"/>
          </p:cNvSpPr>
          <p:nvPr>
            <p:ph type="body" sz="quarter" idx="14"/>
          </p:nvPr>
        </p:nvSpPr>
        <p:spPr/>
        <p:txBody>
          <a:bodyPr/>
          <a:lstStyle/>
          <a:p>
            <a:endParaRPr lang="en-US" dirty="0"/>
          </a:p>
        </p:txBody>
      </p:sp>
      <p:pic>
        <p:nvPicPr>
          <p:cNvPr id="7" name="Picture 6"/>
          <p:cNvPicPr>
            <a:picLocks noChangeAspect="1"/>
          </p:cNvPicPr>
          <p:nvPr/>
        </p:nvPicPr>
        <p:blipFill>
          <a:blip r:embed="rId2"/>
          <a:stretch>
            <a:fillRect/>
          </a:stretch>
        </p:blipFill>
        <p:spPr>
          <a:xfrm>
            <a:off x="3962862" y="3585681"/>
            <a:ext cx="4705336" cy="225447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pic>
        <p:nvPicPr>
          <p:cNvPr id="10" name="Picture 9"/>
          <p:cNvPicPr>
            <a:picLocks noChangeAspect="1"/>
          </p:cNvPicPr>
          <p:nvPr/>
        </p:nvPicPr>
        <p:blipFill>
          <a:blip r:embed="rId3"/>
          <a:stretch>
            <a:fillRect/>
          </a:stretch>
        </p:blipFill>
        <p:spPr>
          <a:xfrm>
            <a:off x="800100" y="704294"/>
            <a:ext cx="6266009" cy="27039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3266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Descend Via STAR</a:t>
            </a:r>
          </a:p>
        </p:txBody>
      </p:sp>
      <p:sp>
        <p:nvSpPr>
          <p:cNvPr id="3" name="Content Placeholder 2"/>
          <p:cNvSpPr>
            <a:spLocks noGrp="1"/>
          </p:cNvSpPr>
          <p:nvPr>
            <p:ph idx="1"/>
          </p:nvPr>
        </p:nvSpPr>
        <p:spPr/>
        <p:txBody>
          <a:bodyPr>
            <a:normAutofit/>
          </a:bodyPr>
          <a:lstStyle/>
          <a:p>
            <a:pPr marL="0" indent="0">
              <a:buNone/>
            </a:pPr>
            <a:r>
              <a:rPr lang="en-US" sz="1800" dirty="0"/>
              <a:t>DESCEND VIA STAR TO </a:t>
            </a:r>
            <a:r>
              <a:rPr lang="en-US" sz="1800" i="1" dirty="0"/>
              <a:t>(level)</a:t>
            </a:r>
            <a:r>
              <a:rPr lang="en-US" sz="1800" dirty="0"/>
              <a:t>, CANCEL SPEED RESTRICTION(S) AT (</a:t>
            </a:r>
            <a:r>
              <a:rPr lang="en-US" sz="1800" i="1" dirty="0"/>
              <a:t>point(s)</a:t>
            </a:r>
            <a:r>
              <a:rPr lang="en-US" sz="1800" dirty="0"/>
              <a:t>): </a:t>
            </a:r>
          </a:p>
          <a:p>
            <a:r>
              <a:rPr lang="en-US" sz="1800" dirty="0"/>
              <a:t>Descend to the cleared level and comply with published level restrictions</a:t>
            </a:r>
          </a:p>
          <a:p>
            <a:r>
              <a:rPr lang="en-US" sz="1800" dirty="0"/>
              <a:t>Follow the lateral profile of the STAR</a:t>
            </a:r>
          </a:p>
          <a:p>
            <a:r>
              <a:rPr lang="en-US" sz="1800" dirty="0"/>
              <a:t>Published speed restrictions are cancelled at the specified point(s)</a:t>
            </a:r>
            <a:endParaRPr lang="en-US" sz="1600"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152</a:t>
            </a:fld>
            <a:endParaRPr lang="en-US" dirty="0"/>
          </a:p>
        </p:txBody>
      </p:sp>
      <p:sp>
        <p:nvSpPr>
          <p:cNvPr id="5" name="Text Placeholder 4"/>
          <p:cNvSpPr>
            <a:spLocks noGrp="1"/>
          </p:cNvSpPr>
          <p:nvPr>
            <p:ph type="body" sz="quarter" idx="13"/>
          </p:nvPr>
        </p:nvSpPr>
        <p:spPr>
          <a:xfrm>
            <a:off x="838199" y="1338942"/>
            <a:ext cx="8040329" cy="548640"/>
          </a:xfrm>
        </p:spPr>
        <p:txBody>
          <a:bodyPr>
            <a:normAutofit/>
          </a:bodyPr>
          <a:lstStyle/>
          <a:p>
            <a:r>
              <a:rPr lang="en-US" dirty="0"/>
              <a:t>Tactical Cancellation Of A Speed Restriction</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4419332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153</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783904" y="685800"/>
            <a:ext cx="6158681" cy="26398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2968901" y="3566159"/>
            <a:ext cx="5717897" cy="237744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000537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 ICAO Differences</a:t>
            </a:r>
          </a:p>
        </p:txBody>
      </p:sp>
      <p:sp>
        <p:nvSpPr>
          <p:cNvPr id="3" name="Text Placeholder 2"/>
          <p:cNvSpPr>
            <a:spLocks noGrp="1"/>
          </p:cNvSpPr>
          <p:nvPr>
            <p:ph type="body" idx="1"/>
          </p:nvPr>
        </p:nvSpPr>
        <p:spPr/>
        <p:txBody>
          <a:bodyPr>
            <a:normAutofit/>
          </a:bodyPr>
          <a:lstStyle/>
          <a:p>
            <a:r>
              <a:rPr lang="en-US" sz="2400" dirty="0"/>
              <a:t>FAA</a:t>
            </a:r>
          </a:p>
        </p:txBody>
      </p:sp>
      <p:sp>
        <p:nvSpPr>
          <p:cNvPr id="4" name="Content Placeholder 3"/>
          <p:cNvSpPr>
            <a:spLocks noGrp="1"/>
          </p:cNvSpPr>
          <p:nvPr>
            <p:ph sz="half" idx="2"/>
          </p:nvPr>
        </p:nvSpPr>
        <p:spPr/>
        <p:txBody>
          <a:bodyPr>
            <a:normAutofit/>
          </a:bodyPr>
          <a:lstStyle/>
          <a:p>
            <a:r>
              <a:rPr lang="en-US" sz="1600" dirty="0"/>
              <a:t>FAA uses “</a:t>
            </a:r>
            <a:r>
              <a:rPr lang="en-US" sz="1600" i="1" dirty="0"/>
              <a:t>Delete Speed Restriction at &lt;waypoint&gt;” </a:t>
            </a:r>
            <a:r>
              <a:rPr lang="en-US" sz="1600" dirty="0"/>
              <a:t>to deleted a speed restriction at a single waypoint </a:t>
            </a:r>
          </a:p>
          <a:p>
            <a:r>
              <a:rPr lang="en-US" sz="1600" dirty="0"/>
              <a:t>When either ATC assigned speed adjustments or published speed restrictions are no longer required, ATC will state “</a:t>
            </a:r>
            <a:r>
              <a:rPr lang="en-US" sz="1600" i="1" dirty="0"/>
              <a:t>Delete Speed Restrictions</a:t>
            </a:r>
            <a:r>
              <a:rPr lang="en-US" sz="1600" dirty="0"/>
              <a:t>”, which deletes all published &amp; ATC-assigned speed restrictions</a:t>
            </a:r>
          </a:p>
        </p:txBody>
      </p:sp>
      <p:sp>
        <p:nvSpPr>
          <p:cNvPr id="5" name="Text Placeholder 4"/>
          <p:cNvSpPr>
            <a:spLocks noGrp="1"/>
          </p:cNvSpPr>
          <p:nvPr>
            <p:ph type="body" sz="quarter" idx="3"/>
          </p:nvPr>
        </p:nvSpPr>
        <p:spPr/>
        <p:txBody>
          <a:bodyPr>
            <a:normAutofit/>
          </a:bodyPr>
          <a:lstStyle/>
          <a:p>
            <a:r>
              <a:rPr lang="en-US" sz="2400" dirty="0"/>
              <a:t>ICAO </a:t>
            </a:r>
          </a:p>
        </p:txBody>
      </p:sp>
      <p:sp>
        <p:nvSpPr>
          <p:cNvPr id="6" name="Content Placeholder 5"/>
          <p:cNvSpPr>
            <a:spLocks noGrp="1"/>
          </p:cNvSpPr>
          <p:nvPr>
            <p:ph sz="quarter" idx="4"/>
          </p:nvPr>
        </p:nvSpPr>
        <p:spPr/>
        <p:txBody>
          <a:bodyPr>
            <a:normAutofit/>
          </a:bodyPr>
          <a:lstStyle/>
          <a:p>
            <a:r>
              <a:rPr lang="en-US" sz="1600" dirty="0"/>
              <a:t>Uses “Cancel” instead of “Delete”</a:t>
            </a:r>
          </a:p>
          <a:p>
            <a:pPr marL="0" indent="0">
              <a:buNone/>
            </a:pPr>
            <a:endParaRPr lang="en-US" sz="1600" dirty="0"/>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45A4BCE-AA17-490C-A329-FD3E1CDC8073}" type="slidenum">
              <a:rPr lang="en-US" smtClean="0">
                <a:solidFill>
                  <a:prstClr val="black">
                    <a:tint val="75000"/>
                  </a:prstClr>
                </a:solidFill>
                <a:latin typeface="Calibri" panose="020F0502020204030204"/>
              </a:rPr>
              <a:pPr defTabSz="685800" fontAlgn="auto">
                <a:spcBef>
                  <a:spcPts val="0"/>
                </a:spcBef>
                <a:spcAft>
                  <a:spcPts val="0"/>
                </a:spcAft>
              </a:pPr>
              <a:t>154</a:t>
            </a:fld>
            <a:endParaRPr lang="en-US" dirty="0">
              <a:solidFill>
                <a:prstClr val="black">
                  <a:tint val="75000"/>
                </a:prstClr>
              </a:solidFill>
              <a:latin typeface="Calibri" panose="020F0502020204030204"/>
            </a:endParaRPr>
          </a:p>
        </p:txBody>
      </p:sp>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26761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Descend Via STAR</a:t>
            </a:r>
          </a:p>
        </p:txBody>
      </p:sp>
      <p:sp>
        <p:nvSpPr>
          <p:cNvPr id="3" name="Content Placeholder 2"/>
          <p:cNvSpPr>
            <a:spLocks noGrp="1"/>
          </p:cNvSpPr>
          <p:nvPr>
            <p:ph idx="1"/>
          </p:nvPr>
        </p:nvSpPr>
        <p:spPr/>
        <p:txBody>
          <a:bodyPr>
            <a:normAutofit/>
          </a:bodyPr>
          <a:lstStyle/>
          <a:p>
            <a:pPr marL="0" indent="0">
              <a:buNone/>
            </a:pPr>
            <a:r>
              <a:rPr lang="en-US" sz="1800" dirty="0"/>
              <a:t>DESCEND VIA STAR TO </a:t>
            </a:r>
            <a:r>
              <a:rPr lang="en-US" sz="1800" i="1" dirty="0"/>
              <a:t>(level)</a:t>
            </a:r>
            <a:r>
              <a:rPr lang="en-US" sz="1800" dirty="0"/>
              <a:t>, CANCEL LEVEL RESTRICTION(S) AT (</a:t>
            </a:r>
            <a:r>
              <a:rPr lang="en-US" sz="1800" i="1" dirty="0"/>
              <a:t>point(s)</a:t>
            </a:r>
            <a:r>
              <a:rPr lang="en-US" sz="1800" dirty="0"/>
              <a:t>): </a:t>
            </a:r>
          </a:p>
          <a:p>
            <a:r>
              <a:rPr lang="en-US" sz="1800" dirty="0"/>
              <a:t>Descend to the cleared level, published level restriction(s) at the specified point(s) are cancelled; </a:t>
            </a:r>
          </a:p>
          <a:p>
            <a:r>
              <a:rPr lang="en-US" sz="1800" dirty="0"/>
              <a:t>Follow the lateral profile of the STAR; and </a:t>
            </a:r>
          </a:p>
          <a:p>
            <a:r>
              <a:rPr lang="en-US" sz="1800" dirty="0"/>
              <a:t>Comply with published speed restrictions or ATC-issued speed control instructions as applicable </a:t>
            </a:r>
            <a:endParaRPr lang="en-US" sz="1600"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155</a:t>
            </a:fld>
            <a:endParaRPr lang="en-US" dirty="0"/>
          </a:p>
        </p:txBody>
      </p:sp>
      <p:sp>
        <p:nvSpPr>
          <p:cNvPr id="5" name="Text Placeholder 4"/>
          <p:cNvSpPr>
            <a:spLocks noGrp="1"/>
          </p:cNvSpPr>
          <p:nvPr>
            <p:ph type="body" sz="quarter" idx="13"/>
          </p:nvPr>
        </p:nvSpPr>
        <p:spPr>
          <a:xfrm>
            <a:off x="838199" y="1338942"/>
            <a:ext cx="8040329" cy="548640"/>
          </a:xfrm>
        </p:spPr>
        <p:txBody>
          <a:bodyPr>
            <a:normAutofit/>
          </a:bodyPr>
          <a:lstStyle/>
          <a:p>
            <a:r>
              <a:rPr lang="en-US" dirty="0"/>
              <a:t>Tactical Cancellation Of A Level Restriction</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7185696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156</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838200" y="685800"/>
            <a:ext cx="6158679" cy="2639799"/>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3"/>
          <a:stretch>
            <a:fillRect/>
          </a:stretch>
        </p:blipFill>
        <p:spPr>
          <a:xfrm>
            <a:off x="2878070" y="3495419"/>
            <a:ext cx="5808729" cy="2448182"/>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8138688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 ICAO Differences</a:t>
            </a:r>
          </a:p>
        </p:txBody>
      </p:sp>
      <p:sp>
        <p:nvSpPr>
          <p:cNvPr id="3" name="Text Placeholder 2"/>
          <p:cNvSpPr>
            <a:spLocks noGrp="1"/>
          </p:cNvSpPr>
          <p:nvPr>
            <p:ph type="body" idx="1"/>
          </p:nvPr>
        </p:nvSpPr>
        <p:spPr/>
        <p:txBody>
          <a:bodyPr>
            <a:normAutofit/>
          </a:bodyPr>
          <a:lstStyle/>
          <a:p>
            <a:r>
              <a:rPr lang="en-US" sz="2400" dirty="0"/>
              <a:t>FAA</a:t>
            </a:r>
          </a:p>
        </p:txBody>
      </p:sp>
      <p:sp>
        <p:nvSpPr>
          <p:cNvPr id="4" name="Content Placeholder 3"/>
          <p:cNvSpPr>
            <a:spLocks noGrp="1"/>
          </p:cNvSpPr>
          <p:nvPr>
            <p:ph sz="half" idx="2"/>
          </p:nvPr>
        </p:nvSpPr>
        <p:spPr/>
        <p:txBody>
          <a:bodyPr>
            <a:normAutofit/>
          </a:bodyPr>
          <a:lstStyle/>
          <a:p>
            <a:r>
              <a:rPr lang="en-US" sz="1600" dirty="0"/>
              <a:t>FAA uses “</a:t>
            </a:r>
            <a:r>
              <a:rPr lang="en-US" sz="1600" i="1" dirty="0"/>
              <a:t>Delete Altitude Restriction at &lt;waypoint&gt;” </a:t>
            </a:r>
          </a:p>
          <a:p>
            <a:r>
              <a:rPr lang="en-US" sz="1600" dirty="0"/>
              <a:t>ATC will  restate “</a:t>
            </a:r>
            <a:r>
              <a:rPr lang="en-US" sz="1600" i="1" dirty="0"/>
              <a:t>Descend Via</a:t>
            </a:r>
            <a:r>
              <a:rPr lang="en-US" sz="1600" dirty="0"/>
              <a:t>” and then use “</a:t>
            </a:r>
            <a:r>
              <a:rPr lang="en-US" sz="1600" i="1" dirty="0"/>
              <a:t>except</a:t>
            </a:r>
            <a:r>
              <a:rPr lang="en-US" sz="1600" dirty="0"/>
              <a:t>” or “</a:t>
            </a:r>
            <a:r>
              <a:rPr lang="en-US" sz="1600" i="1" dirty="0"/>
              <a:t>except maintain</a:t>
            </a:r>
            <a:r>
              <a:rPr lang="en-US" sz="1600" dirty="0"/>
              <a:t>” phraseology to modify published restrictions or assign a new bottom altitude</a:t>
            </a:r>
            <a:endParaRPr lang="en-US" sz="1600" dirty="0">
              <a:highlight>
                <a:srgbClr val="FFFF00"/>
              </a:highlight>
            </a:endParaRPr>
          </a:p>
          <a:p>
            <a:r>
              <a:rPr lang="en-US" sz="1600" dirty="0"/>
              <a:t>If altitude restrictions are no longer applicable, the controller issues an amended clearance as follows “</a:t>
            </a:r>
            <a:r>
              <a:rPr lang="en-US" sz="1600" i="1" dirty="0"/>
              <a:t>Descend and maintain one four thousand</a:t>
            </a:r>
            <a:r>
              <a:rPr lang="en-US" sz="1600" dirty="0"/>
              <a:t>”</a:t>
            </a:r>
            <a:endParaRPr lang="en-US" sz="1600" dirty="0">
              <a:highlight>
                <a:srgbClr val="FFFF00"/>
              </a:highlight>
            </a:endParaRPr>
          </a:p>
        </p:txBody>
      </p:sp>
      <p:sp>
        <p:nvSpPr>
          <p:cNvPr id="5" name="Text Placeholder 4"/>
          <p:cNvSpPr>
            <a:spLocks noGrp="1"/>
          </p:cNvSpPr>
          <p:nvPr>
            <p:ph type="body" sz="quarter" idx="3"/>
          </p:nvPr>
        </p:nvSpPr>
        <p:spPr/>
        <p:txBody>
          <a:bodyPr>
            <a:normAutofit/>
          </a:bodyPr>
          <a:lstStyle/>
          <a:p>
            <a:r>
              <a:rPr lang="en-US" sz="2400" dirty="0"/>
              <a:t>ICAO </a:t>
            </a:r>
          </a:p>
        </p:txBody>
      </p:sp>
      <p:sp>
        <p:nvSpPr>
          <p:cNvPr id="6" name="Content Placeholder 5"/>
          <p:cNvSpPr>
            <a:spLocks noGrp="1"/>
          </p:cNvSpPr>
          <p:nvPr>
            <p:ph sz="quarter" idx="4"/>
          </p:nvPr>
        </p:nvSpPr>
        <p:spPr/>
        <p:txBody>
          <a:bodyPr>
            <a:normAutofit/>
          </a:bodyPr>
          <a:lstStyle/>
          <a:p>
            <a:r>
              <a:rPr lang="en-US" sz="1600" dirty="0"/>
              <a:t>Uses “Cancel” instead of “Delete”</a:t>
            </a:r>
          </a:p>
          <a:p>
            <a:endParaRPr lang="en-US" sz="1600" dirty="0"/>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45A4BCE-AA17-490C-A329-FD3E1CDC8073}" type="slidenum">
              <a:rPr lang="en-US" smtClean="0">
                <a:solidFill>
                  <a:prstClr val="black">
                    <a:tint val="75000"/>
                  </a:prstClr>
                </a:solidFill>
                <a:latin typeface="Calibri" panose="020F0502020204030204"/>
              </a:rPr>
              <a:pPr defTabSz="685800" fontAlgn="auto">
                <a:spcBef>
                  <a:spcPts val="0"/>
                </a:spcBef>
                <a:spcAft>
                  <a:spcPts val="0"/>
                </a:spcAft>
              </a:pPr>
              <a:t>157</a:t>
            </a:fld>
            <a:endParaRPr lang="en-US" dirty="0">
              <a:solidFill>
                <a:prstClr val="black">
                  <a:tint val="75000"/>
                </a:prstClr>
              </a:solidFill>
              <a:latin typeface="Calibri" panose="020F0502020204030204"/>
            </a:endParaRPr>
          </a:p>
        </p:txBody>
      </p:sp>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40176925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Descend Via STAR</a:t>
            </a:r>
          </a:p>
        </p:txBody>
      </p:sp>
      <p:sp>
        <p:nvSpPr>
          <p:cNvPr id="3" name="Content Placeholder 2"/>
          <p:cNvSpPr>
            <a:spLocks noGrp="1"/>
          </p:cNvSpPr>
          <p:nvPr>
            <p:ph idx="1"/>
          </p:nvPr>
        </p:nvSpPr>
        <p:spPr/>
        <p:txBody>
          <a:bodyPr>
            <a:normAutofit/>
          </a:bodyPr>
          <a:lstStyle/>
          <a:p>
            <a:pPr marL="0" indent="0">
              <a:buNone/>
            </a:pPr>
            <a:r>
              <a:rPr lang="en-US" sz="1800" dirty="0"/>
              <a:t>DESCEND UNRESTRICTED TO </a:t>
            </a:r>
            <a:r>
              <a:rPr lang="en-US" sz="1800" i="1" dirty="0"/>
              <a:t>(level) </a:t>
            </a:r>
            <a:r>
              <a:rPr lang="en-US" sz="1800" dirty="0"/>
              <a:t>or DESCEND TO </a:t>
            </a:r>
            <a:r>
              <a:rPr lang="en-US" sz="1800" i="1" dirty="0"/>
              <a:t>(level)</a:t>
            </a:r>
            <a:r>
              <a:rPr lang="en-US" sz="1800" dirty="0"/>
              <a:t>, CANCEL LEVEL AND SPEED RESTRICTION(S): </a:t>
            </a:r>
          </a:p>
          <a:p>
            <a:r>
              <a:rPr lang="en-US" sz="1800" dirty="0"/>
              <a:t>Descend to the cleared level, published </a:t>
            </a:r>
            <a:r>
              <a:rPr lang="en-US" sz="1800" u="sng" dirty="0">
                <a:solidFill>
                  <a:srgbClr val="FF0000"/>
                </a:solidFill>
              </a:rPr>
              <a:t>level restrictions are cancelled</a:t>
            </a:r>
          </a:p>
          <a:p>
            <a:r>
              <a:rPr lang="en-US" sz="1800" dirty="0"/>
              <a:t>Follow the lateral profile of the STAR</a:t>
            </a:r>
          </a:p>
          <a:p>
            <a:r>
              <a:rPr lang="en-US" sz="1800" dirty="0"/>
              <a:t>Published </a:t>
            </a:r>
            <a:r>
              <a:rPr lang="en-US" sz="1800" u="sng" dirty="0">
                <a:solidFill>
                  <a:srgbClr val="FF0000"/>
                </a:solidFill>
              </a:rPr>
              <a:t>speed restrictions and ATC-issued speed control instructions are cancelled</a:t>
            </a:r>
            <a:endParaRPr lang="en-US" sz="1600" u="sng" dirty="0">
              <a:solidFill>
                <a:srgbClr val="FF0000"/>
              </a:solidFill>
            </a:endParaRPr>
          </a:p>
        </p:txBody>
      </p:sp>
      <p:sp>
        <p:nvSpPr>
          <p:cNvPr id="4" name="Slide Number Placeholder 3"/>
          <p:cNvSpPr>
            <a:spLocks noGrp="1"/>
          </p:cNvSpPr>
          <p:nvPr>
            <p:ph type="sldNum" sz="quarter" idx="12"/>
          </p:nvPr>
        </p:nvSpPr>
        <p:spPr/>
        <p:txBody>
          <a:bodyPr/>
          <a:lstStyle/>
          <a:p>
            <a:fld id="{79BA96BB-7DBE-4AD9-88D2-170EED19CF9B}" type="slidenum">
              <a:rPr lang="en-US" smtClean="0"/>
              <a:pPr/>
              <a:t>158</a:t>
            </a:fld>
            <a:endParaRPr lang="en-US" dirty="0"/>
          </a:p>
        </p:txBody>
      </p:sp>
      <p:sp>
        <p:nvSpPr>
          <p:cNvPr id="5" name="Text Placeholder 4"/>
          <p:cNvSpPr>
            <a:spLocks noGrp="1"/>
          </p:cNvSpPr>
          <p:nvPr>
            <p:ph type="body" sz="quarter" idx="13"/>
          </p:nvPr>
        </p:nvSpPr>
        <p:spPr>
          <a:xfrm>
            <a:off x="838199" y="1338942"/>
            <a:ext cx="8040329" cy="548640"/>
          </a:xfrm>
        </p:spPr>
        <p:txBody>
          <a:bodyPr>
            <a:normAutofit fontScale="85000" lnSpcReduction="10000"/>
          </a:bodyPr>
          <a:lstStyle/>
          <a:p>
            <a:r>
              <a:rPr lang="en-US" dirty="0"/>
              <a:t>Cancellation Of All Restrictions Above The Cleared Level</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8769463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159</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800100" y="685800"/>
            <a:ext cx="5870181" cy="251586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3831771" y="3319305"/>
            <a:ext cx="4855029" cy="2944783"/>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6599920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ICAO Climb Via SID &amp; Descend Via STAR</a:t>
            </a:r>
          </a:p>
        </p:txBody>
      </p:sp>
      <p:sp>
        <p:nvSpPr>
          <p:cNvPr id="3" name="Slide Number Placeholder 2"/>
          <p:cNvSpPr>
            <a:spLocks noGrp="1"/>
          </p:cNvSpPr>
          <p:nvPr>
            <p:ph type="sldNum" sz="quarter" idx="12"/>
          </p:nvPr>
        </p:nvSpPr>
        <p:spPr/>
        <p:txBody>
          <a:bodyPr/>
          <a:lstStyle/>
          <a:p>
            <a:fld id="{79BA96BB-7DBE-4AD9-88D2-170EED19CF9B}" type="slidenum">
              <a:rPr lang="en-US" smtClean="0"/>
              <a:pPr/>
              <a:t>16</a:t>
            </a:fld>
            <a:endParaRPr lang="en-US" dirty="0"/>
          </a:p>
        </p:txBody>
      </p:sp>
      <p:sp>
        <p:nvSpPr>
          <p:cNvPr id="5" name="Text Placeholder 4"/>
          <p:cNvSpPr>
            <a:spLocks noGrp="1"/>
          </p:cNvSpPr>
          <p:nvPr>
            <p:ph type="body" sz="quarter" idx="15"/>
          </p:nvPr>
        </p:nvSpPr>
        <p:spPr/>
        <p:txBody>
          <a:bodyPr/>
          <a:lstStyle/>
          <a:p>
            <a:endParaRPr lang="en-US"/>
          </a:p>
        </p:txBody>
      </p:sp>
      <p:sp>
        <p:nvSpPr>
          <p:cNvPr id="6" name="Text Placeholder 5"/>
          <p:cNvSpPr>
            <a:spLocks noGrp="1"/>
          </p:cNvSpPr>
          <p:nvPr>
            <p:ph type="body" sz="quarter" idx="16"/>
          </p:nvPr>
        </p:nvSpPr>
        <p:spPr/>
        <p:txBody>
          <a:bodyPr/>
          <a:lstStyle/>
          <a:p>
            <a:r>
              <a:rPr lang="en-US" dirty="0"/>
              <a:t>Summary of Differences:</a:t>
            </a:r>
          </a:p>
        </p:txBody>
      </p:sp>
      <p:graphicFrame>
        <p:nvGraphicFramePr>
          <p:cNvPr id="8" name="Espace réservé du contenu 5"/>
          <p:cNvGraphicFramePr>
            <a:graphicFrameLocks/>
          </p:cNvGraphicFramePr>
          <p:nvPr>
            <p:extLst>
              <p:ext uri="{D42A27DB-BD31-4B8C-83A1-F6EECF244321}">
                <p14:modId xmlns:p14="http://schemas.microsoft.com/office/powerpoint/2010/main" val="4221173093"/>
              </p:ext>
            </p:extLst>
          </p:nvPr>
        </p:nvGraphicFramePr>
        <p:xfrm>
          <a:off x="800100" y="2095501"/>
          <a:ext cx="7438644" cy="2741676"/>
        </p:xfrm>
        <a:graphic>
          <a:graphicData uri="http://schemas.openxmlformats.org/drawingml/2006/table">
            <a:tbl>
              <a:tblPr firstRow="1" bandRow="1">
                <a:tableStyleId>{5C22544A-7EE6-4342-B048-85BDC9FD1C3A}</a:tableStyleId>
              </a:tblPr>
              <a:tblGrid>
                <a:gridCol w="3719322">
                  <a:extLst>
                    <a:ext uri="{9D8B030D-6E8A-4147-A177-3AD203B41FA5}">
                      <a16:colId xmlns:a16="http://schemas.microsoft.com/office/drawing/2014/main" val="20000"/>
                    </a:ext>
                  </a:extLst>
                </a:gridCol>
                <a:gridCol w="3719322">
                  <a:extLst>
                    <a:ext uri="{9D8B030D-6E8A-4147-A177-3AD203B41FA5}">
                      <a16:colId xmlns:a16="http://schemas.microsoft.com/office/drawing/2014/main" val="20001"/>
                    </a:ext>
                  </a:extLst>
                </a:gridCol>
              </a:tblGrid>
              <a:tr h="448774">
                <a:tc>
                  <a:txBody>
                    <a:bodyPr/>
                    <a:lstStyle/>
                    <a:p>
                      <a:pPr algn="ctr"/>
                      <a:r>
                        <a:rPr lang="en-US" sz="1600" noProof="0" dirty="0"/>
                        <a:t>USA</a:t>
                      </a:r>
                    </a:p>
                  </a:txBody>
                  <a:tcPr>
                    <a:solidFill>
                      <a:schemeClr val="tx2">
                        <a:lumMod val="75000"/>
                      </a:schemeClr>
                    </a:solidFill>
                  </a:tcPr>
                </a:tc>
                <a:tc>
                  <a:txBody>
                    <a:bodyPr/>
                    <a:lstStyle/>
                    <a:p>
                      <a:pPr algn="ctr"/>
                      <a:r>
                        <a:rPr lang="en-US" sz="1600" noProof="0" dirty="0"/>
                        <a:t>ICAO</a:t>
                      </a:r>
                    </a:p>
                  </a:txBody>
                  <a:tcPr>
                    <a:solidFill>
                      <a:srgbClr val="FF0000"/>
                    </a:solidFill>
                  </a:tcPr>
                </a:tc>
                <a:extLst>
                  <a:ext uri="{0D108BD9-81ED-4DB2-BD59-A6C34878D82A}">
                    <a16:rowId xmlns:a16="http://schemas.microsoft.com/office/drawing/2014/main" val="10000"/>
                  </a:ext>
                </a:extLst>
              </a:tr>
              <a:tr h="1679684">
                <a:tc>
                  <a:txBody>
                    <a:bodyPr/>
                    <a:lstStyle/>
                    <a:p>
                      <a:r>
                        <a:rPr lang="en-US" sz="1600" i="1" baseline="0" noProof="0" dirty="0"/>
                        <a:t>DESCEND VIA </a:t>
                      </a:r>
                      <a:r>
                        <a:rPr lang="en-US" sz="1600" baseline="0" noProof="0" dirty="0"/>
                        <a:t>– pilot’s discretion descent to meet speed &amp; altitude constraints</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r>
                        <a:rPr lang="en-US" sz="1600" i="1" baseline="0" noProof="0" dirty="0"/>
                        <a:t>DESCEND VIA – </a:t>
                      </a:r>
                      <a:r>
                        <a:rPr lang="en-US" sz="1600" i="0" baseline="0" noProof="0" dirty="0"/>
                        <a:t>pilot to begin descent immediately to comply with altitude constraints</a:t>
                      </a:r>
                    </a:p>
                  </a:txBody>
                  <a:tc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tcPr>
                </a:tc>
                <a:extLst>
                  <a:ext uri="{0D108BD9-81ED-4DB2-BD59-A6C34878D82A}">
                    <a16:rowId xmlns:a16="http://schemas.microsoft.com/office/drawing/2014/main" val="10001"/>
                  </a:ext>
                </a:extLst>
              </a:tr>
              <a:tr h="613218">
                <a:tc>
                  <a:txBody>
                    <a:bodyPr/>
                    <a:lstStyle/>
                    <a:p>
                      <a:r>
                        <a:rPr lang="en-US" sz="1600" baseline="0" noProof="0" dirty="0"/>
                        <a:t>Uses the STAR/SID name and number with descend/climb via clearances</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tcPr>
                </a:tc>
                <a:tc>
                  <a:txBody>
                    <a:bodyPr/>
                    <a:lstStyle/>
                    <a:p>
                      <a:r>
                        <a:rPr lang="en-US" sz="1600" i="0" noProof="0" dirty="0"/>
                        <a:t>Does not use specific STAR/SID name with descend/climb via clearances</a:t>
                      </a:r>
                    </a:p>
                  </a:txBody>
                  <a:tc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tcPr>
                </a:tc>
                <a:extLst>
                  <a:ext uri="{0D108BD9-81ED-4DB2-BD59-A6C34878D82A}">
                    <a16:rowId xmlns:a16="http://schemas.microsoft.com/office/drawing/2014/main" val="3449072146"/>
                  </a:ext>
                </a:extLst>
              </a:tr>
            </a:tbl>
          </a:graphicData>
        </a:graphic>
      </p:graphicFrame>
    </p:spTree>
    <p:extLst>
      <p:ext uri="{BB962C8B-B14F-4D97-AF65-F5344CB8AC3E}">
        <p14:creationId xmlns:p14="http://schemas.microsoft.com/office/powerpoint/2010/main" val="25566425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 ICAO Differences</a:t>
            </a:r>
          </a:p>
        </p:txBody>
      </p:sp>
      <p:sp>
        <p:nvSpPr>
          <p:cNvPr id="3" name="Text Placeholder 2"/>
          <p:cNvSpPr>
            <a:spLocks noGrp="1"/>
          </p:cNvSpPr>
          <p:nvPr>
            <p:ph type="body" idx="1"/>
          </p:nvPr>
        </p:nvSpPr>
        <p:spPr/>
        <p:txBody>
          <a:bodyPr>
            <a:normAutofit/>
          </a:bodyPr>
          <a:lstStyle/>
          <a:p>
            <a:r>
              <a:rPr lang="en-US" sz="2400" dirty="0"/>
              <a:t>FAA</a:t>
            </a:r>
          </a:p>
        </p:txBody>
      </p:sp>
      <p:sp>
        <p:nvSpPr>
          <p:cNvPr id="4" name="Content Placeholder 3"/>
          <p:cNvSpPr>
            <a:spLocks noGrp="1"/>
          </p:cNvSpPr>
          <p:nvPr>
            <p:ph sz="half" idx="2"/>
          </p:nvPr>
        </p:nvSpPr>
        <p:spPr/>
        <p:txBody>
          <a:bodyPr>
            <a:normAutofit fontScale="92500" lnSpcReduction="10000"/>
          </a:bodyPr>
          <a:lstStyle/>
          <a:p>
            <a:r>
              <a:rPr lang="en-US" sz="1600" dirty="0"/>
              <a:t>“</a:t>
            </a:r>
            <a:r>
              <a:rPr lang="en-US" sz="1600" i="1" dirty="0"/>
              <a:t>Descend And Maintain</a:t>
            </a:r>
            <a:r>
              <a:rPr lang="en-US" sz="1600" dirty="0"/>
              <a:t>” clearance, pilot is expected to vacate current altitude and commence an unrestricted descent to comply with the clearance. For aircraft already descending via a STAR, published altitude restrictions are deleted unless reissued by ATC.  </a:t>
            </a:r>
            <a:r>
              <a:rPr lang="en-US" sz="1600" u="sng" dirty="0">
                <a:solidFill>
                  <a:srgbClr val="FF0000"/>
                </a:solidFill>
              </a:rPr>
              <a:t>Pilots must comply with published speed restrictions</a:t>
            </a:r>
          </a:p>
          <a:p>
            <a:r>
              <a:rPr lang="en-US" sz="1600" dirty="0"/>
              <a:t>“</a:t>
            </a:r>
            <a:r>
              <a:rPr lang="en-US" sz="1600" i="1" dirty="0"/>
              <a:t>Delete Speed Restrictions</a:t>
            </a:r>
            <a:r>
              <a:rPr lang="en-US" sz="1600" dirty="0"/>
              <a:t>” cancels ATC assigned or published speed restrictions </a:t>
            </a:r>
          </a:p>
          <a:p>
            <a:r>
              <a:rPr lang="en-US" sz="1600" dirty="0"/>
              <a:t>FAA equivalent clearance: “</a:t>
            </a:r>
            <a:r>
              <a:rPr lang="en-US" sz="1600" i="1" dirty="0"/>
              <a:t>Descend and maintain six thousand, delete speed restrictions</a:t>
            </a:r>
            <a:r>
              <a:rPr lang="en-US" sz="1600" dirty="0"/>
              <a:t>” </a:t>
            </a:r>
          </a:p>
          <a:p>
            <a:endParaRPr lang="en-US" sz="1600" dirty="0"/>
          </a:p>
        </p:txBody>
      </p:sp>
      <p:sp>
        <p:nvSpPr>
          <p:cNvPr id="5" name="Text Placeholder 4"/>
          <p:cNvSpPr>
            <a:spLocks noGrp="1"/>
          </p:cNvSpPr>
          <p:nvPr>
            <p:ph type="body" sz="quarter" idx="3"/>
          </p:nvPr>
        </p:nvSpPr>
        <p:spPr/>
        <p:txBody>
          <a:bodyPr>
            <a:normAutofit/>
          </a:bodyPr>
          <a:lstStyle/>
          <a:p>
            <a:r>
              <a:rPr lang="en-US" sz="2400" dirty="0"/>
              <a:t>ICAO </a:t>
            </a:r>
          </a:p>
        </p:txBody>
      </p:sp>
      <p:sp>
        <p:nvSpPr>
          <p:cNvPr id="6" name="Content Placeholder 5"/>
          <p:cNvSpPr>
            <a:spLocks noGrp="1"/>
          </p:cNvSpPr>
          <p:nvPr>
            <p:ph sz="quarter" idx="4"/>
          </p:nvPr>
        </p:nvSpPr>
        <p:spPr/>
        <p:txBody>
          <a:bodyPr>
            <a:normAutofit/>
          </a:bodyPr>
          <a:lstStyle/>
          <a:p>
            <a:r>
              <a:rPr lang="en-US" sz="1600" dirty="0"/>
              <a:t>Two separate options for phraseology:</a:t>
            </a:r>
          </a:p>
          <a:p>
            <a:pPr lvl="1"/>
            <a:r>
              <a:rPr lang="en-US" sz="1400" i="1" dirty="0"/>
              <a:t>DESCEND UNRESTRICTED TO (level) or </a:t>
            </a:r>
          </a:p>
          <a:p>
            <a:pPr lvl="1"/>
            <a:r>
              <a:rPr lang="en-US" sz="1400" i="1" dirty="0"/>
              <a:t>DESCEND TO (level), CANCEL LEVEL AND SPEED RESTRICTION(S)</a:t>
            </a:r>
          </a:p>
          <a:p>
            <a:r>
              <a:rPr lang="en-US" sz="1600" dirty="0"/>
              <a:t>Clearance cancels both published altitude restrictions and published/ATC-assigned speed restrictions</a:t>
            </a:r>
          </a:p>
          <a:p>
            <a:pPr marL="0" indent="0">
              <a:buNone/>
            </a:pPr>
            <a:endParaRPr lang="en-US" sz="1600" dirty="0"/>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45A4BCE-AA17-490C-A329-FD3E1CDC8073}" type="slidenum">
              <a:rPr lang="en-US" smtClean="0">
                <a:solidFill>
                  <a:prstClr val="black">
                    <a:tint val="75000"/>
                  </a:prstClr>
                </a:solidFill>
                <a:latin typeface="Calibri" panose="020F0502020204030204"/>
              </a:rPr>
              <a:pPr defTabSz="685800" fontAlgn="auto">
                <a:spcBef>
                  <a:spcPts val="0"/>
                </a:spcBef>
                <a:spcAft>
                  <a:spcPts val="0"/>
                </a:spcAft>
              </a:pPr>
              <a:t>160</a:t>
            </a:fld>
            <a:endParaRPr lang="en-US" dirty="0">
              <a:solidFill>
                <a:prstClr val="black">
                  <a:tint val="75000"/>
                </a:prstClr>
              </a:solidFill>
              <a:latin typeface="Calibri" panose="020F0502020204030204"/>
            </a:endParaRPr>
          </a:p>
        </p:txBody>
      </p:sp>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4012416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Descend Via STAR</a:t>
            </a:r>
          </a:p>
        </p:txBody>
      </p:sp>
      <p:sp>
        <p:nvSpPr>
          <p:cNvPr id="7" name="Content Placeholder 6"/>
          <p:cNvSpPr>
            <a:spLocks noGrp="1"/>
          </p:cNvSpPr>
          <p:nvPr>
            <p:ph idx="1"/>
          </p:nvPr>
        </p:nvSpPr>
        <p:spPr/>
        <p:txBody>
          <a:bodyPr>
            <a:normAutofit/>
          </a:bodyPr>
          <a:lstStyle/>
          <a:p>
            <a:r>
              <a:rPr lang="en-US" sz="1800" dirty="0"/>
              <a:t>When no charted restrictions exist, or when there are no other remaining published restrictions, nor remaining level or speed restrictions on the STAR, the phrase or “DESCEND TO (Level)” should be used</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161</a:t>
            </a:fld>
            <a:endParaRPr lang="en-US" dirty="0"/>
          </a:p>
        </p:txBody>
      </p:sp>
      <p:sp>
        <p:nvSpPr>
          <p:cNvPr id="5" name="Text Placeholder 4"/>
          <p:cNvSpPr>
            <a:spLocks noGrp="1"/>
          </p:cNvSpPr>
          <p:nvPr>
            <p:ph type="body" sz="quarter" idx="13"/>
          </p:nvPr>
        </p:nvSpPr>
        <p:spPr/>
        <p:txBody>
          <a:bodyPr>
            <a:normAutofit/>
          </a:bodyPr>
          <a:lstStyle/>
          <a:p>
            <a:r>
              <a:rPr lang="en-US" dirty="0"/>
              <a:t>Descend To &lt;Level&gt;</a:t>
            </a:r>
          </a:p>
        </p:txBody>
      </p:sp>
      <p:sp>
        <p:nvSpPr>
          <p:cNvPr id="8" name="Text Placeholder 7"/>
          <p:cNvSpPr>
            <a:spLocks noGrp="1"/>
          </p:cNvSpPr>
          <p:nvPr>
            <p:ph type="body" sz="quarter" idx="14"/>
          </p:nvPr>
        </p:nvSpPr>
        <p:spPr/>
        <p:txBody>
          <a:bodyPr/>
          <a:lstStyle/>
          <a:p>
            <a:endParaRPr lang="en-US" dirty="0"/>
          </a:p>
        </p:txBody>
      </p:sp>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0" name="TextBox 9"/>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6179980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Descend Via STAR</a:t>
            </a:r>
          </a:p>
        </p:txBody>
      </p:sp>
      <p:sp>
        <p:nvSpPr>
          <p:cNvPr id="3" name="Content Placeholder 2"/>
          <p:cNvSpPr>
            <a:spLocks noGrp="1"/>
          </p:cNvSpPr>
          <p:nvPr>
            <p:ph idx="1"/>
          </p:nvPr>
        </p:nvSpPr>
        <p:spPr/>
        <p:txBody>
          <a:bodyPr>
            <a:normAutofit/>
          </a:bodyPr>
          <a:lstStyle/>
          <a:p>
            <a:pPr marL="0" indent="0">
              <a:buNone/>
            </a:pPr>
            <a:r>
              <a:rPr lang="en-US" dirty="0"/>
              <a:t>When an arriving aircraft is cleared to proceed direct to a published waypoint on the STAR, the </a:t>
            </a:r>
            <a:r>
              <a:rPr lang="en-US" u="sng" dirty="0"/>
              <a:t>speed and level restrictions associated with the bypassed waypoints are cancelled</a:t>
            </a:r>
            <a:r>
              <a:rPr lang="en-US" dirty="0"/>
              <a:t>. All remaining published speed and level restrictions shall remain applicable</a:t>
            </a:r>
            <a:endParaRPr lang="en-US" sz="1800" u="sng" dirty="0">
              <a:solidFill>
                <a:srgbClr val="FF0000"/>
              </a:solidFill>
            </a:endParaRPr>
          </a:p>
        </p:txBody>
      </p:sp>
      <p:sp>
        <p:nvSpPr>
          <p:cNvPr id="4" name="Slide Number Placeholder 3"/>
          <p:cNvSpPr>
            <a:spLocks noGrp="1"/>
          </p:cNvSpPr>
          <p:nvPr>
            <p:ph type="sldNum" sz="quarter" idx="12"/>
          </p:nvPr>
        </p:nvSpPr>
        <p:spPr/>
        <p:txBody>
          <a:bodyPr/>
          <a:lstStyle/>
          <a:p>
            <a:fld id="{79BA96BB-7DBE-4AD9-88D2-170EED19CF9B}" type="slidenum">
              <a:rPr lang="en-US" smtClean="0"/>
              <a:pPr/>
              <a:t>162</a:t>
            </a:fld>
            <a:endParaRPr lang="en-US" dirty="0"/>
          </a:p>
        </p:txBody>
      </p:sp>
      <p:sp>
        <p:nvSpPr>
          <p:cNvPr id="5" name="Text Placeholder 4"/>
          <p:cNvSpPr>
            <a:spLocks noGrp="1"/>
          </p:cNvSpPr>
          <p:nvPr>
            <p:ph type="body" sz="quarter" idx="13"/>
          </p:nvPr>
        </p:nvSpPr>
        <p:spPr>
          <a:xfrm>
            <a:off x="838199" y="1338942"/>
            <a:ext cx="8040329" cy="548640"/>
          </a:xfrm>
        </p:spPr>
        <p:txBody>
          <a:bodyPr>
            <a:normAutofit/>
          </a:bodyPr>
          <a:lstStyle/>
          <a:p>
            <a:r>
              <a:rPr lang="en-US" dirty="0"/>
              <a:t>Proceeding Direct To A Point On STAR</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4713283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163</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 name="Picture 1"/>
          <p:cNvPicPr>
            <a:picLocks noChangeAspect="1"/>
          </p:cNvPicPr>
          <p:nvPr/>
        </p:nvPicPr>
        <p:blipFill>
          <a:blip r:embed="rId2"/>
          <a:stretch>
            <a:fillRect/>
          </a:stretch>
        </p:blipFill>
        <p:spPr>
          <a:xfrm>
            <a:off x="838200" y="685800"/>
            <a:ext cx="6168423" cy="26453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3222171" y="3500449"/>
            <a:ext cx="5441416" cy="243715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27772359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 ICAO Differences</a:t>
            </a:r>
          </a:p>
        </p:txBody>
      </p:sp>
      <p:sp>
        <p:nvSpPr>
          <p:cNvPr id="3" name="Text Placeholder 2"/>
          <p:cNvSpPr>
            <a:spLocks noGrp="1"/>
          </p:cNvSpPr>
          <p:nvPr>
            <p:ph type="body" idx="1"/>
          </p:nvPr>
        </p:nvSpPr>
        <p:spPr/>
        <p:txBody>
          <a:bodyPr>
            <a:normAutofit/>
          </a:bodyPr>
          <a:lstStyle/>
          <a:p>
            <a:r>
              <a:rPr lang="en-US" sz="2400" dirty="0"/>
              <a:t>FAA</a:t>
            </a:r>
          </a:p>
        </p:txBody>
      </p:sp>
      <p:sp>
        <p:nvSpPr>
          <p:cNvPr id="4" name="Content Placeholder 3"/>
          <p:cNvSpPr>
            <a:spLocks noGrp="1"/>
          </p:cNvSpPr>
          <p:nvPr>
            <p:ph sz="half" idx="2"/>
          </p:nvPr>
        </p:nvSpPr>
        <p:spPr/>
        <p:txBody>
          <a:bodyPr>
            <a:normAutofit/>
          </a:bodyPr>
          <a:lstStyle/>
          <a:p>
            <a:r>
              <a:rPr lang="en-US" sz="1600" dirty="0"/>
              <a:t>FAA uses the STAR arrival name</a:t>
            </a:r>
          </a:p>
          <a:p>
            <a:r>
              <a:rPr lang="en-US" sz="1600" dirty="0"/>
              <a:t>An altitude is not included in the “Descend Via” clearance unless the “Bottom Altitude” is changed by ATC</a:t>
            </a:r>
          </a:p>
          <a:p>
            <a:r>
              <a:rPr lang="en-US" sz="1600" dirty="0"/>
              <a:t>An altitude will be assigned to cross the fix that the aircraft is cleared direct to if no altitude restriction is published at the fix:</a:t>
            </a:r>
          </a:p>
          <a:p>
            <a:pPr lvl="1"/>
            <a:r>
              <a:rPr lang="en-US" sz="1400" i="1" dirty="0"/>
              <a:t>“Proceed direct Denis, cross Denis at or above flight level two zero zero, then descend via the MMELL One arrival.”</a:t>
            </a:r>
          </a:p>
          <a:p>
            <a:endParaRPr lang="en-US" sz="1600" dirty="0"/>
          </a:p>
        </p:txBody>
      </p:sp>
      <p:sp>
        <p:nvSpPr>
          <p:cNvPr id="5" name="Text Placeholder 4"/>
          <p:cNvSpPr>
            <a:spLocks noGrp="1"/>
          </p:cNvSpPr>
          <p:nvPr>
            <p:ph type="body" sz="quarter" idx="3"/>
          </p:nvPr>
        </p:nvSpPr>
        <p:spPr/>
        <p:txBody>
          <a:bodyPr>
            <a:normAutofit/>
          </a:bodyPr>
          <a:lstStyle/>
          <a:p>
            <a:r>
              <a:rPr lang="en-US" sz="2400" dirty="0"/>
              <a:t>ICAO </a:t>
            </a:r>
          </a:p>
        </p:txBody>
      </p:sp>
      <p:sp>
        <p:nvSpPr>
          <p:cNvPr id="6" name="Content Placeholder 5"/>
          <p:cNvSpPr>
            <a:spLocks noGrp="1"/>
          </p:cNvSpPr>
          <p:nvPr>
            <p:ph sz="quarter" idx="4"/>
          </p:nvPr>
        </p:nvSpPr>
        <p:spPr/>
        <p:txBody>
          <a:bodyPr>
            <a:normAutofit/>
          </a:bodyPr>
          <a:lstStyle/>
          <a:p>
            <a:r>
              <a:rPr lang="en-US" sz="1600" dirty="0"/>
              <a:t>Cleared </a:t>
            </a:r>
            <a:r>
              <a:rPr lang="en-US" sz="1600" b="1" u="sng" dirty="0"/>
              <a:t>level is always </a:t>
            </a:r>
            <a:r>
              <a:rPr lang="en-US" sz="1600" dirty="0"/>
              <a:t>assigned in the “</a:t>
            </a:r>
            <a:r>
              <a:rPr lang="en-US" sz="1600" i="1" dirty="0"/>
              <a:t>Descend Via STAR</a:t>
            </a:r>
            <a:r>
              <a:rPr lang="en-US" sz="1600" dirty="0"/>
              <a:t>” clearance</a:t>
            </a:r>
          </a:p>
          <a:p>
            <a:endParaRPr lang="en-US" sz="1600" dirty="0"/>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45A4BCE-AA17-490C-A329-FD3E1CDC8073}" type="slidenum">
              <a:rPr lang="en-US" smtClean="0">
                <a:solidFill>
                  <a:prstClr val="black">
                    <a:tint val="75000"/>
                  </a:prstClr>
                </a:solidFill>
                <a:latin typeface="Calibri" panose="020F0502020204030204"/>
              </a:rPr>
              <a:pPr defTabSz="685800" fontAlgn="auto">
                <a:spcBef>
                  <a:spcPts val="0"/>
                </a:spcBef>
                <a:spcAft>
                  <a:spcPts val="0"/>
                </a:spcAft>
              </a:pPr>
              <a:t>164</a:t>
            </a:fld>
            <a:endParaRPr lang="en-US" dirty="0">
              <a:solidFill>
                <a:prstClr val="black">
                  <a:tint val="75000"/>
                </a:prstClr>
              </a:solidFill>
              <a:latin typeface="Calibri" panose="020F0502020204030204"/>
            </a:endParaRPr>
          </a:p>
        </p:txBody>
      </p:sp>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296770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Descend Via STAR</a:t>
            </a:r>
          </a:p>
        </p:txBody>
      </p:sp>
      <p:sp>
        <p:nvSpPr>
          <p:cNvPr id="3" name="Content Placeholder 2"/>
          <p:cNvSpPr>
            <a:spLocks noGrp="1"/>
          </p:cNvSpPr>
          <p:nvPr>
            <p:ph idx="1"/>
          </p:nvPr>
        </p:nvSpPr>
        <p:spPr/>
        <p:txBody>
          <a:bodyPr>
            <a:normAutofit/>
          </a:bodyPr>
          <a:lstStyle/>
          <a:p>
            <a:pPr marL="0" indent="0">
              <a:buNone/>
            </a:pPr>
            <a:r>
              <a:rPr lang="en-US" sz="1800" dirty="0"/>
              <a:t>When an arriving aircraft is vectored or cleared to proceed to a point that is not on the STAR, all the published speed and level restrictions of the STAR are cancelled and the controller shall: </a:t>
            </a:r>
          </a:p>
          <a:p>
            <a:r>
              <a:rPr lang="en-US" sz="1800" dirty="0"/>
              <a:t>Reiterate the cleared level</a:t>
            </a:r>
          </a:p>
          <a:p>
            <a:r>
              <a:rPr lang="en-US" sz="1800" dirty="0"/>
              <a:t>Provide speed and level restrictions as necessary</a:t>
            </a:r>
          </a:p>
          <a:p>
            <a:r>
              <a:rPr lang="en-US" sz="1800" dirty="0"/>
              <a:t>Notify the pilot if it is expected that the aircraft will be instructed to subsequently rejoin the STAR</a:t>
            </a:r>
            <a:endParaRPr lang="en-US" sz="1600" u="sng" dirty="0">
              <a:solidFill>
                <a:srgbClr val="FF0000"/>
              </a:solidFill>
            </a:endParaRPr>
          </a:p>
        </p:txBody>
      </p:sp>
      <p:sp>
        <p:nvSpPr>
          <p:cNvPr id="4" name="Slide Number Placeholder 3"/>
          <p:cNvSpPr>
            <a:spLocks noGrp="1"/>
          </p:cNvSpPr>
          <p:nvPr>
            <p:ph type="sldNum" sz="quarter" idx="12"/>
          </p:nvPr>
        </p:nvSpPr>
        <p:spPr/>
        <p:txBody>
          <a:bodyPr/>
          <a:lstStyle/>
          <a:p>
            <a:fld id="{79BA96BB-7DBE-4AD9-88D2-170EED19CF9B}" type="slidenum">
              <a:rPr lang="en-US" smtClean="0"/>
              <a:pPr/>
              <a:t>165</a:t>
            </a:fld>
            <a:endParaRPr lang="en-US" dirty="0"/>
          </a:p>
        </p:txBody>
      </p:sp>
      <p:sp>
        <p:nvSpPr>
          <p:cNvPr id="5" name="Text Placeholder 4"/>
          <p:cNvSpPr>
            <a:spLocks noGrp="1"/>
          </p:cNvSpPr>
          <p:nvPr>
            <p:ph type="body" sz="quarter" idx="13"/>
          </p:nvPr>
        </p:nvSpPr>
        <p:spPr>
          <a:xfrm>
            <a:off x="838199" y="1338942"/>
            <a:ext cx="8040329" cy="548640"/>
          </a:xfrm>
        </p:spPr>
        <p:txBody>
          <a:bodyPr>
            <a:normAutofit/>
          </a:bodyPr>
          <a:lstStyle/>
          <a:p>
            <a:r>
              <a:rPr lang="en-US" dirty="0"/>
              <a:t>Vector Flight Off A STAR</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2954797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166</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800100" y="685800"/>
            <a:ext cx="6127125" cy="262691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stretch>
            <a:fillRect/>
          </a:stretch>
        </p:blipFill>
        <p:spPr>
          <a:xfrm>
            <a:off x="3081528" y="3482529"/>
            <a:ext cx="5605272" cy="2448619"/>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3" name="TextBox 12"/>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6298706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 ICAO Differences</a:t>
            </a:r>
          </a:p>
        </p:txBody>
      </p:sp>
      <p:sp>
        <p:nvSpPr>
          <p:cNvPr id="3" name="Text Placeholder 2"/>
          <p:cNvSpPr>
            <a:spLocks noGrp="1"/>
          </p:cNvSpPr>
          <p:nvPr>
            <p:ph type="body" idx="1"/>
          </p:nvPr>
        </p:nvSpPr>
        <p:spPr/>
        <p:txBody>
          <a:bodyPr>
            <a:normAutofit/>
          </a:bodyPr>
          <a:lstStyle/>
          <a:p>
            <a:r>
              <a:rPr lang="en-US" sz="2400" dirty="0"/>
              <a:t>FAA</a:t>
            </a:r>
          </a:p>
        </p:txBody>
      </p:sp>
      <p:sp>
        <p:nvSpPr>
          <p:cNvPr id="4" name="Content Placeholder 3"/>
          <p:cNvSpPr>
            <a:spLocks noGrp="1"/>
          </p:cNvSpPr>
          <p:nvPr>
            <p:ph sz="half" idx="2"/>
          </p:nvPr>
        </p:nvSpPr>
        <p:spPr/>
        <p:txBody>
          <a:bodyPr>
            <a:normAutofit/>
          </a:bodyPr>
          <a:lstStyle/>
          <a:p>
            <a:r>
              <a:rPr lang="en-US" sz="1600" dirty="0"/>
              <a:t>FAA states the procedure by name:</a:t>
            </a:r>
          </a:p>
          <a:p>
            <a:pPr lvl="1"/>
            <a:r>
              <a:rPr lang="en-US" sz="1400" i="1" dirty="0"/>
              <a:t>“Gulfstream one echo mike, fly heading one eight zero, descend and maintain one two thousand, expect to resume the DYAMD Three arrival”</a:t>
            </a:r>
          </a:p>
          <a:p>
            <a:pPr lvl="1"/>
            <a:endParaRPr lang="en-US" sz="1400" i="1" dirty="0"/>
          </a:p>
          <a:p>
            <a:pPr lvl="1"/>
            <a:r>
              <a:rPr lang="en-US" sz="1400" i="1" dirty="0"/>
              <a:t>“Gulfstream one echo mike, deviations left of course approved, descend and maintain one two thousand, expect to resume the DYAMD Three arrival”</a:t>
            </a:r>
          </a:p>
          <a:p>
            <a:endParaRPr lang="en-US" sz="1600" dirty="0"/>
          </a:p>
        </p:txBody>
      </p:sp>
      <p:sp>
        <p:nvSpPr>
          <p:cNvPr id="5" name="Text Placeholder 4"/>
          <p:cNvSpPr>
            <a:spLocks noGrp="1"/>
          </p:cNvSpPr>
          <p:nvPr>
            <p:ph type="body" sz="quarter" idx="3"/>
          </p:nvPr>
        </p:nvSpPr>
        <p:spPr/>
        <p:txBody>
          <a:bodyPr>
            <a:normAutofit/>
          </a:bodyPr>
          <a:lstStyle/>
          <a:p>
            <a:r>
              <a:rPr lang="en-US" sz="2400" dirty="0"/>
              <a:t>ICAO </a:t>
            </a:r>
          </a:p>
        </p:txBody>
      </p:sp>
      <p:sp>
        <p:nvSpPr>
          <p:cNvPr id="6" name="Content Placeholder 5"/>
          <p:cNvSpPr>
            <a:spLocks noGrp="1"/>
          </p:cNvSpPr>
          <p:nvPr>
            <p:ph sz="quarter" idx="4"/>
          </p:nvPr>
        </p:nvSpPr>
        <p:spPr/>
        <p:txBody>
          <a:bodyPr>
            <a:normAutofit/>
          </a:bodyPr>
          <a:lstStyle/>
          <a:p>
            <a:r>
              <a:rPr lang="en-US" sz="1600" dirty="0"/>
              <a:t>ICAO phraseology “EXPECT TO REJOIN STAR”</a:t>
            </a:r>
          </a:p>
          <a:p>
            <a:r>
              <a:rPr lang="en-US" sz="1600" dirty="0"/>
              <a:t>STAR &lt;Name&gt; is not used</a:t>
            </a:r>
          </a:p>
          <a:p>
            <a:endParaRPr lang="en-US" sz="1600" dirty="0"/>
          </a:p>
          <a:p>
            <a:endParaRPr lang="en-US" sz="1600" dirty="0"/>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45A4BCE-AA17-490C-A329-FD3E1CDC8073}" type="slidenum">
              <a:rPr lang="en-US" smtClean="0">
                <a:solidFill>
                  <a:prstClr val="black">
                    <a:tint val="75000"/>
                  </a:prstClr>
                </a:solidFill>
                <a:latin typeface="Calibri" panose="020F0502020204030204"/>
              </a:rPr>
              <a:pPr defTabSz="685800" fontAlgn="auto">
                <a:spcBef>
                  <a:spcPts val="0"/>
                </a:spcBef>
                <a:spcAft>
                  <a:spcPts val="0"/>
                </a:spcAft>
              </a:pPr>
              <a:t>167</a:t>
            </a:fld>
            <a:endParaRPr lang="en-US" dirty="0">
              <a:solidFill>
                <a:prstClr val="black">
                  <a:tint val="75000"/>
                </a:prstClr>
              </a:solidFill>
              <a:latin typeface="Calibri" panose="020F0502020204030204"/>
            </a:endParaRPr>
          </a:p>
        </p:txBody>
      </p:sp>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2625654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Descend Via STAR</a:t>
            </a:r>
          </a:p>
        </p:txBody>
      </p:sp>
      <p:sp>
        <p:nvSpPr>
          <p:cNvPr id="3" name="Content Placeholder 2"/>
          <p:cNvSpPr>
            <a:spLocks noGrp="1"/>
          </p:cNvSpPr>
          <p:nvPr>
            <p:ph idx="1"/>
          </p:nvPr>
        </p:nvSpPr>
        <p:spPr/>
        <p:txBody>
          <a:bodyPr>
            <a:normAutofit/>
          </a:bodyPr>
          <a:lstStyle/>
          <a:p>
            <a:pPr marL="0" indent="0">
              <a:buNone/>
            </a:pPr>
            <a:r>
              <a:rPr lang="en-US" sz="1800" dirty="0"/>
              <a:t>ATC instructions to an aircraft to rejoin a STAR shall include:</a:t>
            </a:r>
          </a:p>
          <a:p>
            <a:r>
              <a:rPr lang="en-US" sz="1800" dirty="0"/>
              <a:t>The designator of the STAR to be rejoined, unless advance notification of rejoin has been provided </a:t>
            </a:r>
          </a:p>
          <a:p>
            <a:r>
              <a:rPr lang="en-US" sz="1800" dirty="0"/>
              <a:t>The cleared level on rejoining the STAR </a:t>
            </a:r>
          </a:p>
          <a:p>
            <a:r>
              <a:rPr lang="en-US" sz="1800" dirty="0"/>
              <a:t>The position at which it is expected to rejoin the STAR.</a:t>
            </a:r>
            <a:endParaRPr lang="en-US" sz="1600" u="sng" dirty="0">
              <a:solidFill>
                <a:srgbClr val="FF0000"/>
              </a:solidFill>
            </a:endParaRPr>
          </a:p>
        </p:txBody>
      </p:sp>
      <p:sp>
        <p:nvSpPr>
          <p:cNvPr id="4" name="Slide Number Placeholder 3"/>
          <p:cNvSpPr>
            <a:spLocks noGrp="1"/>
          </p:cNvSpPr>
          <p:nvPr>
            <p:ph type="sldNum" sz="quarter" idx="12"/>
          </p:nvPr>
        </p:nvSpPr>
        <p:spPr/>
        <p:txBody>
          <a:bodyPr/>
          <a:lstStyle/>
          <a:p>
            <a:fld id="{79BA96BB-7DBE-4AD9-88D2-170EED19CF9B}" type="slidenum">
              <a:rPr lang="en-US" smtClean="0"/>
              <a:pPr/>
              <a:t>168</a:t>
            </a:fld>
            <a:endParaRPr lang="en-US" dirty="0"/>
          </a:p>
        </p:txBody>
      </p:sp>
      <p:sp>
        <p:nvSpPr>
          <p:cNvPr id="5" name="Text Placeholder 4"/>
          <p:cNvSpPr>
            <a:spLocks noGrp="1"/>
          </p:cNvSpPr>
          <p:nvPr>
            <p:ph type="body" sz="quarter" idx="13"/>
          </p:nvPr>
        </p:nvSpPr>
        <p:spPr>
          <a:xfrm>
            <a:off x="838199" y="1338942"/>
            <a:ext cx="8040329" cy="548640"/>
          </a:xfrm>
        </p:spPr>
        <p:txBody>
          <a:bodyPr>
            <a:normAutofit/>
          </a:bodyPr>
          <a:lstStyle/>
          <a:p>
            <a:r>
              <a:rPr lang="en-US" dirty="0"/>
              <a:t>STAR Rejoin Instruction</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8512795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169</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 name="Picture 1"/>
          <p:cNvPicPr>
            <a:picLocks noChangeAspect="1"/>
          </p:cNvPicPr>
          <p:nvPr/>
        </p:nvPicPr>
        <p:blipFill>
          <a:blip r:embed="rId2"/>
          <a:stretch>
            <a:fillRect/>
          </a:stretch>
        </p:blipFill>
        <p:spPr>
          <a:xfrm>
            <a:off x="838200" y="685800"/>
            <a:ext cx="6125115" cy="262605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2816860" y="3591498"/>
            <a:ext cx="5869940" cy="2352102"/>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26517491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600380895"/>
              </p:ext>
            </p:extLst>
          </p:nvPr>
        </p:nvGraphicFramePr>
        <p:xfrm>
          <a:off x="502024" y="1511872"/>
          <a:ext cx="8139952" cy="2410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0" y="685800"/>
            <a:ext cx="9144000" cy="640080"/>
          </a:xfrm>
        </p:spPr>
        <p:txBody>
          <a:bodyPr/>
          <a:lstStyle/>
          <a:p>
            <a:pPr algn="ctr"/>
            <a:r>
              <a:rPr lang="en-US" dirty="0"/>
              <a:t>Briefing Topics</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17</a:t>
            </a:fld>
            <a:endParaRPr lang="en-US" dirty="0"/>
          </a:p>
        </p:txBody>
      </p:sp>
      <p:sp>
        <p:nvSpPr>
          <p:cNvPr id="5" name="TextBox 4"/>
          <p:cNvSpPr txBox="1"/>
          <p:nvPr/>
        </p:nvSpPr>
        <p:spPr>
          <a:xfrm>
            <a:off x="522762" y="3840480"/>
            <a:ext cx="8092440" cy="523220"/>
          </a:xfrm>
          <a:prstGeom prst="rect">
            <a:avLst/>
          </a:prstGeom>
          <a:noFill/>
        </p:spPr>
        <p:txBody>
          <a:bodyPr wrap="square" rtlCol="0">
            <a:spAutoFit/>
          </a:bodyPr>
          <a:lstStyle/>
          <a:p>
            <a:pPr algn="ctr"/>
            <a:r>
              <a:rPr lang="en-US" sz="1400" dirty="0">
                <a:solidFill>
                  <a:srgbClr val="002060"/>
                </a:solidFill>
              </a:rPr>
              <a:t>Please click on the above picture to access the program pertaining to “Climb Via”, “Descend Via” and ATC speed adjustments.  Within each briefing, you will have the option to return to this menu. </a:t>
            </a:r>
          </a:p>
        </p:txBody>
      </p:sp>
      <p:sp>
        <p:nvSpPr>
          <p:cNvPr id="9" name="Rounded Rectangle 8">
            <a:hlinkClick r:id="" action="ppaction://hlinkshowjump?jump=lastslide"/>
          </p:cNvPr>
          <p:cNvSpPr/>
          <p:nvPr/>
        </p:nvSpPr>
        <p:spPr>
          <a:xfrm>
            <a:off x="1971826" y="5476145"/>
            <a:ext cx="5203521" cy="4572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effectLst>
                  <a:outerShdw blurRad="38100" dist="38100" dir="2700000" algn="tl">
                    <a:srgbClr val="000000">
                      <a:alpha val="43137"/>
                    </a:srgbClr>
                  </a:outerShdw>
                </a:effectLst>
              </a:rPr>
              <a:t>Exit Program</a:t>
            </a:r>
          </a:p>
        </p:txBody>
      </p:sp>
    </p:spTree>
    <p:extLst>
      <p:ext uri="{BB962C8B-B14F-4D97-AF65-F5344CB8AC3E}">
        <p14:creationId xmlns:p14="http://schemas.microsoft.com/office/powerpoint/2010/main" val="26046799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170</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3152097" y="3512167"/>
            <a:ext cx="5534704" cy="180793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3152096" y="5296446"/>
            <a:ext cx="5534704" cy="851105"/>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3" name="TextBox 12"/>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pic>
        <p:nvPicPr>
          <p:cNvPr id="14" name="Picture 13"/>
          <p:cNvPicPr>
            <a:picLocks noChangeAspect="1"/>
          </p:cNvPicPr>
          <p:nvPr/>
        </p:nvPicPr>
        <p:blipFill>
          <a:blip r:embed="rId4"/>
          <a:stretch>
            <a:fillRect/>
          </a:stretch>
        </p:blipFill>
        <p:spPr>
          <a:xfrm>
            <a:off x="838200" y="685800"/>
            <a:ext cx="6125115" cy="2626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5147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171</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 name="Picture 1"/>
          <p:cNvPicPr>
            <a:picLocks noChangeAspect="1"/>
          </p:cNvPicPr>
          <p:nvPr/>
        </p:nvPicPr>
        <p:blipFill>
          <a:blip r:embed="rId2"/>
          <a:stretch>
            <a:fillRect/>
          </a:stretch>
        </p:blipFill>
        <p:spPr>
          <a:xfrm>
            <a:off x="838200" y="685800"/>
            <a:ext cx="6125115" cy="262605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pic>
        <p:nvPicPr>
          <p:cNvPr id="8" name="Picture 7"/>
          <p:cNvPicPr>
            <a:picLocks noChangeAspect="1"/>
          </p:cNvPicPr>
          <p:nvPr/>
        </p:nvPicPr>
        <p:blipFill>
          <a:blip r:embed="rId3"/>
          <a:stretch>
            <a:fillRect/>
          </a:stretch>
        </p:blipFill>
        <p:spPr>
          <a:xfrm>
            <a:off x="2769396" y="3481668"/>
            <a:ext cx="5917403" cy="24619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27557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172</a:t>
            </a:fld>
            <a:endParaRPr lang="en-US" dirty="0"/>
          </a:p>
        </p:txBody>
      </p:sp>
      <p:sp>
        <p:nvSpPr>
          <p:cNvPr id="6" name="Text Placeholder 5"/>
          <p:cNvSpPr>
            <a:spLocks noGrp="1"/>
          </p:cNvSpPr>
          <p:nvPr>
            <p:ph type="body" sz="quarter" idx="14"/>
          </p:nvPr>
        </p:nvSpPr>
        <p:spPr/>
        <p:txBody>
          <a:bodyPr/>
          <a:lstStyle/>
          <a:p>
            <a:endParaRPr lang="en-US" dirty="0"/>
          </a:p>
        </p:txBody>
      </p:sp>
      <p:sp>
        <p:nvSpPr>
          <p:cNvPr id="10" name="Text Placeholder 9"/>
          <p:cNvSpPr>
            <a:spLocks noGrp="1"/>
          </p:cNvSpPr>
          <p:nvPr>
            <p:ph type="body" sz="quarter" idx="13"/>
          </p:nvPr>
        </p:nvSpPr>
        <p:spPr/>
        <p:txBody>
          <a:bodyPr/>
          <a:lstStyle/>
          <a:p>
            <a:endParaRPr lang="en-US" dirty="0"/>
          </a:p>
        </p:txBody>
      </p:sp>
      <p:sp>
        <p:nvSpPr>
          <p:cNvPr id="12" name="Title 1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 name="Picture 1"/>
          <p:cNvPicPr>
            <a:picLocks noChangeAspect="1"/>
          </p:cNvPicPr>
          <p:nvPr/>
        </p:nvPicPr>
        <p:blipFill>
          <a:blip r:embed="rId2"/>
          <a:stretch>
            <a:fillRect/>
          </a:stretch>
        </p:blipFill>
        <p:spPr>
          <a:xfrm>
            <a:off x="838200" y="685800"/>
            <a:ext cx="6125115" cy="262605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3319268" y="3361093"/>
            <a:ext cx="5367527" cy="174997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3319268" y="5098165"/>
            <a:ext cx="5367527" cy="845435"/>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3" name="TextBox 12"/>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2762755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 ICAO Differences</a:t>
            </a:r>
          </a:p>
        </p:txBody>
      </p:sp>
      <p:sp>
        <p:nvSpPr>
          <p:cNvPr id="3" name="Text Placeholder 2"/>
          <p:cNvSpPr>
            <a:spLocks noGrp="1"/>
          </p:cNvSpPr>
          <p:nvPr>
            <p:ph type="body" idx="1"/>
          </p:nvPr>
        </p:nvSpPr>
        <p:spPr/>
        <p:txBody>
          <a:bodyPr>
            <a:normAutofit/>
          </a:bodyPr>
          <a:lstStyle/>
          <a:p>
            <a:r>
              <a:rPr lang="en-US" sz="2400" dirty="0"/>
              <a:t>FAA</a:t>
            </a:r>
          </a:p>
        </p:txBody>
      </p:sp>
      <p:sp>
        <p:nvSpPr>
          <p:cNvPr id="4" name="Content Placeholder 3"/>
          <p:cNvSpPr>
            <a:spLocks noGrp="1"/>
          </p:cNvSpPr>
          <p:nvPr>
            <p:ph sz="half" idx="2"/>
          </p:nvPr>
        </p:nvSpPr>
        <p:spPr/>
        <p:txBody>
          <a:bodyPr>
            <a:normAutofit lnSpcReduction="10000"/>
          </a:bodyPr>
          <a:lstStyle/>
          <a:p>
            <a:r>
              <a:rPr lang="en-US" sz="1600" dirty="0"/>
              <a:t>FAA does not use “Rejoin” or “Resume” phraseology in conjunction with a “Descend Via” clearance. </a:t>
            </a:r>
          </a:p>
          <a:p>
            <a:r>
              <a:rPr lang="en-US" sz="1600" dirty="0"/>
              <a:t>A “Descend Via” authorizes the aircraft to rejoin the STAR’s lateral path. </a:t>
            </a:r>
          </a:p>
          <a:p>
            <a:r>
              <a:rPr lang="en-US" sz="1600" dirty="0"/>
              <a:t>An altitude will not be issued unless it is necessary to change the “Bottom Altitude”:</a:t>
            </a:r>
          </a:p>
          <a:p>
            <a:pPr lvl="1"/>
            <a:r>
              <a:rPr lang="en-US" sz="1400" i="1" dirty="0"/>
              <a:t>“Proceed direct DENIS, cross DENIS at or above flight level two zero zero, then descend via the MMELL One arrival</a:t>
            </a:r>
            <a:r>
              <a:rPr lang="en-US" sz="1400" dirty="0"/>
              <a:t>”</a:t>
            </a:r>
          </a:p>
        </p:txBody>
      </p:sp>
      <p:sp>
        <p:nvSpPr>
          <p:cNvPr id="5" name="Text Placeholder 4"/>
          <p:cNvSpPr>
            <a:spLocks noGrp="1"/>
          </p:cNvSpPr>
          <p:nvPr>
            <p:ph type="body" sz="quarter" idx="3"/>
          </p:nvPr>
        </p:nvSpPr>
        <p:spPr/>
        <p:txBody>
          <a:bodyPr>
            <a:normAutofit/>
          </a:bodyPr>
          <a:lstStyle/>
          <a:p>
            <a:r>
              <a:rPr lang="en-US" sz="2400" dirty="0"/>
              <a:t>ICAO </a:t>
            </a:r>
          </a:p>
        </p:txBody>
      </p:sp>
      <p:sp>
        <p:nvSpPr>
          <p:cNvPr id="6" name="Content Placeholder 5"/>
          <p:cNvSpPr>
            <a:spLocks noGrp="1"/>
          </p:cNvSpPr>
          <p:nvPr>
            <p:ph sz="quarter" idx="4"/>
          </p:nvPr>
        </p:nvSpPr>
        <p:spPr/>
        <p:txBody>
          <a:bodyPr>
            <a:normAutofit fontScale="92500" lnSpcReduction="10000"/>
          </a:bodyPr>
          <a:lstStyle/>
          <a:p>
            <a:r>
              <a:rPr lang="en-US" sz="1600" dirty="0"/>
              <a:t>Both “Rejoin STAR” &amp; Descend Via STAR” used in the clearance</a:t>
            </a:r>
          </a:p>
          <a:p>
            <a:r>
              <a:rPr lang="en-US" sz="1600" dirty="0"/>
              <a:t>If aircraft was </a:t>
            </a:r>
            <a:r>
              <a:rPr lang="en-US" sz="1600" u="sng" dirty="0"/>
              <a:t>not told </a:t>
            </a:r>
            <a:r>
              <a:rPr lang="en-US" sz="1600" dirty="0"/>
              <a:t>to expect to rejoin STAR, name of the procedure will be included in the clearance:</a:t>
            </a:r>
          </a:p>
          <a:p>
            <a:pPr lvl="1"/>
            <a:r>
              <a:rPr lang="en-US" sz="1400" i="1" dirty="0"/>
              <a:t>“FASTAIR 345 proceed direct FRANC rejoin DELTA 1b arrival descend via STAR to 2 000 feet</a:t>
            </a:r>
            <a:r>
              <a:rPr lang="en-US" sz="1400" dirty="0"/>
              <a:t>”</a:t>
            </a:r>
          </a:p>
          <a:p>
            <a:r>
              <a:rPr lang="en-US" sz="1600" dirty="0"/>
              <a:t>If aircraft was told to expect to rejoin, procedure name is excluded:</a:t>
            </a:r>
          </a:p>
          <a:p>
            <a:pPr lvl="1"/>
            <a:r>
              <a:rPr lang="en-US" sz="1400" i="1" dirty="0"/>
              <a:t>“FASTAIR 345 proceed direct FRANC rejoin STAR descend via star to 2 000 feet”</a:t>
            </a:r>
          </a:p>
          <a:p>
            <a:r>
              <a:rPr lang="en-US" sz="1600" dirty="0"/>
              <a:t>A level </a:t>
            </a:r>
            <a:r>
              <a:rPr lang="en-US" sz="1600" b="1" u="sng" dirty="0"/>
              <a:t>will always </a:t>
            </a:r>
            <a:r>
              <a:rPr lang="en-US" sz="1600" dirty="0"/>
              <a:t>be issued with the ”Descend Via STAR” clearance </a:t>
            </a:r>
          </a:p>
          <a:p>
            <a:endParaRPr lang="en-US" sz="1600" dirty="0"/>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45A4BCE-AA17-490C-A329-FD3E1CDC8073}" type="slidenum">
              <a:rPr lang="en-US" smtClean="0">
                <a:solidFill>
                  <a:prstClr val="black">
                    <a:tint val="75000"/>
                  </a:prstClr>
                </a:solidFill>
                <a:latin typeface="Calibri" panose="020F0502020204030204"/>
              </a:rPr>
              <a:pPr defTabSz="685800" fontAlgn="auto">
                <a:spcBef>
                  <a:spcPts val="0"/>
                </a:spcBef>
                <a:spcAft>
                  <a:spcPts val="0"/>
                </a:spcAft>
              </a:pPr>
              <a:t>173</a:t>
            </a:fld>
            <a:endParaRPr lang="en-US" dirty="0">
              <a:solidFill>
                <a:prstClr val="black">
                  <a:tint val="75000"/>
                </a:prstClr>
              </a:solidFill>
              <a:latin typeface="Calibri" panose="020F0502020204030204"/>
            </a:endParaRPr>
          </a:p>
        </p:txBody>
      </p:sp>
      <p:sp>
        <p:nvSpPr>
          <p:cNvPr id="8" name="TextBox 7"/>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0666371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a:t>
            </a:r>
          </a:p>
        </p:txBody>
      </p:sp>
      <p:sp>
        <p:nvSpPr>
          <p:cNvPr id="3" name="Content Placeholder 2"/>
          <p:cNvSpPr>
            <a:spLocks noGrp="1"/>
          </p:cNvSpPr>
          <p:nvPr>
            <p:ph idx="1"/>
          </p:nvPr>
        </p:nvSpPr>
        <p:spPr/>
        <p:txBody>
          <a:bodyPr>
            <a:normAutofit fontScale="92500" lnSpcReduction="10000"/>
          </a:bodyPr>
          <a:lstStyle/>
          <a:p>
            <a:r>
              <a:rPr lang="en-US" dirty="0"/>
              <a:t>To avoid potential confusion, “Via” will only be used in conjunction with a “Climb Via SID” or “Descend Via STAR” clearance</a:t>
            </a:r>
          </a:p>
          <a:p>
            <a:r>
              <a:rPr lang="en-US" dirty="0"/>
              <a:t>The word “Via” will not be used in any other context for airborne clearance</a:t>
            </a:r>
          </a:p>
          <a:p>
            <a:r>
              <a:rPr lang="en-US" dirty="0"/>
              <a:t>The word VIA will no longer be used in conjunction with the route. For example, controllers will no longer say:</a:t>
            </a:r>
          </a:p>
          <a:p>
            <a:pPr marL="0" indent="0">
              <a:buNone/>
            </a:pPr>
            <a:r>
              <a:rPr lang="en-US" dirty="0"/>
              <a:t>	</a:t>
            </a:r>
            <a:r>
              <a:rPr lang="en-US" i="1" dirty="0"/>
              <a:t>“Cleared To The London Heathrow Airport Via …”</a:t>
            </a:r>
          </a:p>
          <a:p>
            <a:pPr marL="0" indent="0">
              <a:buNone/>
            </a:pPr>
            <a:endParaRPr lang="en-US" i="1" dirty="0"/>
          </a:p>
          <a:p>
            <a:pPr marL="0" indent="0">
              <a:buNone/>
            </a:pPr>
            <a:r>
              <a:rPr lang="en-US" i="1" dirty="0"/>
              <a:t>The word “VIA” will still appear in Controller-Pilot Data Link Communications (CPDLC) messages, however, it is not use it in         Direct Controller Pilot Communication (DCPC).</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174</a:t>
            </a:fld>
            <a:endParaRPr lang="en-US" dirty="0"/>
          </a:p>
        </p:txBody>
      </p:sp>
      <p:sp>
        <p:nvSpPr>
          <p:cNvPr id="5" name="Text Placeholder 4"/>
          <p:cNvSpPr>
            <a:spLocks noGrp="1"/>
          </p:cNvSpPr>
          <p:nvPr>
            <p:ph type="body" sz="quarter" idx="13"/>
          </p:nvPr>
        </p:nvSpPr>
        <p:spPr/>
        <p:txBody>
          <a:bodyPr/>
          <a:lstStyle/>
          <a:p>
            <a:r>
              <a:rPr lang="en-US" dirty="0"/>
              <a:t>Use of “Via” Phraseology </a:t>
            </a:r>
          </a:p>
        </p:txBody>
      </p:sp>
      <p:sp>
        <p:nvSpPr>
          <p:cNvPr id="6" name="Text Placeholder 5"/>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15824202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vs. ICAO	</a:t>
            </a:r>
          </a:p>
        </p:txBody>
      </p:sp>
      <p:sp>
        <p:nvSpPr>
          <p:cNvPr id="3" name="Content Placeholder 2"/>
          <p:cNvSpPr>
            <a:spLocks noGrp="1"/>
          </p:cNvSpPr>
          <p:nvPr>
            <p:ph idx="1"/>
          </p:nvPr>
        </p:nvSpPr>
        <p:spPr/>
        <p:txBody>
          <a:bodyPr>
            <a:normAutofit/>
          </a:bodyPr>
          <a:lstStyle/>
          <a:p>
            <a:r>
              <a:rPr lang="en-US" sz="1800" dirty="0"/>
              <a:t>ICAO:</a:t>
            </a:r>
          </a:p>
          <a:p>
            <a:pPr lvl="1"/>
            <a:r>
              <a:rPr lang="en-US" dirty="0"/>
              <a:t>ICAO PANS-ATM 4.6.1.2 Speed control instructions shall remain in effect unless explicitly cancelled or amended by the controller.</a:t>
            </a:r>
          </a:p>
          <a:p>
            <a:pPr lvl="1"/>
            <a:r>
              <a:rPr lang="en-US" dirty="0"/>
              <a:t>“Climb Via SID” or “Descend Via STAR” </a:t>
            </a:r>
            <a:r>
              <a:rPr lang="en-US" b="1" u="sng" dirty="0">
                <a:solidFill>
                  <a:srgbClr val="FF0000"/>
                </a:solidFill>
              </a:rPr>
              <a:t>does not cancel </a:t>
            </a:r>
            <a:r>
              <a:rPr lang="en-US" dirty="0"/>
              <a:t>a previously issued ATC-assigned speed restriction: </a:t>
            </a:r>
          </a:p>
          <a:p>
            <a:pPr marL="457200" lvl="1" indent="0">
              <a:buNone/>
            </a:pPr>
            <a:endParaRPr lang="en-US" sz="1600" dirty="0"/>
          </a:p>
          <a:p>
            <a:r>
              <a:rPr lang="en-US" sz="1800" dirty="0"/>
              <a:t>FAA:</a:t>
            </a:r>
          </a:p>
          <a:p>
            <a:pPr lvl="1"/>
            <a:r>
              <a:rPr lang="en-US" dirty="0"/>
              <a:t>“Climb Via SID” or “Descend Via &lt;name&gt; arrival” </a:t>
            </a:r>
            <a:r>
              <a:rPr lang="en-US" b="1" u="sng" dirty="0">
                <a:solidFill>
                  <a:srgbClr val="FF0000"/>
                </a:solidFill>
              </a:rPr>
              <a:t>deletes</a:t>
            </a:r>
            <a:r>
              <a:rPr lang="en-US" dirty="0"/>
              <a:t> any previously issued ATC-assigned speed restriction.  Published speeds now apply</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175</a:t>
            </a:fld>
            <a:endParaRPr lang="en-US" dirty="0"/>
          </a:p>
        </p:txBody>
      </p:sp>
      <p:sp>
        <p:nvSpPr>
          <p:cNvPr id="5" name="Text Placeholder 4"/>
          <p:cNvSpPr>
            <a:spLocks noGrp="1"/>
          </p:cNvSpPr>
          <p:nvPr>
            <p:ph type="body" sz="quarter" idx="13"/>
          </p:nvPr>
        </p:nvSpPr>
        <p:spPr/>
        <p:txBody>
          <a:bodyPr/>
          <a:lstStyle/>
          <a:p>
            <a:r>
              <a:rPr lang="en-US" dirty="0"/>
              <a:t>ATC-Assigned Speeds – </a:t>
            </a:r>
            <a:r>
              <a:rPr lang="en-US" b="1" dirty="0">
                <a:solidFill>
                  <a:srgbClr val="FF0000"/>
                </a:solidFill>
              </a:rPr>
              <a:t>Significant Difference</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562083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vs. Canada	</a:t>
            </a:r>
          </a:p>
        </p:txBody>
      </p:sp>
      <p:sp>
        <p:nvSpPr>
          <p:cNvPr id="3" name="Content Placeholder 2"/>
          <p:cNvSpPr>
            <a:spLocks noGrp="1"/>
          </p:cNvSpPr>
          <p:nvPr>
            <p:ph idx="1"/>
          </p:nvPr>
        </p:nvSpPr>
        <p:spPr/>
        <p:txBody>
          <a:bodyPr>
            <a:normAutofit/>
          </a:bodyPr>
          <a:lstStyle/>
          <a:p>
            <a:r>
              <a:rPr lang="en-US" dirty="0"/>
              <a:t>Canada Examples:</a:t>
            </a:r>
          </a:p>
          <a:p>
            <a:pPr marL="457200" lvl="1" indent="0">
              <a:buNone/>
            </a:pPr>
            <a:r>
              <a:rPr lang="en-US" sz="1600" i="1" dirty="0"/>
              <a:t>A controller applies a speed reduction to 230K. or less, and then subsequently clears an arrival “VIA STAR.” If the first speed restriction on the STAR is 250K at a fix, the 230K ATC speed restriction still applies.</a:t>
            </a:r>
          </a:p>
          <a:p>
            <a:pPr marL="57150" indent="0">
              <a:buNone/>
            </a:pPr>
            <a:r>
              <a:rPr lang="en-US" sz="1600" i="1" dirty="0"/>
              <a:t>Or…</a:t>
            </a:r>
          </a:p>
          <a:p>
            <a:pPr marL="457200" lvl="1" indent="0">
              <a:buNone/>
            </a:pPr>
            <a:r>
              <a:rPr lang="en-US" sz="1600" i="1" dirty="0"/>
              <a:t>A controller applies a speed restriction to maintain 300K, and then subsequently clears an arrival “VIA STAR.” If the first speed restriction on the STAR is 250K at a fix, the 300K ATC speed restriction still applies until CARs supersedes this speed assignment.</a:t>
            </a:r>
          </a:p>
          <a:p>
            <a:pPr marL="457200" lvl="1" indent="0">
              <a:buNone/>
            </a:pPr>
            <a:endParaRPr lang="en-US" dirty="0"/>
          </a:p>
          <a:p>
            <a:r>
              <a:rPr lang="en-US" dirty="0"/>
              <a:t>In Canada, pilots should inform ATC when they start to reduce speed to conform to the Canadian Aviation Regulations (CARs) </a:t>
            </a:r>
            <a:endParaRPr lang="en-US" sz="1800" dirty="0"/>
          </a:p>
          <a:p>
            <a:pPr lvl="1"/>
            <a:endParaRPr lang="en-US"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176</a:t>
            </a:fld>
            <a:endParaRPr lang="en-US" dirty="0"/>
          </a:p>
        </p:txBody>
      </p:sp>
      <p:sp>
        <p:nvSpPr>
          <p:cNvPr id="5" name="Text Placeholder 4"/>
          <p:cNvSpPr>
            <a:spLocks noGrp="1"/>
          </p:cNvSpPr>
          <p:nvPr>
            <p:ph type="body" sz="quarter" idx="13"/>
          </p:nvPr>
        </p:nvSpPr>
        <p:spPr/>
        <p:txBody>
          <a:bodyPr/>
          <a:lstStyle/>
          <a:p>
            <a:r>
              <a:rPr lang="en-US" dirty="0"/>
              <a:t>ATC-Assigned Speeds</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4168900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vs. Canada Only	</a:t>
            </a:r>
          </a:p>
        </p:txBody>
      </p:sp>
      <p:sp>
        <p:nvSpPr>
          <p:cNvPr id="3" name="Content Placeholder 2"/>
          <p:cNvSpPr>
            <a:spLocks noGrp="1"/>
          </p:cNvSpPr>
          <p:nvPr>
            <p:ph idx="1"/>
          </p:nvPr>
        </p:nvSpPr>
        <p:spPr/>
        <p:txBody>
          <a:bodyPr>
            <a:normAutofit/>
          </a:bodyPr>
          <a:lstStyle/>
          <a:p>
            <a:r>
              <a:rPr lang="en-US" sz="1800" dirty="0"/>
              <a:t>Canada:</a:t>
            </a:r>
          </a:p>
          <a:p>
            <a:pPr lvl="1"/>
            <a:r>
              <a:rPr lang="en-US" sz="1600" dirty="0"/>
              <a:t>To cancel an ATC-assigned speed restriction, ATC will inform the pilot to “</a:t>
            </a:r>
            <a:r>
              <a:rPr lang="en-US" sz="1600" i="1" dirty="0"/>
              <a:t>Resume Normal Speed”</a:t>
            </a:r>
            <a:r>
              <a:rPr lang="en-US" sz="1600" dirty="0"/>
              <a:t>. </a:t>
            </a:r>
          </a:p>
          <a:p>
            <a:pPr lvl="1"/>
            <a:r>
              <a:rPr lang="en-US" sz="1600" dirty="0"/>
              <a:t>This will </a:t>
            </a:r>
            <a:r>
              <a:rPr lang="en-US" sz="1600" b="1" u="sng" dirty="0"/>
              <a:t>ensure that upcoming speed restrictions on the SID/STAR will be adhered to</a:t>
            </a:r>
            <a:r>
              <a:rPr lang="en-US" sz="1600" dirty="0"/>
              <a:t>. When applicable, normal speed implies “published” speeds.</a:t>
            </a:r>
          </a:p>
          <a:p>
            <a:pPr lvl="1"/>
            <a:r>
              <a:rPr lang="en-US" sz="1600" dirty="0"/>
              <a:t>SID/STAR published speeds apply after “Resume Normal Speed”</a:t>
            </a:r>
          </a:p>
          <a:p>
            <a:endParaRPr lang="en-US" sz="1800" dirty="0"/>
          </a:p>
          <a:p>
            <a:r>
              <a:rPr lang="en-US" sz="1800" dirty="0"/>
              <a:t>FAA:</a:t>
            </a:r>
          </a:p>
          <a:p>
            <a:pPr lvl="1"/>
            <a:r>
              <a:rPr lang="en-US" sz="1600" dirty="0"/>
              <a:t>Cancels ATC issued speed restrictions and instructs pilot to return to normal aircraft speed </a:t>
            </a:r>
            <a:r>
              <a:rPr lang="en-US" sz="1600" b="1" u="sng" dirty="0"/>
              <a:t>where no restrictions are published</a:t>
            </a:r>
            <a:r>
              <a:rPr lang="en-US" sz="1600" dirty="0"/>
              <a:t>. This does not relieve the pilot of those speed restrictions which are applicable to 14 CFR Section 91.117.</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177</a:t>
            </a:fld>
            <a:endParaRPr lang="en-US" dirty="0"/>
          </a:p>
        </p:txBody>
      </p:sp>
      <p:sp>
        <p:nvSpPr>
          <p:cNvPr id="5" name="Text Placeholder 4"/>
          <p:cNvSpPr>
            <a:spLocks noGrp="1"/>
          </p:cNvSpPr>
          <p:nvPr>
            <p:ph type="body" sz="quarter" idx="13"/>
          </p:nvPr>
        </p:nvSpPr>
        <p:spPr/>
        <p:txBody>
          <a:bodyPr>
            <a:normAutofit/>
          </a:bodyPr>
          <a:lstStyle/>
          <a:p>
            <a:r>
              <a:rPr lang="en-US" dirty="0"/>
              <a:t>“Resume Normal Speed” </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1389266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vs. ICAO	</a:t>
            </a:r>
          </a:p>
        </p:txBody>
      </p:sp>
      <p:sp>
        <p:nvSpPr>
          <p:cNvPr id="3" name="Content Placeholder 2"/>
          <p:cNvSpPr>
            <a:spLocks noGrp="1"/>
          </p:cNvSpPr>
          <p:nvPr>
            <p:ph idx="1"/>
          </p:nvPr>
        </p:nvSpPr>
        <p:spPr/>
        <p:txBody>
          <a:bodyPr/>
          <a:lstStyle/>
          <a:p>
            <a:pPr marL="0" indent="0">
              <a:buNone/>
            </a:pPr>
            <a:r>
              <a:rPr lang="en-US" b="1" u="sng" dirty="0"/>
              <a:t>Initial Contact Phraseology</a:t>
            </a:r>
          </a:p>
          <a:p>
            <a:r>
              <a:rPr lang="en-US" dirty="0"/>
              <a:t>ICAO:</a:t>
            </a:r>
          </a:p>
          <a:p>
            <a:pPr lvl="1"/>
            <a:r>
              <a:rPr lang="en-US" dirty="0"/>
              <a:t>Pilots must provide the phrase “Climb Via SID” or “Descend Via STAR”  </a:t>
            </a:r>
            <a:r>
              <a:rPr lang="en-US" u="sng" dirty="0"/>
              <a:t>and the cleared level </a:t>
            </a:r>
            <a:r>
              <a:rPr lang="en-US" dirty="0"/>
              <a:t>on initial contact</a:t>
            </a:r>
          </a:p>
          <a:p>
            <a:r>
              <a:rPr lang="en-US" dirty="0"/>
              <a:t>FAA:</a:t>
            </a:r>
          </a:p>
          <a:p>
            <a:pPr lvl="1"/>
            <a:r>
              <a:rPr lang="en-US" dirty="0"/>
              <a:t>Pilots must only provide the cleared altitude/flight level when any ATC-assigned restrictions are not published on the procedure</a:t>
            </a:r>
          </a:p>
          <a:p>
            <a:pPr lvl="1"/>
            <a:r>
              <a:rPr lang="en-US" dirty="0"/>
              <a:t>If ATC does not assign an altitude with a “Climb Via” or “Descend Via” clearance, the assigned level is not used on initial contact</a:t>
            </a:r>
          </a:p>
          <a:p>
            <a:pPr lvl="1"/>
            <a:endParaRPr lang="en-US"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178</a:t>
            </a:fld>
            <a:endParaRPr lang="en-US" dirty="0"/>
          </a:p>
        </p:txBody>
      </p:sp>
      <p:sp>
        <p:nvSpPr>
          <p:cNvPr id="5" name="Text Placeholder 4"/>
          <p:cNvSpPr>
            <a:spLocks noGrp="1"/>
          </p:cNvSpPr>
          <p:nvPr>
            <p:ph type="body" sz="quarter" idx="13"/>
          </p:nvPr>
        </p:nvSpPr>
        <p:spPr/>
        <p:txBody>
          <a:bodyPr/>
          <a:lstStyle/>
          <a:p>
            <a:r>
              <a:rPr lang="en-US" dirty="0"/>
              <a:t>Additional Differences</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681505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vs. FAA 	</a:t>
            </a:r>
          </a:p>
        </p:txBody>
      </p:sp>
      <p:sp>
        <p:nvSpPr>
          <p:cNvPr id="3" name="Content Placeholder 2"/>
          <p:cNvSpPr>
            <a:spLocks noGrp="1"/>
          </p:cNvSpPr>
          <p:nvPr>
            <p:ph idx="1"/>
          </p:nvPr>
        </p:nvSpPr>
        <p:spPr/>
        <p:txBody>
          <a:bodyPr>
            <a:normAutofit/>
          </a:bodyPr>
          <a:lstStyle/>
          <a:p>
            <a:r>
              <a:rPr lang="en-US" dirty="0"/>
              <a:t>ICAO:</a:t>
            </a:r>
          </a:p>
          <a:p>
            <a:pPr lvl="1"/>
            <a:r>
              <a:rPr lang="en-US" dirty="0"/>
              <a:t>Climb Via SID and Descend Via STAR are not “when ready” or              “at pilot’s discretion” instructions</a:t>
            </a:r>
          </a:p>
          <a:p>
            <a:pPr lvl="1"/>
            <a:r>
              <a:rPr lang="en-US" dirty="0"/>
              <a:t>Pilots must vacate previously assigned altitudes and climb/descend to meet the next published restriction</a:t>
            </a:r>
          </a:p>
          <a:p>
            <a:r>
              <a:rPr lang="en-US" dirty="0"/>
              <a:t>FAA</a:t>
            </a:r>
          </a:p>
          <a:p>
            <a:pPr lvl="1"/>
            <a:r>
              <a:rPr lang="en-US" dirty="0"/>
              <a:t>Climb Via and Descend Via are “pilot’s discretion” clearances</a:t>
            </a:r>
          </a:p>
          <a:p>
            <a:pPr lvl="1"/>
            <a:r>
              <a:rPr lang="en-US" dirty="0"/>
              <a:t>Pilots may begin climb/descend at their discretion</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179</a:t>
            </a:fld>
            <a:endParaRPr lang="en-US" dirty="0"/>
          </a:p>
        </p:txBody>
      </p:sp>
      <p:sp>
        <p:nvSpPr>
          <p:cNvPr id="5" name="Text Placeholder 4"/>
          <p:cNvSpPr>
            <a:spLocks noGrp="1"/>
          </p:cNvSpPr>
          <p:nvPr>
            <p:ph type="body" sz="quarter" idx="13"/>
          </p:nvPr>
        </p:nvSpPr>
        <p:spPr/>
        <p:txBody>
          <a:bodyPr/>
          <a:lstStyle/>
          <a:p>
            <a:r>
              <a:rPr lang="en-US" dirty="0"/>
              <a:t>Additional Differences</a:t>
            </a:r>
          </a:p>
        </p:txBody>
      </p:sp>
      <p:sp>
        <p:nvSpPr>
          <p:cNvPr id="6" name="Text Placeholder 5"/>
          <p:cNvSpPr>
            <a:spLocks noGrp="1"/>
          </p:cNvSpPr>
          <p:nvPr>
            <p:ph type="body" sz="quarter" idx="14"/>
          </p:nvPr>
        </p:nvSpPr>
        <p:spPr/>
        <p:txBody>
          <a:bodyPr/>
          <a:lstStyle/>
          <a:p>
            <a:endParaRPr lang="en-US" dirty="0"/>
          </a:p>
        </p:txBody>
      </p:sp>
      <p:sp>
        <p:nvSpPr>
          <p:cNvPr id="7" name="TextBox 6"/>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3135023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2800" b="1" dirty="0">
                <a:effectLst>
                  <a:outerShdw blurRad="38100" dist="38100" dir="2700000" algn="tl">
                    <a:srgbClr val="000000">
                      <a:alpha val="43137"/>
                    </a:srgbClr>
                  </a:outerShdw>
                </a:effectLst>
              </a:rPr>
              <a:t>DEDICATED TO THE HELPING BUSINESS ACHIEVE ITS HIGHEST GOALS</a:t>
            </a:r>
          </a:p>
        </p:txBody>
      </p:sp>
    </p:spTree>
    <p:extLst>
      <p:ext uri="{BB962C8B-B14F-4D97-AF65-F5344CB8AC3E}">
        <p14:creationId xmlns:p14="http://schemas.microsoft.com/office/powerpoint/2010/main" val="22563493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 Published Routes</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180</a:t>
            </a:fld>
            <a:endParaRPr lang="en-US" dirty="0"/>
          </a:p>
        </p:txBody>
      </p:sp>
      <p:sp>
        <p:nvSpPr>
          <p:cNvPr id="5" name="Text Placeholder 4"/>
          <p:cNvSpPr>
            <a:spLocks noGrp="1"/>
          </p:cNvSpPr>
          <p:nvPr>
            <p:ph type="body" sz="quarter" idx="13"/>
          </p:nvPr>
        </p:nvSpPr>
        <p:spPr/>
        <p:txBody>
          <a:bodyPr/>
          <a:lstStyle/>
          <a:p>
            <a:r>
              <a:rPr lang="en-US" dirty="0"/>
              <a:t>PANS-ATM 4444</a:t>
            </a:r>
          </a:p>
        </p:txBody>
      </p:sp>
      <p:sp>
        <p:nvSpPr>
          <p:cNvPr id="6" name="Text Placeholder 5"/>
          <p:cNvSpPr>
            <a:spLocks noGrp="1"/>
          </p:cNvSpPr>
          <p:nvPr>
            <p:ph type="body" sz="quarter" idx="14"/>
          </p:nvPr>
        </p:nvSpPr>
        <p:spPr/>
        <p:txBody>
          <a:bodyPr/>
          <a:lstStyle/>
          <a:p>
            <a:endParaRPr lang="en-US" dirty="0"/>
          </a:p>
        </p:txBody>
      </p:sp>
      <p:pic>
        <p:nvPicPr>
          <p:cNvPr id="7" name="Picture 6"/>
          <p:cNvPicPr>
            <a:picLocks noChangeAspect="1"/>
          </p:cNvPicPr>
          <p:nvPr/>
        </p:nvPicPr>
        <p:blipFill>
          <a:blip r:embed="rId2"/>
          <a:stretch>
            <a:fillRect/>
          </a:stretch>
        </p:blipFill>
        <p:spPr>
          <a:xfrm>
            <a:off x="838200" y="2057400"/>
            <a:ext cx="7948448" cy="88607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838199" y="3146996"/>
            <a:ext cx="7980813" cy="686874"/>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0" y="0"/>
            <a:ext cx="1180131" cy="253916"/>
          </a:xfrm>
          <a:prstGeom prst="rect">
            <a:avLst/>
          </a:prstGeom>
          <a:noFill/>
        </p:spPr>
        <p:txBody>
          <a:bodyPr wrap="none" rtlCol="0">
            <a:spAutoFit/>
          </a:bodyPr>
          <a:lstStyle/>
          <a:p>
            <a:r>
              <a:rPr lang="en-US" sz="1050" b="1" dirty="0"/>
              <a:t>ICAO &amp; Canada</a:t>
            </a:r>
          </a:p>
        </p:txBody>
      </p:sp>
      <p:sp>
        <p:nvSpPr>
          <p:cNvPr id="10" name="TextBox 9"/>
          <p:cNvSpPr txBox="1"/>
          <p:nvPr/>
        </p:nvSpPr>
        <p:spPr>
          <a:xfrm>
            <a:off x="8241189" y="6584576"/>
            <a:ext cx="902811" cy="253916"/>
          </a:xfrm>
          <a:prstGeom prst="rect">
            <a:avLst/>
          </a:prstGeom>
          <a:noFill/>
        </p:spPr>
        <p:txBody>
          <a:bodyPr wrap="none" rtlCol="0">
            <a:spAutoFit/>
          </a:bodyPr>
          <a:lstStyle/>
          <a:p>
            <a:r>
              <a:rPr lang="en-US" sz="1050" b="1" dirty="0">
                <a:solidFill>
                  <a:srgbClr val="002060"/>
                </a:solidFill>
              </a:rPr>
              <a:t>&lt;ESC Exit&gt;</a:t>
            </a:r>
          </a:p>
        </p:txBody>
      </p:sp>
    </p:spTree>
    <p:extLst>
      <p:ext uri="{BB962C8B-B14F-4D97-AF65-F5344CB8AC3E}">
        <p14:creationId xmlns:p14="http://schemas.microsoft.com/office/powerpoint/2010/main" val="7222356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2800" b="1" dirty="0">
                <a:effectLst>
                  <a:outerShdw blurRad="38100" dist="38100" dir="2700000" algn="tl">
                    <a:srgbClr val="000000">
                      <a:alpha val="43137"/>
                    </a:srgbClr>
                  </a:outerShdw>
                </a:effectLst>
              </a:rPr>
              <a:t>DEDICATED TO THE HELPING BUSINESS ACHIEVE ITS HIGHEST GOALS</a:t>
            </a:r>
          </a:p>
        </p:txBody>
      </p:sp>
    </p:spTree>
    <p:extLst>
      <p:ext uri="{BB962C8B-B14F-4D97-AF65-F5344CB8AC3E}">
        <p14:creationId xmlns:p14="http://schemas.microsoft.com/office/powerpoint/2010/main" val="1532311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97632766"/>
              </p:ext>
            </p:extLst>
          </p:nvPr>
        </p:nvGraphicFramePr>
        <p:xfrm>
          <a:off x="1371600" y="1332484"/>
          <a:ext cx="6409427" cy="3929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0" y="685800"/>
            <a:ext cx="9144000" cy="640080"/>
          </a:xfrm>
        </p:spPr>
        <p:txBody>
          <a:bodyPr/>
          <a:lstStyle/>
          <a:p>
            <a:pPr algn="ctr"/>
            <a:r>
              <a:rPr lang="en-US" dirty="0"/>
              <a:t>Briefing Topics – Climb Via (CV)</a:t>
            </a:r>
          </a:p>
        </p:txBody>
      </p:sp>
      <p:sp>
        <p:nvSpPr>
          <p:cNvPr id="4" name="Slide Number Placeholder 3"/>
          <p:cNvSpPr>
            <a:spLocks noGrp="1"/>
          </p:cNvSpPr>
          <p:nvPr>
            <p:ph type="sldNum" sz="quarter" idx="12"/>
          </p:nvPr>
        </p:nvSpPr>
        <p:spPr/>
        <p:txBody>
          <a:bodyPr/>
          <a:lstStyle/>
          <a:p>
            <a:fld id="{79BA96BB-7DBE-4AD9-88D2-170EED19CF9B}" type="slidenum">
              <a:rPr lang="en-US" smtClean="0"/>
              <a:pPr/>
              <a:t>19</a:t>
            </a:fld>
            <a:endParaRPr lang="en-US" dirty="0"/>
          </a:p>
        </p:txBody>
      </p:sp>
      <p:sp>
        <p:nvSpPr>
          <p:cNvPr id="6" name="Rounded Rectangle 5"/>
          <p:cNvSpPr/>
          <p:nvPr/>
        </p:nvSpPr>
        <p:spPr>
          <a:xfrm>
            <a:off x="1971826" y="5476145"/>
            <a:ext cx="5203521" cy="4572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effectLst>
                  <a:outerShdw blurRad="38100" dist="38100" dir="2700000" algn="tl">
                    <a:srgbClr val="000000">
                      <a:alpha val="43137"/>
                    </a:srgbClr>
                  </a:outerShdw>
                </a:effectLst>
              </a:rPr>
              <a:t>Return To Briefing Topic Main Menu</a:t>
            </a:r>
          </a:p>
        </p:txBody>
      </p:sp>
    </p:spTree>
    <p:extLst>
      <p:ext uri="{BB962C8B-B14F-4D97-AF65-F5344CB8AC3E}">
        <p14:creationId xmlns:p14="http://schemas.microsoft.com/office/powerpoint/2010/main" val="745800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p:txBody>
          <a:bodyPr>
            <a:normAutofit lnSpcReduction="10000"/>
          </a:bodyPr>
          <a:lstStyle/>
          <a:p>
            <a:r>
              <a:rPr lang="en-US" dirty="0"/>
              <a:t>Jeppesen, Inc. </a:t>
            </a:r>
          </a:p>
          <a:p>
            <a:pPr lvl="1"/>
            <a:r>
              <a:rPr lang="en-US" dirty="0"/>
              <a:t>Jeppesen navigation data and charts furnished for this program are for training &amp; familiarization purposes only.  They are not to be used for navigation purposes</a:t>
            </a:r>
          </a:p>
          <a:p>
            <a:r>
              <a:rPr lang="en-US" dirty="0">
                <a:solidFill>
                  <a:srgbClr val="002060"/>
                </a:solidFill>
              </a:rPr>
              <a:t>Performance-Based Aviation Rulemaking Committee (PARC) Pilot and Controller Procedures &amp; System Integration (PCPSI) Working Group</a:t>
            </a:r>
          </a:p>
          <a:p>
            <a:r>
              <a:rPr lang="en-US" dirty="0"/>
              <a:t>FAA’s PBN Policy and Support Group</a:t>
            </a:r>
          </a:p>
          <a:p>
            <a:r>
              <a:rPr lang="en-US" dirty="0"/>
              <a:t>FAA Flight Standards - Performance Based Flight Systems Branch (AFS-470)</a:t>
            </a:r>
          </a:p>
          <a:p>
            <a:r>
              <a:rPr lang="en-US" dirty="0"/>
              <a:t>Nav Canada</a:t>
            </a:r>
          </a:p>
          <a:p>
            <a:endParaRPr lang="en-US"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2</a:t>
            </a:fld>
            <a:endParaRPr lang="en-US" dirty="0"/>
          </a:p>
        </p:txBody>
      </p:sp>
      <p:sp>
        <p:nvSpPr>
          <p:cNvPr id="5" name="Text Placeholder 4"/>
          <p:cNvSpPr>
            <a:spLocks noGrp="1"/>
          </p:cNvSpPr>
          <p:nvPr>
            <p:ph type="body" sz="quarter" idx="13"/>
          </p:nvPr>
        </p:nvSpPr>
        <p:spPr/>
        <p:txBody>
          <a:bodyPr anchor="b" anchorCtr="0">
            <a:normAutofit fontScale="62500" lnSpcReduction="20000"/>
          </a:bodyPr>
          <a:lstStyle/>
          <a:p>
            <a:pPr marL="0" indent="4763"/>
            <a:r>
              <a:rPr lang="en-US" dirty="0"/>
              <a:t>NBAA gratefully acknowledges the assistance of the following groups in the preparation of this program:</a:t>
            </a:r>
          </a:p>
        </p:txBody>
      </p:sp>
      <p:sp>
        <p:nvSpPr>
          <p:cNvPr id="6" name="Text Placeholder 5"/>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2233094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361477233"/>
              </p:ext>
            </p:extLst>
          </p:nvPr>
        </p:nvGraphicFramePr>
        <p:xfrm>
          <a:off x="1276350" y="1343222"/>
          <a:ext cx="6594475" cy="3475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0" y="685800"/>
            <a:ext cx="9144000" cy="640080"/>
          </a:xfrm>
        </p:spPr>
        <p:txBody>
          <a:bodyPr/>
          <a:lstStyle/>
          <a:p>
            <a:pPr algn="ctr"/>
            <a:r>
              <a:rPr lang="en-US" dirty="0"/>
              <a:t>Briefing Topics – Descend Via (DV)</a:t>
            </a:r>
          </a:p>
        </p:txBody>
      </p:sp>
      <p:sp>
        <p:nvSpPr>
          <p:cNvPr id="4" name="Slide Number Placeholder 3"/>
          <p:cNvSpPr>
            <a:spLocks noGrp="1"/>
          </p:cNvSpPr>
          <p:nvPr>
            <p:ph type="sldNum" sz="quarter" idx="12"/>
          </p:nvPr>
        </p:nvSpPr>
        <p:spPr/>
        <p:txBody>
          <a:bodyPr/>
          <a:lstStyle/>
          <a:p>
            <a:fld id="{79BA96BB-7DBE-4AD9-88D2-170EED19CF9B}" type="slidenum">
              <a:rPr lang="en-US" smtClean="0"/>
              <a:pPr/>
              <a:t>20</a:t>
            </a:fld>
            <a:endParaRPr lang="en-US" dirty="0"/>
          </a:p>
        </p:txBody>
      </p:sp>
      <p:sp>
        <p:nvSpPr>
          <p:cNvPr id="8" name="Text Placeholder 7"/>
          <p:cNvSpPr>
            <a:spLocks noGrp="1"/>
          </p:cNvSpPr>
          <p:nvPr>
            <p:ph type="body" sz="quarter" idx="14"/>
          </p:nvPr>
        </p:nvSpPr>
        <p:spPr/>
        <p:txBody>
          <a:bodyPr/>
          <a:lstStyle/>
          <a:p>
            <a:endParaRPr lang="en-US" dirty="0"/>
          </a:p>
        </p:txBody>
      </p:sp>
      <p:sp>
        <p:nvSpPr>
          <p:cNvPr id="6" name="Rounded Rectangle 5"/>
          <p:cNvSpPr/>
          <p:nvPr/>
        </p:nvSpPr>
        <p:spPr>
          <a:xfrm>
            <a:off x="1971827" y="4762500"/>
            <a:ext cx="5203521" cy="4572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effectLst>
                  <a:outerShdw blurRad="38100" dist="38100" dir="2700000" algn="tl">
                    <a:srgbClr val="000000">
                      <a:alpha val="43137"/>
                    </a:srgbClr>
                  </a:outerShdw>
                </a:effectLst>
              </a:rPr>
              <a:t>Return To Briefing Topic Main Menu</a:t>
            </a:r>
          </a:p>
        </p:txBody>
      </p:sp>
    </p:spTree>
    <p:extLst>
      <p:ext uri="{BB962C8B-B14F-4D97-AF65-F5344CB8AC3E}">
        <p14:creationId xmlns:p14="http://schemas.microsoft.com/office/powerpoint/2010/main" val="745800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306149710"/>
              </p:ext>
            </p:extLst>
          </p:nvPr>
        </p:nvGraphicFramePr>
        <p:xfrm>
          <a:off x="1380226" y="1346876"/>
          <a:ext cx="6400799" cy="3906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0" y="685800"/>
            <a:ext cx="9144000" cy="640080"/>
          </a:xfrm>
        </p:spPr>
        <p:txBody>
          <a:bodyPr/>
          <a:lstStyle/>
          <a:p>
            <a:pPr algn="ctr"/>
            <a:r>
              <a:rPr lang="en-US" dirty="0"/>
              <a:t>Briefing Topics – Additional Resources</a:t>
            </a:r>
          </a:p>
        </p:txBody>
      </p:sp>
      <p:sp>
        <p:nvSpPr>
          <p:cNvPr id="4" name="Slide Number Placeholder 3"/>
          <p:cNvSpPr>
            <a:spLocks noGrp="1"/>
          </p:cNvSpPr>
          <p:nvPr>
            <p:ph type="sldNum" sz="quarter" idx="12"/>
          </p:nvPr>
        </p:nvSpPr>
        <p:spPr/>
        <p:txBody>
          <a:bodyPr/>
          <a:lstStyle/>
          <a:p>
            <a:fld id="{79BA96BB-7DBE-4AD9-88D2-170EED19CF9B}" type="slidenum">
              <a:rPr lang="en-US" smtClean="0"/>
              <a:pPr/>
              <a:t>21</a:t>
            </a:fld>
            <a:endParaRPr lang="en-US" dirty="0"/>
          </a:p>
        </p:txBody>
      </p:sp>
      <p:sp>
        <p:nvSpPr>
          <p:cNvPr id="5" name="Rounded Rectangle 4"/>
          <p:cNvSpPr/>
          <p:nvPr/>
        </p:nvSpPr>
        <p:spPr>
          <a:xfrm>
            <a:off x="1971822" y="5430603"/>
            <a:ext cx="5203521" cy="4572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effectLst>
                  <a:outerShdw blurRad="38100" dist="38100" dir="2700000" algn="tl">
                    <a:srgbClr val="000000">
                      <a:alpha val="43137"/>
                    </a:srgbClr>
                  </a:outerShdw>
                </a:effectLst>
              </a:rPr>
              <a:t>Return To Briefing Topic Main Menu</a:t>
            </a:r>
          </a:p>
        </p:txBody>
      </p:sp>
    </p:spTree>
    <p:extLst>
      <p:ext uri="{BB962C8B-B14F-4D97-AF65-F5344CB8AC3E}">
        <p14:creationId xmlns:p14="http://schemas.microsoft.com/office/powerpoint/2010/main" val="29651517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grpSp>
        <p:nvGrpSpPr>
          <p:cNvPr id="12" name="Group 11"/>
          <p:cNvGrpSpPr>
            <a:grpSpLocks noChangeAspect="1"/>
          </p:cNvGrpSpPr>
          <p:nvPr/>
        </p:nvGrpSpPr>
        <p:grpSpPr>
          <a:xfrm>
            <a:off x="1052622" y="1284900"/>
            <a:ext cx="7045105" cy="5553592"/>
            <a:chOff x="633412" y="265112"/>
            <a:chExt cx="8053388" cy="6348413"/>
          </a:xfrm>
          <a:scene3d>
            <a:camera prst="perspectiveRelaxed" fov="4200000">
              <a:rot lat="19200000" lon="0" rev="0"/>
            </a:camera>
            <a:lightRig rig="threePt" dir="t"/>
          </a:scene3d>
        </p:grpSpPr>
        <p:pic>
          <p:nvPicPr>
            <p:cNvPr id="1026" name="Picture 2" descr="H:\Working Documents\Climb Via\Climb Via Training - Oct 2013\Graphics\SIDS\LAS COWBY RSID Jep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412" y="265112"/>
              <a:ext cx="8053388" cy="6348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19200" y="3132667"/>
              <a:ext cx="829733" cy="42333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721254" y="3826933"/>
              <a:ext cx="751946" cy="6011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1625600" y="3826933"/>
              <a:ext cx="795867" cy="685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6747933" y="1947333"/>
              <a:ext cx="1024467" cy="77046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6417733" y="2717800"/>
              <a:ext cx="914400" cy="736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Climb Via:</a:t>
            </a:r>
          </a:p>
        </p:txBody>
      </p:sp>
      <p:sp>
        <p:nvSpPr>
          <p:cNvPr id="5" name="Slide Number Placeholder 4"/>
          <p:cNvSpPr>
            <a:spLocks noGrp="1"/>
          </p:cNvSpPr>
          <p:nvPr>
            <p:ph type="sldNum" sz="quarter" idx="12"/>
          </p:nvPr>
        </p:nvSpPr>
        <p:spPr/>
        <p:txBody>
          <a:bodyPr/>
          <a:lstStyle/>
          <a:p>
            <a:fld id="{FDF398BC-C7A8-40F1-B45A-BD95B17A1C32}" type="slidenum">
              <a:rPr lang="en-US" smtClean="0"/>
              <a:pPr/>
              <a:t>22</a:t>
            </a:fld>
            <a:endParaRPr lang="en-US" dirty="0"/>
          </a:p>
        </p:txBody>
      </p:sp>
      <p:sp>
        <p:nvSpPr>
          <p:cNvPr id="15" name="Text Placeholder 14"/>
          <p:cNvSpPr>
            <a:spLocks noGrp="1"/>
          </p:cNvSpPr>
          <p:nvPr>
            <p:ph type="body" sz="quarter" idx="13"/>
          </p:nvPr>
        </p:nvSpPr>
        <p:spPr/>
        <p:txBody>
          <a:bodyPr>
            <a:noAutofit/>
          </a:bodyPr>
          <a:lstStyle/>
          <a:p>
            <a:pPr marL="1588" indent="-1588"/>
            <a:r>
              <a:rPr lang="en-US" sz="1800" b="1" dirty="0"/>
              <a:t>An abbreviated ATC clearance that requires compliance with the procedure lateral path, associated speed restrictions, and altitude restrictions along the cleared route or procedure.</a:t>
            </a:r>
          </a:p>
        </p:txBody>
      </p:sp>
      <p:sp>
        <p:nvSpPr>
          <p:cNvPr id="18" name="TextBox 17"/>
          <p:cNvSpPr txBox="1"/>
          <p:nvPr/>
        </p:nvSpPr>
        <p:spPr>
          <a:xfrm>
            <a:off x="3041092" y="6528779"/>
            <a:ext cx="3044423" cy="261610"/>
          </a:xfrm>
          <a:prstGeom prst="rect">
            <a:avLst/>
          </a:prstGeom>
          <a:noFill/>
        </p:spPr>
        <p:txBody>
          <a:bodyPr wrap="none" rtlCol="0">
            <a:spAutoFit/>
          </a:bodyPr>
          <a:lstStyle/>
          <a:p>
            <a:r>
              <a:rPr lang="en-US" sz="1100" dirty="0">
                <a:solidFill>
                  <a:srgbClr val="002060"/>
                </a:solidFill>
              </a:rPr>
              <a:t>©Jeppesen, Inc.  Not for Navigation Purposes</a:t>
            </a:r>
          </a:p>
        </p:txBody>
      </p:sp>
      <p:sp>
        <p:nvSpPr>
          <p:cNvPr id="4" name="TextBox 3"/>
          <p:cNvSpPr txBox="1"/>
          <p:nvPr/>
        </p:nvSpPr>
        <p:spPr>
          <a:xfrm>
            <a:off x="0" y="0"/>
            <a:ext cx="1789272" cy="253916"/>
          </a:xfrm>
          <a:prstGeom prst="rect">
            <a:avLst/>
          </a:prstGeom>
          <a:noFill/>
        </p:spPr>
        <p:txBody>
          <a:bodyPr wrap="none" rtlCol="0">
            <a:spAutoFit/>
          </a:bodyPr>
          <a:lstStyle/>
          <a:p>
            <a:r>
              <a:rPr lang="en-US" sz="1050" b="1" dirty="0"/>
              <a:t>Climb Via – Terminology </a:t>
            </a:r>
          </a:p>
        </p:txBody>
      </p:sp>
    </p:spTree>
    <p:extLst>
      <p:ext uri="{BB962C8B-B14F-4D97-AF65-F5344CB8AC3E}">
        <p14:creationId xmlns:p14="http://schemas.microsoft.com/office/powerpoint/2010/main" val="35467839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Climb Via (AIM 5-2-8 e 4)</a:t>
            </a:r>
          </a:p>
        </p:txBody>
      </p:sp>
      <p:sp>
        <p:nvSpPr>
          <p:cNvPr id="5" name="Slide Number Placeholder 4"/>
          <p:cNvSpPr>
            <a:spLocks noGrp="1"/>
          </p:cNvSpPr>
          <p:nvPr>
            <p:ph type="sldNum" sz="quarter" idx="12"/>
          </p:nvPr>
        </p:nvSpPr>
        <p:spPr/>
        <p:txBody>
          <a:bodyPr/>
          <a:lstStyle/>
          <a:p>
            <a:fld id="{FDF398BC-C7A8-40F1-B45A-BD95B17A1C32}" type="slidenum">
              <a:rPr lang="en-US" smtClean="0"/>
              <a:pPr/>
              <a:t>23</a:t>
            </a:fld>
            <a:endParaRPr lang="en-US" dirty="0"/>
          </a:p>
        </p:txBody>
      </p:sp>
      <p:sp>
        <p:nvSpPr>
          <p:cNvPr id="6" name="Text Placeholder 5"/>
          <p:cNvSpPr>
            <a:spLocks noGrp="1"/>
          </p:cNvSpPr>
          <p:nvPr>
            <p:ph type="body" sz="quarter" idx="14"/>
          </p:nvPr>
        </p:nvSpPr>
        <p:spPr>
          <a:xfrm>
            <a:off x="838200" y="6019800"/>
            <a:ext cx="4459014" cy="304800"/>
          </a:xfrm>
        </p:spPr>
        <p:txBody>
          <a:bodyPr>
            <a:noAutofit/>
          </a:bodyPr>
          <a:lstStyle/>
          <a:p>
            <a:r>
              <a:rPr lang="en-US" sz="1000" dirty="0">
                <a:solidFill>
                  <a:schemeClr val="tx1"/>
                </a:solidFill>
              </a:rPr>
              <a:t>*DCL = Departure Clearance Via Data Link FANS 1/A Aircraft/Operators</a:t>
            </a:r>
          </a:p>
        </p:txBody>
      </p:sp>
      <p:sp>
        <p:nvSpPr>
          <p:cNvPr id="7" name="Content Placeholder 2"/>
          <p:cNvSpPr>
            <a:spLocks noGrp="1"/>
          </p:cNvSpPr>
          <p:nvPr>
            <p:ph idx="1"/>
          </p:nvPr>
        </p:nvSpPr>
        <p:spPr>
          <a:xfrm>
            <a:off x="838200" y="2057400"/>
            <a:ext cx="7848600" cy="3886200"/>
          </a:xfrm>
        </p:spPr>
        <p:txBody>
          <a:bodyPr>
            <a:normAutofit/>
          </a:bodyPr>
          <a:lstStyle/>
          <a:p>
            <a:r>
              <a:rPr lang="en-US" sz="1800" dirty="0"/>
              <a:t>When used in the IFR departure clearance, in a PDC, DCL</a:t>
            </a:r>
            <a:r>
              <a:rPr lang="en-US" dirty="0"/>
              <a:t>*,</a:t>
            </a:r>
            <a:r>
              <a:rPr lang="en-US" sz="1800" dirty="0"/>
              <a:t> or when subsequently cleared after departure to a waypoint depicted on a SID, to join a procedure after departure or resume a procedure</a:t>
            </a:r>
          </a:p>
          <a:p>
            <a:r>
              <a:rPr lang="en-US" sz="1800" dirty="0"/>
              <a:t>When vertical navigation is interrupted and an altitude is assigned to maintain which is not contained on the published procedure, to climb from that previously assigned altitude at pilot’s discretion to the altitude depicted for the next waypoint</a:t>
            </a:r>
          </a:p>
          <a:p>
            <a:pPr lvl="1"/>
            <a:r>
              <a:rPr lang="en-US" sz="1600" dirty="0"/>
              <a:t>ATC must ensure obstacle clearance until the aircraft is established on the lateral and vertical path of the SID</a:t>
            </a:r>
          </a:p>
          <a:p>
            <a:r>
              <a:rPr lang="en-US" sz="1800" dirty="0"/>
              <a:t>Once established on the depicted departure, to climb and to meet all published or assigned altitude and speed restrictions</a:t>
            </a:r>
          </a:p>
        </p:txBody>
      </p:sp>
      <p:sp>
        <p:nvSpPr>
          <p:cNvPr id="8" name="Text Placeholder 3"/>
          <p:cNvSpPr>
            <a:spLocks noGrp="1"/>
          </p:cNvSpPr>
          <p:nvPr>
            <p:ph type="body" sz="quarter" idx="13"/>
          </p:nvPr>
        </p:nvSpPr>
        <p:spPr>
          <a:xfrm>
            <a:off x="838200" y="1338942"/>
            <a:ext cx="7848600" cy="548640"/>
          </a:xfrm>
        </p:spPr>
        <p:txBody>
          <a:bodyPr/>
          <a:lstStyle/>
          <a:p>
            <a:r>
              <a:rPr lang="en-US" dirty="0"/>
              <a:t>Authorizes Pilot To:</a:t>
            </a:r>
          </a:p>
        </p:txBody>
      </p:sp>
      <p:sp>
        <p:nvSpPr>
          <p:cNvPr id="9" name="TextBox 8"/>
          <p:cNvSpPr txBox="1"/>
          <p:nvPr/>
        </p:nvSpPr>
        <p:spPr>
          <a:xfrm>
            <a:off x="0" y="0"/>
            <a:ext cx="1789272" cy="253916"/>
          </a:xfrm>
          <a:prstGeom prst="rect">
            <a:avLst/>
          </a:prstGeom>
          <a:noFill/>
        </p:spPr>
        <p:txBody>
          <a:bodyPr wrap="none" rtlCol="0">
            <a:spAutoFit/>
          </a:bodyPr>
          <a:lstStyle/>
          <a:p>
            <a:r>
              <a:rPr lang="en-US" sz="1050" b="1" dirty="0"/>
              <a:t>Climb Via – Terminology </a:t>
            </a:r>
          </a:p>
        </p:txBody>
      </p:sp>
      <p:sp>
        <p:nvSpPr>
          <p:cNvPr id="10" name="TextBox 9"/>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28753426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636" y="1544791"/>
            <a:ext cx="7329011" cy="4699159"/>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lstStyle/>
          <a:p>
            <a:r>
              <a:rPr lang="en-US" dirty="0"/>
              <a:t>Top Altitude:</a:t>
            </a:r>
          </a:p>
        </p:txBody>
      </p:sp>
      <p:sp>
        <p:nvSpPr>
          <p:cNvPr id="5" name="Slide Number Placeholder 4"/>
          <p:cNvSpPr>
            <a:spLocks noGrp="1"/>
          </p:cNvSpPr>
          <p:nvPr>
            <p:ph type="sldNum" sz="quarter" idx="12"/>
          </p:nvPr>
        </p:nvSpPr>
        <p:spPr/>
        <p:txBody>
          <a:bodyPr/>
          <a:lstStyle/>
          <a:p>
            <a:fld id="{FDF398BC-C7A8-40F1-B45A-BD95B17A1C32}" type="slidenum">
              <a:rPr lang="en-US" smtClean="0"/>
              <a:pPr/>
              <a:t>24</a:t>
            </a:fld>
            <a:endParaRPr lang="en-US" dirty="0"/>
          </a:p>
        </p:txBody>
      </p:sp>
      <p:sp>
        <p:nvSpPr>
          <p:cNvPr id="14" name="Text Placeholder 13"/>
          <p:cNvSpPr>
            <a:spLocks noGrp="1"/>
          </p:cNvSpPr>
          <p:nvPr>
            <p:ph type="body" sz="quarter" idx="13"/>
          </p:nvPr>
        </p:nvSpPr>
        <p:spPr>
          <a:xfrm>
            <a:off x="499393" y="2691537"/>
            <a:ext cx="8119496" cy="854266"/>
          </a:xfrm>
          <a:prstGeom prst="round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175" indent="-3175" algn="ctr"/>
            <a:r>
              <a:rPr lang="en-US" sz="2000" dirty="0"/>
              <a:t>In Reference To SID Published Altitude Restrictions The Charted “Maintain” Altitude Contained In The Procedure Description Or Assigned By ATC.</a:t>
            </a:r>
          </a:p>
        </p:txBody>
      </p:sp>
      <p:sp>
        <p:nvSpPr>
          <p:cNvPr id="19" name="Text Placeholder 18"/>
          <p:cNvSpPr>
            <a:spLocks noGrp="1"/>
          </p:cNvSpPr>
          <p:nvPr>
            <p:ph type="body" sz="quarter" idx="14"/>
          </p:nvPr>
        </p:nvSpPr>
        <p:spPr/>
        <p:txBody>
          <a:bodyPr/>
          <a:lstStyle/>
          <a:p>
            <a:endParaRPr lang="en-US" dirty="0"/>
          </a:p>
        </p:txBody>
      </p:sp>
      <p:sp>
        <p:nvSpPr>
          <p:cNvPr id="6" name="TextBox 5"/>
          <p:cNvSpPr txBox="1"/>
          <p:nvPr/>
        </p:nvSpPr>
        <p:spPr>
          <a:xfrm>
            <a:off x="5077405" y="6356365"/>
            <a:ext cx="3044423" cy="261610"/>
          </a:xfrm>
          <a:prstGeom prst="rect">
            <a:avLst/>
          </a:prstGeom>
          <a:noFill/>
        </p:spPr>
        <p:txBody>
          <a:bodyPr wrap="none" rtlCol="0">
            <a:spAutoFit/>
          </a:bodyPr>
          <a:lstStyle/>
          <a:p>
            <a:r>
              <a:rPr lang="en-US" sz="1100" dirty="0">
                <a:solidFill>
                  <a:schemeClr val="bg1"/>
                </a:solidFill>
              </a:rPr>
              <a:t>©Jeppesen, Inc.  Not for Navigation Purposes</a:t>
            </a:r>
          </a:p>
        </p:txBody>
      </p:sp>
      <p:sp>
        <p:nvSpPr>
          <p:cNvPr id="15" name="TextBox 14"/>
          <p:cNvSpPr txBox="1"/>
          <p:nvPr/>
        </p:nvSpPr>
        <p:spPr>
          <a:xfrm>
            <a:off x="0" y="0"/>
            <a:ext cx="1789272" cy="253916"/>
          </a:xfrm>
          <a:prstGeom prst="rect">
            <a:avLst/>
          </a:prstGeom>
          <a:noFill/>
        </p:spPr>
        <p:txBody>
          <a:bodyPr wrap="none" rtlCol="0">
            <a:spAutoFit/>
          </a:bodyPr>
          <a:lstStyle/>
          <a:p>
            <a:r>
              <a:rPr lang="en-US" sz="1050" b="1" dirty="0"/>
              <a:t>Climb Via – Terminology </a:t>
            </a:r>
          </a:p>
        </p:txBody>
      </p:sp>
      <p:sp>
        <p:nvSpPr>
          <p:cNvPr id="12" name="Rectangle: Rounded Corners 11"/>
          <p:cNvSpPr/>
          <p:nvPr/>
        </p:nvSpPr>
        <p:spPr>
          <a:xfrm>
            <a:off x="7903239" y="5486400"/>
            <a:ext cx="320408" cy="446909"/>
          </a:xfrm>
          <a:prstGeom prst="roundRect">
            <a:avLst>
              <a:gd name="adj" fmla="val 473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6" name="Picture 15"/>
          <p:cNvPicPr>
            <a:picLocks noChangeAspect="1"/>
          </p:cNvPicPr>
          <p:nvPr/>
        </p:nvPicPr>
        <p:blipFill>
          <a:blip r:embed="rId3"/>
          <a:stretch>
            <a:fillRect/>
          </a:stretch>
        </p:blipFill>
        <p:spPr>
          <a:xfrm>
            <a:off x="5220014" y="4246312"/>
            <a:ext cx="1152525" cy="1581150"/>
          </a:xfrm>
          <a:prstGeom prst="rect">
            <a:avLst/>
          </a:prstGeom>
          <a:ln>
            <a:noFill/>
          </a:ln>
          <a:effectLst>
            <a:outerShdw blurRad="292100" dist="139700" dir="2700000" algn="tl" rotWithShape="0">
              <a:srgbClr val="333333">
                <a:alpha val="65000"/>
              </a:srgbClr>
            </a:outerShdw>
          </a:effectLst>
        </p:spPr>
      </p:pic>
      <p:sp>
        <p:nvSpPr>
          <p:cNvPr id="3" name="Rectangular Callout 2"/>
          <p:cNvSpPr/>
          <p:nvPr/>
        </p:nvSpPr>
        <p:spPr>
          <a:xfrm>
            <a:off x="5220013" y="4246312"/>
            <a:ext cx="1152525" cy="1581150"/>
          </a:xfrm>
          <a:prstGeom prst="wedgeRectCallout">
            <a:avLst>
              <a:gd name="adj1" fmla="val 182411"/>
              <a:gd name="adj2" fmla="val 4673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464215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828707" y="1034548"/>
            <a:ext cx="4858093" cy="2920680"/>
            <a:chOff x="2112296" y="1085046"/>
            <a:chExt cx="6486525" cy="3569761"/>
          </a:xfrm>
          <a:scene3d>
            <a:camera prst="perspectiveHeroicExtremeLeftFacing"/>
            <a:lightRig rig="threePt" dir="t"/>
          </a:scene3d>
        </p:grpSpPr>
        <p:pic>
          <p:nvPicPr>
            <p:cNvPr id="13" name="Picture 12"/>
            <p:cNvPicPr>
              <a:picLocks noChangeAspect="1"/>
            </p:cNvPicPr>
            <p:nvPr/>
          </p:nvPicPr>
          <p:blipFill>
            <a:blip r:embed="rId2"/>
            <a:stretch>
              <a:fillRect/>
            </a:stretch>
          </p:blipFill>
          <p:spPr>
            <a:xfrm>
              <a:off x="2112296" y="1085046"/>
              <a:ext cx="6486525" cy="3562350"/>
            </a:xfrm>
            <a:prstGeom prst="rect">
              <a:avLst/>
            </a:prstGeom>
            <a:ln>
              <a:noFill/>
            </a:ln>
            <a:effectLst>
              <a:outerShdw blurRad="292100" dist="139700" dir="2700000" algn="tl" rotWithShape="0">
                <a:srgbClr val="333333">
                  <a:alpha val="65000"/>
                </a:srgbClr>
              </a:outerShdw>
            </a:effectLst>
          </p:spPr>
        </p:pic>
        <p:sp>
          <p:nvSpPr>
            <p:cNvPr id="16" name="Rectangle: Rounded Corners 15"/>
            <p:cNvSpPr/>
            <p:nvPr/>
          </p:nvSpPr>
          <p:spPr>
            <a:xfrm>
              <a:off x="7672647" y="1097280"/>
              <a:ext cx="922713" cy="355752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9" name="Group 8"/>
          <p:cNvGrpSpPr/>
          <p:nvPr/>
        </p:nvGrpSpPr>
        <p:grpSpPr>
          <a:xfrm>
            <a:off x="894636" y="4441113"/>
            <a:ext cx="6800850" cy="1458142"/>
            <a:chOff x="1188938" y="2411903"/>
            <a:chExt cx="6800850" cy="1458142"/>
          </a:xfrm>
          <a:scene3d>
            <a:camera prst="perspectiveHeroicExtremeLeftFacing"/>
            <a:lightRig rig="threePt" dir="t"/>
          </a:scene3d>
        </p:grpSpPr>
        <p:pic>
          <p:nvPicPr>
            <p:cNvPr id="5" name="Picture 4"/>
            <p:cNvPicPr>
              <a:picLocks noChangeAspect="1"/>
            </p:cNvPicPr>
            <p:nvPr/>
          </p:nvPicPr>
          <p:blipFill rotWithShape="1">
            <a:blip r:embed="rId3"/>
            <a:srcRect b="27790"/>
            <a:stretch/>
          </p:blipFill>
          <p:spPr>
            <a:xfrm>
              <a:off x="1188938" y="2411903"/>
              <a:ext cx="6800850" cy="1458142"/>
            </a:xfrm>
            <a:prstGeom prst="rect">
              <a:avLst/>
            </a:prstGeom>
            <a:ln>
              <a:noFill/>
            </a:ln>
            <a:effectLst>
              <a:outerShdw blurRad="292100" dist="139700" dir="2700000" algn="tl" rotWithShape="0">
                <a:srgbClr val="333333">
                  <a:alpha val="65000"/>
                </a:srgbClr>
              </a:outerShdw>
            </a:effectLst>
          </p:spPr>
        </p:pic>
        <p:sp>
          <p:nvSpPr>
            <p:cNvPr id="6" name="Rectangle: Rounded Corners 5"/>
            <p:cNvSpPr/>
            <p:nvPr/>
          </p:nvSpPr>
          <p:spPr>
            <a:xfrm>
              <a:off x="6686550" y="2411903"/>
              <a:ext cx="1303238" cy="145814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Title 1"/>
          <p:cNvSpPr>
            <a:spLocks noGrp="1"/>
          </p:cNvSpPr>
          <p:nvPr>
            <p:ph type="title"/>
          </p:nvPr>
        </p:nvSpPr>
        <p:spPr/>
        <p:txBody>
          <a:bodyPr/>
          <a:lstStyle/>
          <a:p>
            <a:r>
              <a:rPr lang="en-US" dirty="0">
                <a:solidFill>
                  <a:srgbClr val="002060"/>
                </a:solidFill>
              </a:rPr>
              <a:t>Top Altitude</a:t>
            </a:r>
          </a:p>
        </p:txBody>
      </p:sp>
      <p:sp>
        <p:nvSpPr>
          <p:cNvPr id="3" name="Content Placeholder 2"/>
          <p:cNvSpPr>
            <a:spLocks noGrp="1"/>
          </p:cNvSpPr>
          <p:nvPr>
            <p:ph idx="1"/>
          </p:nvPr>
        </p:nvSpPr>
        <p:spPr>
          <a:xfrm>
            <a:off x="838199" y="1563624"/>
            <a:ext cx="3796553" cy="4379976"/>
          </a:xfrm>
        </p:spPr>
        <p:txBody>
          <a:bodyPr>
            <a:normAutofit/>
          </a:bodyPr>
          <a:lstStyle/>
          <a:p>
            <a:pPr marL="223838" indent="-223838"/>
            <a:r>
              <a:rPr lang="en-US" sz="1600" dirty="0">
                <a:solidFill>
                  <a:srgbClr val="002060"/>
                </a:solidFill>
              </a:rPr>
              <a:t>May be published for all runways &amp; transitions</a:t>
            </a:r>
          </a:p>
          <a:p>
            <a:pPr marL="223838" indent="-223838"/>
            <a:r>
              <a:rPr lang="en-US" sz="1600" dirty="0">
                <a:solidFill>
                  <a:srgbClr val="002060"/>
                </a:solidFill>
              </a:rPr>
              <a:t>May be runway/transition specific </a:t>
            </a:r>
          </a:p>
          <a:p>
            <a:pPr marL="223838" indent="-223838"/>
            <a:r>
              <a:rPr lang="en-US" sz="1600" dirty="0">
                <a:solidFill>
                  <a:srgbClr val="002060"/>
                </a:solidFill>
              </a:rPr>
              <a:t>May be departure airport specific</a:t>
            </a:r>
          </a:p>
          <a:p>
            <a:pPr marL="223838" indent="-223838"/>
            <a:r>
              <a:rPr lang="en-US" sz="1600" dirty="0">
                <a:solidFill>
                  <a:srgbClr val="002060"/>
                </a:solidFill>
              </a:rPr>
              <a:t>It is </a:t>
            </a:r>
            <a:r>
              <a:rPr lang="en-US" sz="1600" b="1" i="1" u="sng" dirty="0">
                <a:solidFill>
                  <a:srgbClr val="002060"/>
                </a:solidFill>
              </a:rPr>
              <a:t>not</a:t>
            </a:r>
            <a:r>
              <a:rPr lang="en-US" sz="1600" dirty="0">
                <a:solidFill>
                  <a:srgbClr val="002060"/>
                </a:solidFill>
              </a:rPr>
              <a:t>:</a:t>
            </a:r>
          </a:p>
          <a:p>
            <a:pPr marL="454025" lvl="1" indent="-223838"/>
            <a:r>
              <a:rPr lang="en-US" sz="1400" dirty="0">
                <a:solidFill>
                  <a:srgbClr val="002060"/>
                </a:solidFill>
              </a:rPr>
              <a:t>The altitude filed in the IFR flight plan</a:t>
            </a:r>
          </a:p>
          <a:p>
            <a:pPr marL="454025" lvl="1" indent="-223838"/>
            <a:r>
              <a:rPr lang="en-US" sz="1400" dirty="0">
                <a:solidFill>
                  <a:srgbClr val="002060"/>
                </a:solidFill>
              </a:rPr>
              <a:t>The “expect” altitude in the IFR clearance or published on the SID</a:t>
            </a:r>
          </a:p>
          <a:p>
            <a:pPr marL="623888" lvl="1" indent="-223838"/>
            <a:endParaRPr lang="en-US" sz="1400" dirty="0">
              <a:solidFill>
                <a:srgbClr val="002060"/>
              </a:solidFill>
            </a:endParaRPr>
          </a:p>
        </p:txBody>
      </p:sp>
      <p:sp>
        <p:nvSpPr>
          <p:cNvPr id="4" name="Slide Number Placeholder 3"/>
          <p:cNvSpPr>
            <a:spLocks noGrp="1"/>
          </p:cNvSpPr>
          <p:nvPr>
            <p:ph type="sldNum" sz="quarter" idx="12"/>
          </p:nvPr>
        </p:nvSpPr>
        <p:spPr/>
        <p:txBody>
          <a:bodyPr/>
          <a:lstStyle/>
          <a:p>
            <a:fld id="{79BA96BB-7DBE-4AD9-88D2-170EED19CF9B}" type="slidenum">
              <a:rPr lang="en-US" smtClean="0"/>
              <a:pPr/>
              <a:t>25</a:t>
            </a:fld>
            <a:endParaRPr lang="en-US" dirty="0"/>
          </a:p>
        </p:txBody>
      </p:sp>
      <p:sp>
        <p:nvSpPr>
          <p:cNvPr id="17" name="TextBox 16"/>
          <p:cNvSpPr txBox="1"/>
          <p:nvPr/>
        </p:nvSpPr>
        <p:spPr>
          <a:xfrm>
            <a:off x="0" y="0"/>
            <a:ext cx="1789272" cy="253916"/>
          </a:xfrm>
          <a:prstGeom prst="rect">
            <a:avLst/>
          </a:prstGeom>
          <a:noFill/>
        </p:spPr>
        <p:txBody>
          <a:bodyPr wrap="none" rtlCol="0">
            <a:spAutoFit/>
          </a:bodyPr>
          <a:lstStyle/>
          <a:p>
            <a:r>
              <a:rPr lang="en-US" sz="1050" b="1" dirty="0"/>
              <a:t>Climb Via – Terminology </a:t>
            </a:r>
          </a:p>
        </p:txBody>
      </p:sp>
      <p:sp>
        <p:nvSpPr>
          <p:cNvPr id="14" name="TextBox 13"/>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38564783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An</a:t>
            </a:r>
            <a:r>
              <a:rPr lang="en-US" sz="2000" dirty="0">
                <a:solidFill>
                  <a:srgbClr val="FF0000"/>
                </a:solidFill>
              </a:rPr>
              <a:t> </a:t>
            </a:r>
            <a:r>
              <a:rPr lang="en-US" sz="2000" dirty="0"/>
              <a:t>ATC Clearance That Includes An IFR Departure Procedure </a:t>
            </a:r>
          </a:p>
        </p:txBody>
      </p:sp>
      <p:sp>
        <p:nvSpPr>
          <p:cNvPr id="3" name="Content Placeholder 2"/>
          <p:cNvSpPr>
            <a:spLocks noGrp="1"/>
          </p:cNvSpPr>
          <p:nvPr>
            <p:ph idx="1"/>
          </p:nvPr>
        </p:nvSpPr>
        <p:spPr>
          <a:xfrm>
            <a:off x="838199" y="1325880"/>
            <a:ext cx="8136467" cy="3886200"/>
          </a:xfrm>
        </p:spPr>
        <p:txBody>
          <a:bodyPr>
            <a:normAutofit/>
          </a:bodyPr>
          <a:lstStyle/>
          <a:p>
            <a:r>
              <a:rPr lang="en-US" sz="1600" dirty="0"/>
              <a:t>Is a clearance to fly the depicted route &amp; assigned transition</a:t>
            </a:r>
          </a:p>
          <a:p>
            <a:r>
              <a:rPr lang="en-US" sz="1600" dirty="0"/>
              <a:t>Is a clearance requiring compliance with published speed restrictions</a:t>
            </a:r>
          </a:p>
          <a:p>
            <a:r>
              <a:rPr lang="en-US" sz="1600" b="1" u="sng" dirty="0"/>
              <a:t>However, altitude assignment &amp; vertical navigation is a separate clearance</a:t>
            </a:r>
          </a:p>
        </p:txBody>
      </p:sp>
      <p:sp>
        <p:nvSpPr>
          <p:cNvPr id="4" name="Slide Number Placeholder 3"/>
          <p:cNvSpPr>
            <a:spLocks noGrp="1"/>
          </p:cNvSpPr>
          <p:nvPr>
            <p:ph type="sldNum" sz="quarter" idx="12"/>
          </p:nvPr>
        </p:nvSpPr>
        <p:spPr/>
        <p:txBody>
          <a:bodyPr/>
          <a:lstStyle/>
          <a:p>
            <a:fld id="{79BA96BB-7DBE-4AD9-88D2-170EED19CF9B}" type="slidenum">
              <a:rPr lang="en-US" smtClean="0"/>
              <a:pPr/>
              <a:t>26</a:t>
            </a:fld>
            <a:endParaRPr lang="en-US" dirty="0"/>
          </a:p>
        </p:txBody>
      </p:sp>
      <p:sp>
        <p:nvSpPr>
          <p:cNvPr id="6" name="Text Placeholder 5"/>
          <p:cNvSpPr>
            <a:spLocks noGrp="1"/>
          </p:cNvSpPr>
          <p:nvPr>
            <p:ph type="body" sz="quarter" idx="14"/>
          </p:nvPr>
        </p:nvSpPr>
        <p:spPr/>
        <p:txBody>
          <a:bodyPr/>
          <a:lstStyle/>
          <a:p>
            <a:endParaRPr lang="en-US" dirty="0"/>
          </a:p>
        </p:txBody>
      </p:sp>
      <p:grpSp>
        <p:nvGrpSpPr>
          <p:cNvPr id="10" name="Group 9"/>
          <p:cNvGrpSpPr>
            <a:grpSpLocks noChangeAspect="1"/>
          </p:cNvGrpSpPr>
          <p:nvPr/>
        </p:nvGrpSpPr>
        <p:grpSpPr>
          <a:xfrm>
            <a:off x="449085" y="1479550"/>
            <a:ext cx="8237715" cy="6455143"/>
            <a:chOff x="-296163" y="-1449518"/>
            <a:chExt cx="9691429" cy="7594286"/>
          </a:xfrm>
          <a:scene3d>
            <a:camera prst="perspectiveRelaxedModerately" fov="4200000">
              <a:rot lat="19500000" lon="0" rev="0"/>
            </a:camera>
            <a:lightRig rig="threePt" dir="t"/>
          </a:scene3d>
        </p:grpSpPr>
        <p:pic>
          <p:nvPicPr>
            <p:cNvPr id="1026" name="Picture 2" descr="H:\Working Documents\Climb Via\Climb Via Training - Oct 2013\Graphics\SIDS\SLC LEETZ RSID Jep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63" y="-1449518"/>
              <a:ext cx="9691429" cy="7594286"/>
            </a:xfrm>
            <a:prstGeom prst="rect">
              <a:avLst/>
            </a:prstGeom>
            <a:ln>
              <a:noFill/>
            </a:ln>
            <a:effectLst>
              <a:outerShdw blurRad="292100" dist="139700" dir="2700000" algn="tl" rotWithShape="0">
                <a:srgbClr val="333333">
                  <a:alpha val="65000"/>
                </a:srgbClr>
              </a:outerShdw>
            </a:effectLst>
            <a:sp3d/>
            <a:extLst>
              <a:ext uri="{909E8E84-426E-40DD-AFC4-6F175D3DCCD1}">
                <a14:hiddenFill xmlns:a14="http://schemas.microsoft.com/office/drawing/2010/main">
                  <a:solidFill>
                    <a:srgbClr val="FFFFFF"/>
                  </a:solidFill>
                </a14:hiddenFill>
              </a:ext>
            </a:extLst>
          </p:spPr>
        </p:pic>
        <p:sp>
          <p:nvSpPr>
            <p:cNvPr id="7" name="Freeform 6"/>
            <p:cNvSpPr/>
            <p:nvPr/>
          </p:nvSpPr>
          <p:spPr>
            <a:xfrm>
              <a:off x="1883665" y="1380744"/>
              <a:ext cx="6812280" cy="2798064"/>
            </a:xfrm>
            <a:custGeom>
              <a:avLst/>
              <a:gdLst>
                <a:gd name="connsiteX0" fmla="*/ 6859859 w 6859859"/>
                <a:gd name="connsiteY0" fmla="*/ 0 h 2803628"/>
                <a:gd name="connsiteX1" fmla="*/ 5415107 w 6859859"/>
                <a:gd name="connsiteY1" fmla="*/ 502920 h 2803628"/>
                <a:gd name="connsiteX2" fmla="*/ 4656155 w 6859859"/>
                <a:gd name="connsiteY2" fmla="*/ 758952 h 2803628"/>
                <a:gd name="connsiteX3" fmla="*/ 3705179 w 6859859"/>
                <a:gd name="connsiteY3" fmla="*/ 868680 h 2803628"/>
                <a:gd name="connsiteX4" fmla="*/ 2598755 w 6859859"/>
                <a:gd name="connsiteY4" fmla="*/ 996696 h 2803628"/>
                <a:gd name="connsiteX5" fmla="*/ 678515 w 6859859"/>
                <a:gd name="connsiteY5" fmla="*/ 969264 h 2803628"/>
                <a:gd name="connsiteX6" fmla="*/ 47579 w 6859859"/>
                <a:gd name="connsiteY6" fmla="*/ 1115568 h 2803628"/>
                <a:gd name="connsiteX7" fmla="*/ 120731 w 6859859"/>
                <a:gd name="connsiteY7" fmla="*/ 1773936 h 2803628"/>
                <a:gd name="connsiteX8" fmla="*/ 724235 w 6859859"/>
                <a:gd name="connsiteY8" fmla="*/ 2514600 h 2803628"/>
                <a:gd name="connsiteX9" fmla="*/ 1528907 w 6859859"/>
                <a:gd name="connsiteY9" fmla="*/ 2798064 h 2803628"/>
                <a:gd name="connsiteX10" fmla="*/ 1428323 w 6859859"/>
                <a:gd name="connsiteY10" fmla="*/ 2295144 h 2803628"/>
                <a:gd name="connsiteX0" fmla="*/ 6859859 w 6859859"/>
                <a:gd name="connsiteY0" fmla="*/ 0 h 2803628"/>
                <a:gd name="connsiteX1" fmla="*/ 5415107 w 6859859"/>
                <a:gd name="connsiteY1" fmla="*/ 502920 h 2803628"/>
                <a:gd name="connsiteX2" fmla="*/ 4656155 w 6859859"/>
                <a:gd name="connsiteY2" fmla="*/ 758952 h 2803628"/>
                <a:gd name="connsiteX3" fmla="*/ 3705179 w 6859859"/>
                <a:gd name="connsiteY3" fmla="*/ 868680 h 2803628"/>
                <a:gd name="connsiteX4" fmla="*/ 2598755 w 6859859"/>
                <a:gd name="connsiteY4" fmla="*/ 996696 h 2803628"/>
                <a:gd name="connsiteX5" fmla="*/ 678515 w 6859859"/>
                <a:gd name="connsiteY5" fmla="*/ 969264 h 2803628"/>
                <a:gd name="connsiteX6" fmla="*/ 47579 w 6859859"/>
                <a:gd name="connsiteY6" fmla="*/ 1115568 h 2803628"/>
                <a:gd name="connsiteX7" fmla="*/ 120731 w 6859859"/>
                <a:gd name="connsiteY7" fmla="*/ 1773936 h 2803628"/>
                <a:gd name="connsiteX8" fmla="*/ 724235 w 6859859"/>
                <a:gd name="connsiteY8" fmla="*/ 2514600 h 2803628"/>
                <a:gd name="connsiteX9" fmla="*/ 1528907 w 6859859"/>
                <a:gd name="connsiteY9" fmla="*/ 2798064 h 2803628"/>
                <a:gd name="connsiteX10" fmla="*/ 1428323 w 6859859"/>
                <a:gd name="connsiteY10" fmla="*/ 2295144 h 2803628"/>
                <a:gd name="connsiteX0" fmla="*/ 6859859 w 6859859"/>
                <a:gd name="connsiteY0" fmla="*/ 0 h 2803628"/>
                <a:gd name="connsiteX1" fmla="*/ 5415107 w 6859859"/>
                <a:gd name="connsiteY1" fmla="*/ 502920 h 2803628"/>
                <a:gd name="connsiteX2" fmla="*/ 4656155 w 6859859"/>
                <a:gd name="connsiteY2" fmla="*/ 758952 h 2803628"/>
                <a:gd name="connsiteX3" fmla="*/ 3705179 w 6859859"/>
                <a:gd name="connsiteY3" fmla="*/ 868680 h 2803628"/>
                <a:gd name="connsiteX4" fmla="*/ 2598755 w 6859859"/>
                <a:gd name="connsiteY4" fmla="*/ 996696 h 2803628"/>
                <a:gd name="connsiteX5" fmla="*/ 678515 w 6859859"/>
                <a:gd name="connsiteY5" fmla="*/ 969264 h 2803628"/>
                <a:gd name="connsiteX6" fmla="*/ 47579 w 6859859"/>
                <a:gd name="connsiteY6" fmla="*/ 1115568 h 2803628"/>
                <a:gd name="connsiteX7" fmla="*/ 120731 w 6859859"/>
                <a:gd name="connsiteY7" fmla="*/ 1773936 h 2803628"/>
                <a:gd name="connsiteX8" fmla="*/ 724235 w 6859859"/>
                <a:gd name="connsiteY8" fmla="*/ 2514600 h 2803628"/>
                <a:gd name="connsiteX9" fmla="*/ 1528907 w 6859859"/>
                <a:gd name="connsiteY9" fmla="*/ 2798064 h 2803628"/>
                <a:gd name="connsiteX10" fmla="*/ 1428323 w 6859859"/>
                <a:gd name="connsiteY10" fmla="*/ 2295144 h 2803628"/>
                <a:gd name="connsiteX0" fmla="*/ 6859859 w 6859859"/>
                <a:gd name="connsiteY0" fmla="*/ 0 h 2803628"/>
                <a:gd name="connsiteX1" fmla="*/ 5415107 w 6859859"/>
                <a:gd name="connsiteY1" fmla="*/ 502920 h 2803628"/>
                <a:gd name="connsiteX2" fmla="*/ 4656155 w 6859859"/>
                <a:gd name="connsiteY2" fmla="*/ 758952 h 2803628"/>
                <a:gd name="connsiteX3" fmla="*/ 3705179 w 6859859"/>
                <a:gd name="connsiteY3" fmla="*/ 868680 h 2803628"/>
                <a:gd name="connsiteX4" fmla="*/ 2598755 w 6859859"/>
                <a:gd name="connsiteY4" fmla="*/ 996696 h 2803628"/>
                <a:gd name="connsiteX5" fmla="*/ 678515 w 6859859"/>
                <a:gd name="connsiteY5" fmla="*/ 969264 h 2803628"/>
                <a:gd name="connsiteX6" fmla="*/ 47579 w 6859859"/>
                <a:gd name="connsiteY6" fmla="*/ 1115568 h 2803628"/>
                <a:gd name="connsiteX7" fmla="*/ 120731 w 6859859"/>
                <a:gd name="connsiteY7" fmla="*/ 1773936 h 2803628"/>
                <a:gd name="connsiteX8" fmla="*/ 724235 w 6859859"/>
                <a:gd name="connsiteY8" fmla="*/ 2514600 h 2803628"/>
                <a:gd name="connsiteX9" fmla="*/ 1528907 w 6859859"/>
                <a:gd name="connsiteY9" fmla="*/ 2798064 h 2803628"/>
                <a:gd name="connsiteX10" fmla="*/ 1428323 w 6859859"/>
                <a:gd name="connsiteY10" fmla="*/ 2295144 h 2803628"/>
                <a:gd name="connsiteX0" fmla="*/ 6859859 w 6859859"/>
                <a:gd name="connsiteY0" fmla="*/ 0 h 2803628"/>
                <a:gd name="connsiteX1" fmla="*/ 5415107 w 6859859"/>
                <a:gd name="connsiteY1" fmla="*/ 502920 h 2803628"/>
                <a:gd name="connsiteX2" fmla="*/ 4656155 w 6859859"/>
                <a:gd name="connsiteY2" fmla="*/ 758952 h 2803628"/>
                <a:gd name="connsiteX3" fmla="*/ 3705179 w 6859859"/>
                <a:gd name="connsiteY3" fmla="*/ 868680 h 2803628"/>
                <a:gd name="connsiteX4" fmla="*/ 2598755 w 6859859"/>
                <a:gd name="connsiteY4" fmla="*/ 996696 h 2803628"/>
                <a:gd name="connsiteX5" fmla="*/ 678515 w 6859859"/>
                <a:gd name="connsiteY5" fmla="*/ 969264 h 2803628"/>
                <a:gd name="connsiteX6" fmla="*/ 47579 w 6859859"/>
                <a:gd name="connsiteY6" fmla="*/ 1115568 h 2803628"/>
                <a:gd name="connsiteX7" fmla="*/ 120731 w 6859859"/>
                <a:gd name="connsiteY7" fmla="*/ 1773936 h 2803628"/>
                <a:gd name="connsiteX8" fmla="*/ 724235 w 6859859"/>
                <a:gd name="connsiteY8" fmla="*/ 2514600 h 2803628"/>
                <a:gd name="connsiteX9" fmla="*/ 1528907 w 6859859"/>
                <a:gd name="connsiteY9" fmla="*/ 2798064 h 2803628"/>
                <a:gd name="connsiteX10" fmla="*/ 1428323 w 6859859"/>
                <a:gd name="connsiteY10" fmla="*/ 2295144 h 2803628"/>
                <a:gd name="connsiteX0" fmla="*/ 6859859 w 6859859"/>
                <a:gd name="connsiteY0" fmla="*/ 0 h 2803628"/>
                <a:gd name="connsiteX1" fmla="*/ 5415107 w 6859859"/>
                <a:gd name="connsiteY1" fmla="*/ 502920 h 2803628"/>
                <a:gd name="connsiteX2" fmla="*/ 4656155 w 6859859"/>
                <a:gd name="connsiteY2" fmla="*/ 758952 h 2803628"/>
                <a:gd name="connsiteX3" fmla="*/ 3705179 w 6859859"/>
                <a:gd name="connsiteY3" fmla="*/ 868680 h 2803628"/>
                <a:gd name="connsiteX4" fmla="*/ 2598755 w 6859859"/>
                <a:gd name="connsiteY4" fmla="*/ 996696 h 2803628"/>
                <a:gd name="connsiteX5" fmla="*/ 678515 w 6859859"/>
                <a:gd name="connsiteY5" fmla="*/ 969264 h 2803628"/>
                <a:gd name="connsiteX6" fmla="*/ 47579 w 6859859"/>
                <a:gd name="connsiteY6" fmla="*/ 1115568 h 2803628"/>
                <a:gd name="connsiteX7" fmla="*/ 120731 w 6859859"/>
                <a:gd name="connsiteY7" fmla="*/ 1773936 h 2803628"/>
                <a:gd name="connsiteX8" fmla="*/ 724235 w 6859859"/>
                <a:gd name="connsiteY8" fmla="*/ 2514600 h 2803628"/>
                <a:gd name="connsiteX9" fmla="*/ 1528907 w 6859859"/>
                <a:gd name="connsiteY9" fmla="*/ 2798064 h 2803628"/>
                <a:gd name="connsiteX10" fmla="*/ 1428323 w 6859859"/>
                <a:gd name="connsiteY10" fmla="*/ 2295144 h 2803628"/>
                <a:gd name="connsiteX0" fmla="*/ 6812280 w 6812280"/>
                <a:gd name="connsiteY0" fmla="*/ 0 h 2803628"/>
                <a:gd name="connsiteX1" fmla="*/ 5367528 w 6812280"/>
                <a:gd name="connsiteY1" fmla="*/ 502920 h 2803628"/>
                <a:gd name="connsiteX2" fmla="*/ 4608576 w 6812280"/>
                <a:gd name="connsiteY2" fmla="*/ 758952 h 2803628"/>
                <a:gd name="connsiteX3" fmla="*/ 3657600 w 6812280"/>
                <a:gd name="connsiteY3" fmla="*/ 868680 h 2803628"/>
                <a:gd name="connsiteX4" fmla="*/ 2551176 w 6812280"/>
                <a:gd name="connsiteY4" fmla="*/ 996696 h 2803628"/>
                <a:gd name="connsiteX5" fmla="*/ 630936 w 6812280"/>
                <a:gd name="connsiteY5" fmla="*/ 969264 h 2803628"/>
                <a:gd name="connsiteX6" fmla="*/ 0 w 6812280"/>
                <a:gd name="connsiteY6" fmla="*/ 1115568 h 2803628"/>
                <a:gd name="connsiteX7" fmla="*/ 73152 w 6812280"/>
                <a:gd name="connsiteY7" fmla="*/ 1773936 h 2803628"/>
                <a:gd name="connsiteX8" fmla="*/ 676656 w 6812280"/>
                <a:gd name="connsiteY8" fmla="*/ 2514600 h 2803628"/>
                <a:gd name="connsiteX9" fmla="*/ 1481328 w 6812280"/>
                <a:gd name="connsiteY9" fmla="*/ 2798064 h 2803628"/>
                <a:gd name="connsiteX10" fmla="*/ 1380744 w 6812280"/>
                <a:gd name="connsiteY10" fmla="*/ 2295144 h 2803628"/>
                <a:gd name="connsiteX0" fmla="*/ 6812280 w 6812280"/>
                <a:gd name="connsiteY0" fmla="*/ 0 h 2803628"/>
                <a:gd name="connsiteX1" fmla="*/ 5367528 w 6812280"/>
                <a:gd name="connsiteY1" fmla="*/ 502920 h 2803628"/>
                <a:gd name="connsiteX2" fmla="*/ 4608576 w 6812280"/>
                <a:gd name="connsiteY2" fmla="*/ 758952 h 2803628"/>
                <a:gd name="connsiteX3" fmla="*/ 3657600 w 6812280"/>
                <a:gd name="connsiteY3" fmla="*/ 868680 h 2803628"/>
                <a:gd name="connsiteX4" fmla="*/ 2551176 w 6812280"/>
                <a:gd name="connsiteY4" fmla="*/ 996696 h 2803628"/>
                <a:gd name="connsiteX5" fmla="*/ 630936 w 6812280"/>
                <a:gd name="connsiteY5" fmla="*/ 969264 h 2803628"/>
                <a:gd name="connsiteX6" fmla="*/ 0 w 6812280"/>
                <a:gd name="connsiteY6" fmla="*/ 1115568 h 2803628"/>
                <a:gd name="connsiteX7" fmla="*/ 73152 w 6812280"/>
                <a:gd name="connsiteY7" fmla="*/ 1773936 h 2803628"/>
                <a:gd name="connsiteX8" fmla="*/ 676656 w 6812280"/>
                <a:gd name="connsiteY8" fmla="*/ 2514600 h 2803628"/>
                <a:gd name="connsiteX9" fmla="*/ 1481328 w 6812280"/>
                <a:gd name="connsiteY9" fmla="*/ 2798064 h 2803628"/>
                <a:gd name="connsiteX10" fmla="*/ 1380744 w 6812280"/>
                <a:gd name="connsiteY10" fmla="*/ 2295144 h 2803628"/>
                <a:gd name="connsiteX0" fmla="*/ 6812280 w 6812280"/>
                <a:gd name="connsiteY0" fmla="*/ 0 h 2798064"/>
                <a:gd name="connsiteX1" fmla="*/ 5367528 w 6812280"/>
                <a:gd name="connsiteY1" fmla="*/ 502920 h 2798064"/>
                <a:gd name="connsiteX2" fmla="*/ 4608576 w 6812280"/>
                <a:gd name="connsiteY2" fmla="*/ 758952 h 2798064"/>
                <a:gd name="connsiteX3" fmla="*/ 3657600 w 6812280"/>
                <a:gd name="connsiteY3" fmla="*/ 868680 h 2798064"/>
                <a:gd name="connsiteX4" fmla="*/ 2551176 w 6812280"/>
                <a:gd name="connsiteY4" fmla="*/ 996696 h 2798064"/>
                <a:gd name="connsiteX5" fmla="*/ 630936 w 6812280"/>
                <a:gd name="connsiteY5" fmla="*/ 969264 h 2798064"/>
                <a:gd name="connsiteX6" fmla="*/ 0 w 6812280"/>
                <a:gd name="connsiteY6" fmla="*/ 1115568 h 2798064"/>
                <a:gd name="connsiteX7" fmla="*/ 73152 w 6812280"/>
                <a:gd name="connsiteY7" fmla="*/ 1773936 h 2798064"/>
                <a:gd name="connsiteX8" fmla="*/ 676656 w 6812280"/>
                <a:gd name="connsiteY8" fmla="*/ 2514600 h 2798064"/>
                <a:gd name="connsiteX9" fmla="*/ 1481328 w 6812280"/>
                <a:gd name="connsiteY9" fmla="*/ 2798064 h 2798064"/>
                <a:gd name="connsiteX10" fmla="*/ 1380744 w 6812280"/>
                <a:gd name="connsiteY10" fmla="*/ 2295144 h 2798064"/>
                <a:gd name="connsiteX0" fmla="*/ 6812280 w 6812280"/>
                <a:gd name="connsiteY0" fmla="*/ 0 h 2798064"/>
                <a:gd name="connsiteX1" fmla="*/ 5367528 w 6812280"/>
                <a:gd name="connsiteY1" fmla="*/ 502920 h 2798064"/>
                <a:gd name="connsiteX2" fmla="*/ 4608576 w 6812280"/>
                <a:gd name="connsiteY2" fmla="*/ 758952 h 2798064"/>
                <a:gd name="connsiteX3" fmla="*/ 3657600 w 6812280"/>
                <a:gd name="connsiteY3" fmla="*/ 868680 h 2798064"/>
                <a:gd name="connsiteX4" fmla="*/ 2551176 w 6812280"/>
                <a:gd name="connsiteY4" fmla="*/ 996696 h 2798064"/>
                <a:gd name="connsiteX5" fmla="*/ 630936 w 6812280"/>
                <a:gd name="connsiteY5" fmla="*/ 969264 h 2798064"/>
                <a:gd name="connsiteX6" fmla="*/ 0 w 6812280"/>
                <a:gd name="connsiteY6" fmla="*/ 1115568 h 2798064"/>
                <a:gd name="connsiteX7" fmla="*/ 73152 w 6812280"/>
                <a:gd name="connsiteY7" fmla="*/ 1773936 h 2798064"/>
                <a:gd name="connsiteX8" fmla="*/ 676656 w 6812280"/>
                <a:gd name="connsiteY8" fmla="*/ 2514600 h 2798064"/>
                <a:gd name="connsiteX9" fmla="*/ 1481328 w 6812280"/>
                <a:gd name="connsiteY9" fmla="*/ 2798064 h 2798064"/>
                <a:gd name="connsiteX10" fmla="*/ 1380744 w 6812280"/>
                <a:gd name="connsiteY10" fmla="*/ 2295144 h 279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2280" h="2798064">
                  <a:moveTo>
                    <a:pt x="6812280" y="0"/>
                  </a:moveTo>
                  <a:lnTo>
                    <a:pt x="5367528" y="502920"/>
                  </a:lnTo>
                  <a:lnTo>
                    <a:pt x="4608576" y="758952"/>
                  </a:lnTo>
                  <a:lnTo>
                    <a:pt x="3657600" y="868680"/>
                  </a:lnTo>
                  <a:lnTo>
                    <a:pt x="2551176" y="996696"/>
                  </a:lnTo>
                  <a:lnTo>
                    <a:pt x="630936" y="969264"/>
                  </a:lnTo>
                  <a:lnTo>
                    <a:pt x="0" y="1115568"/>
                  </a:lnTo>
                  <a:lnTo>
                    <a:pt x="73152" y="1773936"/>
                  </a:lnTo>
                  <a:lnTo>
                    <a:pt x="676656" y="2514600"/>
                  </a:lnTo>
                  <a:lnTo>
                    <a:pt x="1481328" y="2798064"/>
                  </a:lnTo>
                  <a:lnTo>
                    <a:pt x="1380744" y="2295144"/>
                  </a:lnTo>
                </a:path>
              </a:pathLst>
            </a:custGeom>
            <a:noFill/>
            <a:ln w="76200">
              <a:solidFill>
                <a:srgbClr val="FFFF00">
                  <a:alpha val="50196"/>
                </a:srgbClr>
              </a:solid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4210050" y="1380744"/>
              <a:ext cx="698500" cy="149606"/>
            </a:xfrm>
            <a:prstGeom prst="roundRect">
              <a:avLst/>
            </a:prstGeom>
            <a:noFill/>
            <a:ln w="28575">
              <a:solidFill>
                <a:srgbClr val="00B050"/>
              </a:solidFill>
            </a:ln>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Rounded Rectangle 8"/>
            <p:cNvSpPr/>
            <p:nvPr/>
          </p:nvSpPr>
          <p:spPr>
            <a:xfrm>
              <a:off x="889000" y="2082800"/>
              <a:ext cx="628650" cy="146050"/>
            </a:xfrm>
            <a:prstGeom prst="roundRect">
              <a:avLst/>
            </a:prstGeom>
            <a:noFill/>
            <a:ln w="28575">
              <a:solidFill>
                <a:srgbClr val="00B050"/>
              </a:solidFill>
            </a:ln>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1" name="Rounded Rectangle 10"/>
          <p:cNvSpPr/>
          <p:nvPr/>
        </p:nvSpPr>
        <p:spPr>
          <a:xfrm>
            <a:off x="2644686" y="2690726"/>
            <a:ext cx="3851846"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a:t>
            </a:r>
          </a:p>
          <a:p>
            <a:pPr algn="ctr"/>
            <a:r>
              <a:rPr lang="en-US" sz="1400" b="1" dirty="0">
                <a:effectLst>
                  <a:outerShdw blurRad="38100" dist="38100" dir="2700000" algn="tl">
                    <a:srgbClr val="000000">
                      <a:alpha val="43137"/>
                    </a:srgbClr>
                  </a:outerShdw>
                </a:effectLst>
              </a:rPr>
              <a:t>“Cleared LEETZ Departure”</a:t>
            </a:r>
          </a:p>
        </p:txBody>
      </p:sp>
      <p:sp>
        <p:nvSpPr>
          <p:cNvPr id="12" name="TextBox 11"/>
          <p:cNvSpPr txBox="1"/>
          <p:nvPr/>
        </p:nvSpPr>
        <p:spPr>
          <a:xfrm>
            <a:off x="5642377" y="4707121"/>
            <a:ext cx="3044423" cy="261610"/>
          </a:xfrm>
          <a:prstGeom prst="rect">
            <a:avLst/>
          </a:prstGeom>
          <a:noFill/>
        </p:spPr>
        <p:txBody>
          <a:bodyPr wrap="none" rtlCol="0">
            <a:spAutoFit/>
          </a:bodyPr>
          <a:lstStyle/>
          <a:p>
            <a:r>
              <a:rPr lang="en-US" sz="1100" dirty="0"/>
              <a:t>©Jeppesen, Inc.  Not for Navigation Purposes</a:t>
            </a:r>
          </a:p>
        </p:txBody>
      </p:sp>
      <p:sp>
        <p:nvSpPr>
          <p:cNvPr id="13" name="TextBox 12"/>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Tree>
    <p:extLst>
      <p:ext uri="{BB962C8B-B14F-4D97-AF65-F5344CB8AC3E}">
        <p14:creationId xmlns:p14="http://schemas.microsoft.com/office/powerpoint/2010/main" val="3865440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DF398BC-C7A8-40F1-B45A-BD95B17A1C32}" type="slidenum">
              <a:rPr lang="en-US" smtClean="0"/>
              <a:pPr/>
              <a:t>27</a:t>
            </a:fld>
            <a:endParaRPr lang="en-US" dirty="0"/>
          </a:p>
        </p:txBody>
      </p:sp>
      <p:grpSp>
        <p:nvGrpSpPr>
          <p:cNvPr id="9" name="Group 8"/>
          <p:cNvGrpSpPr/>
          <p:nvPr/>
        </p:nvGrpSpPr>
        <p:grpSpPr>
          <a:xfrm>
            <a:off x="262715" y="-37516"/>
            <a:ext cx="8615395" cy="6858000"/>
            <a:chOff x="262715" y="-37516"/>
            <a:chExt cx="8615395" cy="6858000"/>
          </a:xfrm>
          <a:scene3d>
            <a:camera prst="perspectiveAbove"/>
            <a:lightRig rig="threePt" dir="t"/>
          </a:scene3d>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15" y="-37516"/>
              <a:ext cx="8615395" cy="6858000"/>
            </a:xfrm>
            <a:prstGeom prst="rect">
              <a:avLst/>
            </a:prstGeom>
            <a:ln>
              <a:noFill/>
            </a:ln>
            <a:effectLst>
              <a:outerShdw blurRad="292100" dist="139700" dir="2700000" algn="tl" rotWithShape="0">
                <a:srgbClr val="333333">
                  <a:alpha val="65000"/>
                </a:srgbClr>
              </a:outerShdw>
            </a:effectLst>
          </p:spPr>
        </p:pic>
        <p:grpSp>
          <p:nvGrpSpPr>
            <p:cNvPr id="6" name="Group 5"/>
            <p:cNvGrpSpPr>
              <a:grpSpLocks noChangeAspect="1"/>
            </p:cNvGrpSpPr>
            <p:nvPr/>
          </p:nvGrpSpPr>
          <p:grpSpPr>
            <a:xfrm>
              <a:off x="299007" y="1847369"/>
              <a:ext cx="8324912" cy="4620808"/>
              <a:chOff x="1094231" y="1696172"/>
              <a:chExt cx="8240182" cy="4565990"/>
            </a:xfrm>
          </p:grpSpPr>
          <p:grpSp>
            <p:nvGrpSpPr>
              <p:cNvPr id="11" name="Group 10"/>
              <p:cNvGrpSpPr/>
              <p:nvPr/>
            </p:nvGrpSpPr>
            <p:grpSpPr>
              <a:xfrm>
                <a:off x="1094231" y="1696172"/>
                <a:ext cx="7443325" cy="4565990"/>
                <a:chOff x="820936" y="2074203"/>
                <a:chExt cx="6957253" cy="4479571"/>
              </a:xfrm>
            </p:grpSpPr>
            <p:sp>
              <p:nvSpPr>
                <p:cNvPr id="13" name="Rounded Rectangle 12"/>
                <p:cNvSpPr/>
                <p:nvPr/>
              </p:nvSpPr>
              <p:spPr>
                <a:xfrm>
                  <a:off x="1295981" y="3271075"/>
                  <a:ext cx="804382" cy="43596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820936" y="4099398"/>
                  <a:ext cx="688622" cy="499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1664887" y="4195309"/>
                  <a:ext cx="710076" cy="5115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4823217" y="4706835"/>
                  <a:ext cx="823725" cy="1846939"/>
                </a:xfrm>
                <a:prstGeom prst="roundRect">
                  <a:avLst>
                    <a:gd name="adj" fmla="val 704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6984903" y="2074203"/>
                  <a:ext cx="793286" cy="4702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reeform 3"/>
              <p:cNvSpPr/>
              <p:nvPr/>
            </p:nvSpPr>
            <p:spPr>
              <a:xfrm>
                <a:off x="1357414" y="1957388"/>
                <a:ext cx="7976999" cy="1840798"/>
              </a:xfrm>
              <a:custGeom>
                <a:avLst/>
                <a:gdLst>
                  <a:gd name="connsiteX0" fmla="*/ 1180611 w 6357449"/>
                  <a:gd name="connsiteY0" fmla="*/ 0 h 1733502"/>
                  <a:gd name="connsiteX1" fmla="*/ 923436 w 6357449"/>
                  <a:gd name="connsiteY1" fmla="*/ 528637 h 1733502"/>
                  <a:gd name="connsiteX2" fmla="*/ 32849 w 6357449"/>
                  <a:gd name="connsiteY2" fmla="*/ 862012 h 1733502"/>
                  <a:gd name="connsiteX3" fmla="*/ 242399 w 6357449"/>
                  <a:gd name="connsiteY3" fmla="*/ 1571625 h 1733502"/>
                  <a:gd name="connsiteX4" fmla="*/ 723411 w 6357449"/>
                  <a:gd name="connsiteY4" fmla="*/ 1609725 h 1733502"/>
                  <a:gd name="connsiteX5" fmla="*/ 4028586 w 6357449"/>
                  <a:gd name="connsiteY5" fmla="*/ 166687 h 1733502"/>
                  <a:gd name="connsiteX6" fmla="*/ 6357449 w 6357449"/>
                  <a:gd name="connsiteY6" fmla="*/ 404812 h 1733502"/>
                  <a:gd name="connsiteX0" fmla="*/ 1180611 w 6528596"/>
                  <a:gd name="connsiteY0" fmla="*/ 0 h 1733502"/>
                  <a:gd name="connsiteX1" fmla="*/ 923436 w 6528596"/>
                  <a:gd name="connsiteY1" fmla="*/ 528637 h 1733502"/>
                  <a:gd name="connsiteX2" fmla="*/ 32849 w 6528596"/>
                  <a:gd name="connsiteY2" fmla="*/ 862012 h 1733502"/>
                  <a:gd name="connsiteX3" fmla="*/ 242399 w 6528596"/>
                  <a:gd name="connsiteY3" fmla="*/ 1571625 h 1733502"/>
                  <a:gd name="connsiteX4" fmla="*/ 723411 w 6528596"/>
                  <a:gd name="connsiteY4" fmla="*/ 1609725 h 1733502"/>
                  <a:gd name="connsiteX5" fmla="*/ 4028586 w 6528596"/>
                  <a:gd name="connsiteY5" fmla="*/ 166687 h 1733502"/>
                  <a:gd name="connsiteX6" fmla="*/ 6357449 w 6528596"/>
                  <a:gd name="connsiteY6" fmla="*/ 404812 h 1733502"/>
                  <a:gd name="connsiteX7" fmla="*/ 6352686 w 6528596"/>
                  <a:gd name="connsiteY7" fmla="*/ 404812 h 1733502"/>
                  <a:gd name="connsiteX0" fmla="*/ 1180611 w 7167074"/>
                  <a:gd name="connsiteY0" fmla="*/ 0 h 1733502"/>
                  <a:gd name="connsiteX1" fmla="*/ 923436 w 7167074"/>
                  <a:gd name="connsiteY1" fmla="*/ 528637 h 1733502"/>
                  <a:gd name="connsiteX2" fmla="*/ 32849 w 7167074"/>
                  <a:gd name="connsiteY2" fmla="*/ 862012 h 1733502"/>
                  <a:gd name="connsiteX3" fmla="*/ 242399 w 7167074"/>
                  <a:gd name="connsiteY3" fmla="*/ 1571625 h 1733502"/>
                  <a:gd name="connsiteX4" fmla="*/ 723411 w 7167074"/>
                  <a:gd name="connsiteY4" fmla="*/ 1609725 h 1733502"/>
                  <a:gd name="connsiteX5" fmla="*/ 4028586 w 7167074"/>
                  <a:gd name="connsiteY5" fmla="*/ 166687 h 1733502"/>
                  <a:gd name="connsiteX6" fmla="*/ 6357449 w 7167074"/>
                  <a:gd name="connsiteY6" fmla="*/ 404812 h 1733502"/>
                  <a:gd name="connsiteX7" fmla="*/ 7167073 w 7167074"/>
                  <a:gd name="connsiteY7" fmla="*/ 423862 h 1733502"/>
                  <a:gd name="connsiteX0" fmla="*/ 1180611 w 7167073"/>
                  <a:gd name="connsiteY0" fmla="*/ 0 h 1733502"/>
                  <a:gd name="connsiteX1" fmla="*/ 923436 w 7167073"/>
                  <a:gd name="connsiteY1" fmla="*/ 528637 h 1733502"/>
                  <a:gd name="connsiteX2" fmla="*/ 32849 w 7167073"/>
                  <a:gd name="connsiteY2" fmla="*/ 862012 h 1733502"/>
                  <a:gd name="connsiteX3" fmla="*/ 242399 w 7167073"/>
                  <a:gd name="connsiteY3" fmla="*/ 1571625 h 1733502"/>
                  <a:gd name="connsiteX4" fmla="*/ 723411 w 7167073"/>
                  <a:gd name="connsiteY4" fmla="*/ 1609725 h 1733502"/>
                  <a:gd name="connsiteX5" fmla="*/ 4028586 w 7167073"/>
                  <a:gd name="connsiteY5" fmla="*/ 166687 h 1733502"/>
                  <a:gd name="connsiteX6" fmla="*/ 6357449 w 7167073"/>
                  <a:gd name="connsiteY6" fmla="*/ 404812 h 1733502"/>
                  <a:gd name="connsiteX7" fmla="*/ 7167073 w 7167073"/>
                  <a:gd name="connsiteY7" fmla="*/ 423862 h 1733502"/>
                  <a:gd name="connsiteX0" fmla="*/ 1180611 w 7167073"/>
                  <a:gd name="connsiteY0" fmla="*/ 0 h 1733502"/>
                  <a:gd name="connsiteX1" fmla="*/ 923436 w 7167073"/>
                  <a:gd name="connsiteY1" fmla="*/ 528637 h 1733502"/>
                  <a:gd name="connsiteX2" fmla="*/ 32849 w 7167073"/>
                  <a:gd name="connsiteY2" fmla="*/ 862012 h 1733502"/>
                  <a:gd name="connsiteX3" fmla="*/ 242399 w 7167073"/>
                  <a:gd name="connsiteY3" fmla="*/ 1571625 h 1733502"/>
                  <a:gd name="connsiteX4" fmla="*/ 723411 w 7167073"/>
                  <a:gd name="connsiteY4" fmla="*/ 1609725 h 1733502"/>
                  <a:gd name="connsiteX5" fmla="*/ 4028586 w 7167073"/>
                  <a:gd name="connsiteY5" fmla="*/ 166687 h 1733502"/>
                  <a:gd name="connsiteX6" fmla="*/ 6357449 w 7167073"/>
                  <a:gd name="connsiteY6" fmla="*/ 404812 h 1733502"/>
                  <a:gd name="connsiteX7" fmla="*/ 7167073 w 7167073"/>
                  <a:gd name="connsiteY7" fmla="*/ 423862 h 1733502"/>
                  <a:gd name="connsiteX0" fmla="*/ 1180611 w 7167073"/>
                  <a:gd name="connsiteY0" fmla="*/ 0 h 1733502"/>
                  <a:gd name="connsiteX1" fmla="*/ 923436 w 7167073"/>
                  <a:gd name="connsiteY1" fmla="*/ 528637 h 1733502"/>
                  <a:gd name="connsiteX2" fmla="*/ 32849 w 7167073"/>
                  <a:gd name="connsiteY2" fmla="*/ 862012 h 1733502"/>
                  <a:gd name="connsiteX3" fmla="*/ 242399 w 7167073"/>
                  <a:gd name="connsiteY3" fmla="*/ 1571625 h 1733502"/>
                  <a:gd name="connsiteX4" fmla="*/ 723411 w 7167073"/>
                  <a:gd name="connsiteY4" fmla="*/ 1609725 h 1733502"/>
                  <a:gd name="connsiteX5" fmla="*/ 4028586 w 7167073"/>
                  <a:gd name="connsiteY5" fmla="*/ 166687 h 1733502"/>
                  <a:gd name="connsiteX6" fmla="*/ 6357449 w 7167073"/>
                  <a:gd name="connsiteY6" fmla="*/ 404812 h 1733502"/>
                  <a:gd name="connsiteX7" fmla="*/ 7167073 w 7167073"/>
                  <a:gd name="connsiteY7" fmla="*/ 423862 h 1733502"/>
                  <a:gd name="connsiteX0" fmla="*/ 1180611 w 7167073"/>
                  <a:gd name="connsiteY0" fmla="*/ 0 h 1609725"/>
                  <a:gd name="connsiteX1" fmla="*/ 923436 w 7167073"/>
                  <a:gd name="connsiteY1" fmla="*/ 528637 h 1609725"/>
                  <a:gd name="connsiteX2" fmla="*/ 32849 w 7167073"/>
                  <a:gd name="connsiteY2" fmla="*/ 862012 h 1609725"/>
                  <a:gd name="connsiteX3" fmla="*/ 242399 w 7167073"/>
                  <a:gd name="connsiteY3" fmla="*/ 1571625 h 1609725"/>
                  <a:gd name="connsiteX4" fmla="*/ 723411 w 7167073"/>
                  <a:gd name="connsiteY4" fmla="*/ 1609725 h 1609725"/>
                  <a:gd name="connsiteX5" fmla="*/ 4028586 w 7167073"/>
                  <a:gd name="connsiteY5" fmla="*/ 166687 h 1609725"/>
                  <a:gd name="connsiteX6" fmla="*/ 6357449 w 7167073"/>
                  <a:gd name="connsiteY6" fmla="*/ 404812 h 1609725"/>
                  <a:gd name="connsiteX7" fmla="*/ 7167073 w 7167073"/>
                  <a:gd name="connsiteY7" fmla="*/ 423862 h 1609725"/>
                  <a:gd name="connsiteX0" fmla="*/ 1147762 w 7134224"/>
                  <a:gd name="connsiteY0" fmla="*/ 0 h 1609725"/>
                  <a:gd name="connsiteX1" fmla="*/ 890587 w 7134224"/>
                  <a:gd name="connsiteY1" fmla="*/ 528637 h 1609725"/>
                  <a:gd name="connsiteX2" fmla="*/ 0 w 7134224"/>
                  <a:gd name="connsiteY2" fmla="*/ 862012 h 1609725"/>
                  <a:gd name="connsiteX3" fmla="*/ 209550 w 7134224"/>
                  <a:gd name="connsiteY3" fmla="*/ 1571625 h 1609725"/>
                  <a:gd name="connsiteX4" fmla="*/ 690562 w 7134224"/>
                  <a:gd name="connsiteY4" fmla="*/ 1609725 h 1609725"/>
                  <a:gd name="connsiteX5" fmla="*/ 3995737 w 7134224"/>
                  <a:gd name="connsiteY5" fmla="*/ 166687 h 1609725"/>
                  <a:gd name="connsiteX6" fmla="*/ 6324600 w 7134224"/>
                  <a:gd name="connsiteY6" fmla="*/ 404812 h 1609725"/>
                  <a:gd name="connsiteX7" fmla="*/ 7134224 w 7134224"/>
                  <a:gd name="connsiteY7" fmla="*/ 423862 h 1609725"/>
                  <a:gd name="connsiteX0" fmla="*/ 1147762 w 7134224"/>
                  <a:gd name="connsiteY0" fmla="*/ 0 h 1609725"/>
                  <a:gd name="connsiteX1" fmla="*/ 890587 w 7134224"/>
                  <a:gd name="connsiteY1" fmla="*/ 528637 h 1609725"/>
                  <a:gd name="connsiteX2" fmla="*/ 0 w 7134224"/>
                  <a:gd name="connsiteY2" fmla="*/ 862012 h 1609725"/>
                  <a:gd name="connsiteX3" fmla="*/ 209550 w 7134224"/>
                  <a:gd name="connsiteY3" fmla="*/ 1571625 h 1609725"/>
                  <a:gd name="connsiteX4" fmla="*/ 690562 w 7134224"/>
                  <a:gd name="connsiteY4" fmla="*/ 1609725 h 1609725"/>
                  <a:gd name="connsiteX5" fmla="*/ 3995737 w 7134224"/>
                  <a:gd name="connsiteY5" fmla="*/ 166687 h 1609725"/>
                  <a:gd name="connsiteX6" fmla="*/ 6324600 w 7134224"/>
                  <a:gd name="connsiteY6" fmla="*/ 404812 h 1609725"/>
                  <a:gd name="connsiteX7" fmla="*/ 7134224 w 7134224"/>
                  <a:gd name="connsiteY7" fmla="*/ 423862 h 1609725"/>
                  <a:gd name="connsiteX0" fmla="*/ 1147762 w 7134224"/>
                  <a:gd name="connsiteY0" fmla="*/ 0 h 1609725"/>
                  <a:gd name="connsiteX1" fmla="*/ 1014411 w 7134224"/>
                  <a:gd name="connsiteY1" fmla="*/ 404813 h 1609725"/>
                  <a:gd name="connsiteX2" fmla="*/ 890587 w 7134224"/>
                  <a:gd name="connsiteY2" fmla="*/ 528637 h 1609725"/>
                  <a:gd name="connsiteX3" fmla="*/ 0 w 7134224"/>
                  <a:gd name="connsiteY3" fmla="*/ 862012 h 1609725"/>
                  <a:gd name="connsiteX4" fmla="*/ 209550 w 7134224"/>
                  <a:gd name="connsiteY4" fmla="*/ 1571625 h 1609725"/>
                  <a:gd name="connsiteX5" fmla="*/ 690562 w 7134224"/>
                  <a:gd name="connsiteY5" fmla="*/ 1609725 h 1609725"/>
                  <a:gd name="connsiteX6" fmla="*/ 3995737 w 7134224"/>
                  <a:gd name="connsiteY6" fmla="*/ 166687 h 1609725"/>
                  <a:gd name="connsiteX7" fmla="*/ 6324600 w 7134224"/>
                  <a:gd name="connsiteY7" fmla="*/ 404812 h 1609725"/>
                  <a:gd name="connsiteX8" fmla="*/ 7134224 w 7134224"/>
                  <a:gd name="connsiteY8" fmla="*/ 423862 h 1609725"/>
                  <a:gd name="connsiteX0" fmla="*/ 1147762 w 7134224"/>
                  <a:gd name="connsiteY0" fmla="*/ 0 h 1609725"/>
                  <a:gd name="connsiteX1" fmla="*/ 890587 w 7134224"/>
                  <a:gd name="connsiteY1" fmla="*/ 528637 h 1609725"/>
                  <a:gd name="connsiteX2" fmla="*/ 0 w 7134224"/>
                  <a:gd name="connsiteY2" fmla="*/ 862012 h 1609725"/>
                  <a:gd name="connsiteX3" fmla="*/ 209550 w 7134224"/>
                  <a:gd name="connsiteY3" fmla="*/ 1571625 h 1609725"/>
                  <a:gd name="connsiteX4" fmla="*/ 690562 w 7134224"/>
                  <a:gd name="connsiteY4" fmla="*/ 1609725 h 1609725"/>
                  <a:gd name="connsiteX5" fmla="*/ 3995737 w 7134224"/>
                  <a:gd name="connsiteY5" fmla="*/ 166687 h 1609725"/>
                  <a:gd name="connsiteX6" fmla="*/ 6324600 w 7134224"/>
                  <a:gd name="connsiteY6" fmla="*/ 404812 h 1609725"/>
                  <a:gd name="connsiteX7" fmla="*/ 7134224 w 7134224"/>
                  <a:gd name="connsiteY7" fmla="*/ 423862 h 1609725"/>
                  <a:gd name="connsiteX0" fmla="*/ 1147762 w 7134224"/>
                  <a:gd name="connsiteY0" fmla="*/ 0 h 1609725"/>
                  <a:gd name="connsiteX1" fmla="*/ 890587 w 7134224"/>
                  <a:gd name="connsiteY1" fmla="*/ 528637 h 1609725"/>
                  <a:gd name="connsiteX2" fmla="*/ 0 w 7134224"/>
                  <a:gd name="connsiteY2" fmla="*/ 862012 h 1609725"/>
                  <a:gd name="connsiteX3" fmla="*/ 209550 w 7134224"/>
                  <a:gd name="connsiteY3" fmla="*/ 1571625 h 1609725"/>
                  <a:gd name="connsiteX4" fmla="*/ 690562 w 7134224"/>
                  <a:gd name="connsiteY4" fmla="*/ 1609725 h 1609725"/>
                  <a:gd name="connsiteX5" fmla="*/ 3995737 w 7134224"/>
                  <a:gd name="connsiteY5" fmla="*/ 166687 h 1609725"/>
                  <a:gd name="connsiteX6" fmla="*/ 6324600 w 7134224"/>
                  <a:gd name="connsiteY6" fmla="*/ 404812 h 1609725"/>
                  <a:gd name="connsiteX7" fmla="*/ 7134224 w 7134224"/>
                  <a:gd name="connsiteY7" fmla="*/ 423862 h 1609725"/>
                  <a:gd name="connsiteX0" fmla="*/ 1147762 w 7134224"/>
                  <a:gd name="connsiteY0" fmla="*/ 0 h 1609725"/>
                  <a:gd name="connsiteX1" fmla="*/ 872783 w 7134224"/>
                  <a:gd name="connsiteY1" fmla="*/ 596774 h 1609725"/>
                  <a:gd name="connsiteX2" fmla="*/ 0 w 7134224"/>
                  <a:gd name="connsiteY2" fmla="*/ 862012 h 1609725"/>
                  <a:gd name="connsiteX3" fmla="*/ 209550 w 7134224"/>
                  <a:gd name="connsiteY3" fmla="*/ 1571625 h 1609725"/>
                  <a:gd name="connsiteX4" fmla="*/ 690562 w 7134224"/>
                  <a:gd name="connsiteY4" fmla="*/ 1609725 h 1609725"/>
                  <a:gd name="connsiteX5" fmla="*/ 3995737 w 7134224"/>
                  <a:gd name="connsiteY5" fmla="*/ 166687 h 1609725"/>
                  <a:gd name="connsiteX6" fmla="*/ 6324600 w 7134224"/>
                  <a:gd name="connsiteY6" fmla="*/ 404812 h 1609725"/>
                  <a:gd name="connsiteX7" fmla="*/ 7134224 w 7134224"/>
                  <a:gd name="connsiteY7" fmla="*/ 423862 h 1609725"/>
                  <a:gd name="connsiteX0" fmla="*/ 1376261 w 7362723"/>
                  <a:gd name="connsiteY0" fmla="*/ 0 h 1609725"/>
                  <a:gd name="connsiteX1" fmla="*/ 1101282 w 7362723"/>
                  <a:gd name="connsiteY1" fmla="*/ 596774 h 1609725"/>
                  <a:gd name="connsiteX2" fmla="*/ 0 w 7362723"/>
                  <a:gd name="connsiteY2" fmla="*/ 974585 h 1609725"/>
                  <a:gd name="connsiteX3" fmla="*/ 438049 w 7362723"/>
                  <a:gd name="connsiteY3" fmla="*/ 1571625 h 1609725"/>
                  <a:gd name="connsiteX4" fmla="*/ 919061 w 7362723"/>
                  <a:gd name="connsiteY4" fmla="*/ 1609725 h 1609725"/>
                  <a:gd name="connsiteX5" fmla="*/ 4224236 w 7362723"/>
                  <a:gd name="connsiteY5" fmla="*/ 166687 h 1609725"/>
                  <a:gd name="connsiteX6" fmla="*/ 6553099 w 7362723"/>
                  <a:gd name="connsiteY6" fmla="*/ 404812 h 1609725"/>
                  <a:gd name="connsiteX7" fmla="*/ 7362723 w 7362723"/>
                  <a:gd name="connsiteY7" fmla="*/ 423862 h 1609725"/>
                  <a:gd name="connsiteX0" fmla="*/ 1376261 w 7362723"/>
                  <a:gd name="connsiteY0" fmla="*/ 0 h 1790848"/>
                  <a:gd name="connsiteX1" fmla="*/ 1101282 w 7362723"/>
                  <a:gd name="connsiteY1" fmla="*/ 596774 h 1790848"/>
                  <a:gd name="connsiteX2" fmla="*/ 0 w 7362723"/>
                  <a:gd name="connsiteY2" fmla="*/ 974585 h 1790848"/>
                  <a:gd name="connsiteX3" fmla="*/ 254063 w 7362723"/>
                  <a:gd name="connsiteY3" fmla="*/ 1790848 h 1790848"/>
                  <a:gd name="connsiteX4" fmla="*/ 919061 w 7362723"/>
                  <a:gd name="connsiteY4" fmla="*/ 1609725 h 1790848"/>
                  <a:gd name="connsiteX5" fmla="*/ 4224236 w 7362723"/>
                  <a:gd name="connsiteY5" fmla="*/ 166687 h 1790848"/>
                  <a:gd name="connsiteX6" fmla="*/ 6553099 w 7362723"/>
                  <a:gd name="connsiteY6" fmla="*/ 404812 h 1790848"/>
                  <a:gd name="connsiteX7" fmla="*/ 7362723 w 7362723"/>
                  <a:gd name="connsiteY7" fmla="*/ 423862 h 1790848"/>
                  <a:gd name="connsiteX0" fmla="*/ 1376261 w 7362723"/>
                  <a:gd name="connsiteY0" fmla="*/ 0 h 1840797"/>
                  <a:gd name="connsiteX1" fmla="*/ 1101282 w 7362723"/>
                  <a:gd name="connsiteY1" fmla="*/ 596774 h 1840797"/>
                  <a:gd name="connsiteX2" fmla="*/ 0 w 7362723"/>
                  <a:gd name="connsiteY2" fmla="*/ 974585 h 1840797"/>
                  <a:gd name="connsiteX3" fmla="*/ 254063 w 7362723"/>
                  <a:gd name="connsiteY3" fmla="*/ 1790848 h 1840797"/>
                  <a:gd name="connsiteX4" fmla="*/ 812230 w 7362723"/>
                  <a:gd name="connsiteY4" fmla="*/ 1840797 h 1840797"/>
                  <a:gd name="connsiteX5" fmla="*/ 4224236 w 7362723"/>
                  <a:gd name="connsiteY5" fmla="*/ 166687 h 1840797"/>
                  <a:gd name="connsiteX6" fmla="*/ 6553099 w 7362723"/>
                  <a:gd name="connsiteY6" fmla="*/ 404812 h 1840797"/>
                  <a:gd name="connsiteX7" fmla="*/ 7362723 w 7362723"/>
                  <a:gd name="connsiteY7" fmla="*/ 423862 h 1840797"/>
                  <a:gd name="connsiteX0" fmla="*/ 1376261 w 7362723"/>
                  <a:gd name="connsiteY0" fmla="*/ 0 h 1840797"/>
                  <a:gd name="connsiteX1" fmla="*/ 1101282 w 7362723"/>
                  <a:gd name="connsiteY1" fmla="*/ 596774 h 1840797"/>
                  <a:gd name="connsiteX2" fmla="*/ 0 w 7362723"/>
                  <a:gd name="connsiteY2" fmla="*/ 974585 h 1840797"/>
                  <a:gd name="connsiteX3" fmla="*/ 254063 w 7362723"/>
                  <a:gd name="connsiteY3" fmla="*/ 1790848 h 1840797"/>
                  <a:gd name="connsiteX4" fmla="*/ 812230 w 7362723"/>
                  <a:gd name="connsiteY4" fmla="*/ 1840797 h 1840797"/>
                  <a:gd name="connsiteX5" fmla="*/ 4488345 w 7362723"/>
                  <a:gd name="connsiteY5" fmla="*/ 169649 h 1840797"/>
                  <a:gd name="connsiteX6" fmla="*/ 6553099 w 7362723"/>
                  <a:gd name="connsiteY6" fmla="*/ 404812 h 1840797"/>
                  <a:gd name="connsiteX7" fmla="*/ 7362723 w 7362723"/>
                  <a:gd name="connsiteY7" fmla="*/ 423862 h 1840797"/>
                  <a:gd name="connsiteX0" fmla="*/ 1376261 w 7362723"/>
                  <a:gd name="connsiteY0" fmla="*/ 0 h 1840797"/>
                  <a:gd name="connsiteX1" fmla="*/ 1101282 w 7362723"/>
                  <a:gd name="connsiteY1" fmla="*/ 596774 h 1840797"/>
                  <a:gd name="connsiteX2" fmla="*/ 0 w 7362723"/>
                  <a:gd name="connsiteY2" fmla="*/ 974585 h 1840797"/>
                  <a:gd name="connsiteX3" fmla="*/ 254063 w 7362723"/>
                  <a:gd name="connsiteY3" fmla="*/ 1790848 h 1840797"/>
                  <a:gd name="connsiteX4" fmla="*/ 812230 w 7362723"/>
                  <a:gd name="connsiteY4" fmla="*/ 1840797 h 1840797"/>
                  <a:gd name="connsiteX5" fmla="*/ 4488345 w 7362723"/>
                  <a:gd name="connsiteY5" fmla="*/ 169649 h 1840797"/>
                  <a:gd name="connsiteX6" fmla="*/ 7084285 w 7362723"/>
                  <a:gd name="connsiteY6" fmla="*/ 428511 h 1840797"/>
                  <a:gd name="connsiteX7" fmla="*/ 7362723 w 7362723"/>
                  <a:gd name="connsiteY7" fmla="*/ 423862 h 1840797"/>
                  <a:gd name="connsiteX0" fmla="*/ 1376261 w 7965129"/>
                  <a:gd name="connsiteY0" fmla="*/ 0 h 1840797"/>
                  <a:gd name="connsiteX1" fmla="*/ 1101282 w 7965129"/>
                  <a:gd name="connsiteY1" fmla="*/ 596774 h 1840797"/>
                  <a:gd name="connsiteX2" fmla="*/ 0 w 7965129"/>
                  <a:gd name="connsiteY2" fmla="*/ 974585 h 1840797"/>
                  <a:gd name="connsiteX3" fmla="*/ 254063 w 7965129"/>
                  <a:gd name="connsiteY3" fmla="*/ 1790848 h 1840797"/>
                  <a:gd name="connsiteX4" fmla="*/ 812230 w 7965129"/>
                  <a:gd name="connsiteY4" fmla="*/ 1840797 h 1840797"/>
                  <a:gd name="connsiteX5" fmla="*/ 4488345 w 7965129"/>
                  <a:gd name="connsiteY5" fmla="*/ 169649 h 1840797"/>
                  <a:gd name="connsiteX6" fmla="*/ 7084285 w 7965129"/>
                  <a:gd name="connsiteY6" fmla="*/ 428511 h 1840797"/>
                  <a:gd name="connsiteX7" fmla="*/ 7965129 w 7965129"/>
                  <a:gd name="connsiteY7" fmla="*/ 456449 h 1840797"/>
                  <a:gd name="connsiteX0" fmla="*/ 1376261 w 7976999"/>
                  <a:gd name="connsiteY0" fmla="*/ 0 h 1840797"/>
                  <a:gd name="connsiteX1" fmla="*/ 1101282 w 7976999"/>
                  <a:gd name="connsiteY1" fmla="*/ 596774 h 1840797"/>
                  <a:gd name="connsiteX2" fmla="*/ 0 w 7976999"/>
                  <a:gd name="connsiteY2" fmla="*/ 974585 h 1840797"/>
                  <a:gd name="connsiteX3" fmla="*/ 254063 w 7976999"/>
                  <a:gd name="connsiteY3" fmla="*/ 1790848 h 1840797"/>
                  <a:gd name="connsiteX4" fmla="*/ 812230 w 7976999"/>
                  <a:gd name="connsiteY4" fmla="*/ 1840797 h 1840797"/>
                  <a:gd name="connsiteX5" fmla="*/ 4488345 w 7976999"/>
                  <a:gd name="connsiteY5" fmla="*/ 169649 h 1840797"/>
                  <a:gd name="connsiteX6" fmla="*/ 7084285 w 7976999"/>
                  <a:gd name="connsiteY6" fmla="*/ 428511 h 1840797"/>
                  <a:gd name="connsiteX7" fmla="*/ 7976999 w 7976999"/>
                  <a:gd name="connsiteY7" fmla="*/ 456449 h 184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6999" h="1840797">
                    <a:moveTo>
                      <a:pt x="1376261" y="0"/>
                    </a:moveTo>
                    <a:cubicBezTo>
                      <a:pt x="1290536" y="176212"/>
                      <a:pt x="1187007" y="420562"/>
                      <a:pt x="1101282" y="596774"/>
                    </a:cubicBezTo>
                    <a:cubicBezTo>
                      <a:pt x="932214" y="672974"/>
                      <a:pt x="296862" y="863460"/>
                      <a:pt x="0" y="974585"/>
                    </a:cubicBezTo>
                    <a:lnTo>
                      <a:pt x="254063" y="1790848"/>
                    </a:lnTo>
                    <a:lnTo>
                      <a:pt x="812230" y="1840797"/>
                    </a:lnTo>
                    <a:lnTo>
                      <a:pt x="4488345" y="169649"/>
                    </a:lnTo>
                    <a:lnTo>
                      <a:pt x="7084285" y="428511"/>
                    </a:lnTo>
                    <a:lnTo>
                      <a:pt x="7976999" y="456449"/>
                    </a:lnTo>
                  </a:path>
                </a:pathLst>
              </a:custGeom>
              <a:noFill/>
              <a:ln w="5715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 name="Rounded Rectangle 6"/>
          <p:cNvSpPr/>
          <p:nvPr/>
        </p:nvSpPr>
        <p:spPr>
          <a:xfrm>
            <a:off x="1245646" y="717241"/>
            <a:ext cx="6649532"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Voice:</a:t>
            </a:r>
          </a:p>
          <a:p>
            <a:pPr algn="ctr"/>
            <a:r>
              <a:rPr lang="en-US" sz="1400" b="1" dirty="0">
                <a:effectLst>
                  <a:outerShdw blurRad="38100" dist="38100" dir="2700000" algn="tl">
                    <a:srgbClr val="000000">
                      <a:alpha val="43137"/>
                    </a:srgbClr>
                  </a:outerShdw>
                </a:effectLst>
              </a:rPr>
              <a:t>“Cleared…Cowboy Six Departure, Gallup Transition, Then As Filed. Climb Via SID…”</a:t>
            </a:r>
          </a:p>
        </p:txBody>
      </p:sp>
      <p:sp>
        <p:nvSpPr>
          <p:cNvPr id="19" name="TextBox 18"/>
          <p:cNvSpPr txBox="1"/>
          <p:nvPr/>
        </p:nvSpPr>
        <p:spPr>
          <a:xfrm>
            <a:off x="456490" y="344579"/>
            <a:ext cx="3044423" cy="261610"/>
          </a:xfrm>
          <a:prstGeom prst="rect">
            <a:avLst/>
          </a:prstGeom>
          <a:noFill/>
        </p:spPr>
        <p:txBody>
          <a:bodyPr wrap="none" rtlCol="0">
            <a:spAutoFit/>
          </a:bodyPr>
          <a:lstStyle/>
          <a:p>
            <a:r>
              <a:rPr lang="en-US" sz="1100" dirty="0"/>
              <a:t>©Jeppesen, Inc.  Not for Navigation Purposes</a:t>
            </a:r>
          </a:p>
        </p:txBody>
      </p:sp>
      <p:sp>
        <p:nvSpPr>
          <p:cNvPr id="20" name="TextBox 19"/>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21" name="TextBox 20"/>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41361370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“Climb Via SID” Clearance</a:t>
            </a:r>
          </a:p>
        </p:txBody>
      </p:sp>
      <p:sp>
        <p:nvSpPr>
          <p:cNvPr id="4" name="Slide Number Placeholder 3"/>
          <p:cNvSpPr>
            <a:spLocks noGrp="1"/>
          </p:cNvSpPr>
          <p:nvPr>
            <p:ph type="sldNum" sz="quarter" idx="12"/>
          </p:nvPr>
        </p:nvSpPr>
        <p:spPr/>
        <p:txBody>
          <a:bodyPr/>
          <a:lstStyle/>
          <a:p>
            <a:fld id="{79BA96BB-7DBE-4AD9-88D2-170EED19CF9B}" type="slidenum">
              <a:rPr lang="en-US" smtClean="0"/>
              <a:pPr/>
              <a:t>28</a:t>
            </a:fld>
            <a:endParaRPr lang="en-US" dirty="0"/>
          </a:p>
        </p:txBody>
      </p:sp>
      <p:cxnSp>
        <p:nvCxnSpPr>
          <p:cNvPr id="8" name="Straight Connector 7"/>
          <p:cNvCxnSpPr/>
          <p:nvPr/>
        </p:nvCxnSpPr>
        <p:spPr>
          <a:xfrm>
            <a:off x="0" y="5484813"/>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828964" y="4786469"/>
            <a:ext cx="688009" cy="261610"/>
          </a:xfrm>
          <a:prstGeom prst="rect">
            <a:avLst/>
          </a:prstGeom>
          <a:noFill/>
        </p:spPr>
        <p:txBody>
          <a:bodyPr wrap="none" rtlCol="0">
            <a:spAutoFit/>
          </a:bodyPr>
          <a:lstStyle/>
          <a:p>
            <a:r>
              <a:rPr lang="en-US" sz="1100" b="1" i="1" dirty="0">
                <a:solidFill>
                  <a:srgbClr val="000000"/>
                </a:solidFill>
              </a:rPr>
              <a:t>ROPPR</a:t>
            </a:r>
          </a:p>
        </p:txBody>
      </p:sp>
      <p:sp>
        <p:nvSpPr>
          <p:cNvPr id="69" name="TextBox 68"/>
          <p:cNvSpPr txBox="1"/>
          <p:nvPr/>
        </p:nvSpPr>
        <p:spPr>
          <a:xfrm>
            <a:off x="2094784" y="4827354"/>
            <a:ext cx="665567" cy="261610"/>
          </a:xfrm>
          <a:prstGeom prst="rect">
            <a:avLst/>
          </a:prstGeom>
          <a:noFill/>
        </p:spPr>
        <p:txBody>
          <a:bodyPr wrap="none" rtlCol="0">
            <a:spAutoFit/>
          </a:bodyPr>
          <a:lstStyle/>
          <a:p>
            <a:r>
              <a:rPr lang="en-US" sz="1100" b="1" i="1" dirty="0">
                <a:solidFill>
                  <a:srgbClr val="000000"/>
                </a:solidFill>
              </a:rPr>
              <a:t>JAKER</a:t>
            </a:r>
          </a:p>
        </p:txBody>
      </p:sp>
      <p:sp>
        <p:nvSpPr>
          <p:cNvPr id="70" name="Rounded Rectangular Callout 69"/>
          <p:cNvSpPr/>
          <p:nvPr/>
        </p:nvSpPr>
        <p:spPr>
          <a:xfrm>
            <a:off x="4278258" y="4421638"/>
            <a:ext cx="899909" cy="357504"/>
          </a:xfrm>
          <a:prstGeom prst="wedgeRoundRectCallout">
            <a:avLst>
              <a:gd name="adj1" fmla="val -90513"/>
              <a:gd name="adj2" fmla="val -64700"/>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Above             </a:t>
            </a:r>
            <a:r>
              <a:rPr lang="en-US" sz="1000" b="1" dirty="0">
                <a:solidFill>
                  <a:srgbClr val="000000"/>
                </a:solidFill>
              </a:rPr>
              <a:t>8000’</a:t>
            </a:r>
          </a:p>
        </p:txBody>
      </p:sp>
      <p:sp>
        <p:nvSpPr>
          <p:cNvPr id="71" name="TextBox 70"/>
          <p:cNvSpPr txBox="1"/>
          <p:nvPr/>
        </p:nvSpPr>
        <p:spPr>
          <a:xfrm>
            <a:off x="4352264" y="4163247"/>
            <a:ext cx="681597" cy="261610"/>
          </a:xfrm>
          <a:prstGeom prst="rect">
            <a:avLst/>
          </a:prstGeom>
          <a:noFill/>
        </p:spPr>
        <p:txBody>
          <a:bodyPr wrap="none" rtlCol="0">
            <a:spAutoFit/>
          </a:bodyPr>
          <a:lstStyle/>
          <a:p>
            <a:r>
              <a:rPr lang="en-US" sz="1100" b="1" i="1" dirty="0">
                <a:solidFill>
                  <a:srgbClr val="000000"/>
                </a:solidFill>
              </a:rPr>
              <a:t>CEASR</a:t>
            </a:r>
          </a:p>
        </p:txBody>
      </p:sp>
      <p:sp>
        <p:nvSpPr>
          <p:cNvPr id="72" name="Rounded Rectangular Callout 71"/>
          <p:cNvSpPr/>
          <p:nvPr/>
        </p:nvSpPr>
        <p:spPr>
          <a:xfrm>
            <a:off x="5492118" y="3939069"/>
            <a:ext cx="850318" cy="350829"/>
          </a:xfrm>
          <a:prstGeom prst="wedgeRoundRectCallout">
            <a:avLst>
              <a:gd name="adj1" fmla="val -117951"/>
              <a:gd name="adj2" fmla="val -94140"/>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Above             </a:t>
            </a:r>
            <a:r>
              <a:rPr lang="en-US" sz="1000" b="1" dirty="0">
                <a:solidFill>
                  <a:srgbClr val="000000"/>
                </a:solidFill>
              </a:rPr>
              <a:t>11000’</a:t>
            </a:r>
          </a:p>
        </p:txBody>
      </p:sp>
      <p:sp>
        <p:nvSpPr>
          <p:cNvPr id="73" name="TextBox 72"/>
          <p:cNvSpPr txBox="1"/>
          <p:nvPr/>
        </p:nvSpPr>
        <p:spPr>
          <a:xfrm>
            <a:off x="5518246" y="3700899"/>
            <a:ext cx="623889" cy="261610"/>
          </a:xfrm>
          <a:prstGeom prst="rect">
            <a:avLst/>
          </a:prstGeom>
          <a:noFill/>
        </p:spPr>
        <p:txBody>
          <a:bodyPr wrap="none" rtlCol="0">
            <a:spAutoFit/>
          </a:bodyPr>
          <a:lstStyle/>
          <a:p>
            <a:r>
              <a:rPr lang="en-US" sz="1100" b="1" i="1" dirty="0">
                <a:solidFill>
                  <a:srgbClr val="000000"/>
                </a:solidFill>
              </a:rPr>
              <a:t>HITME</a:t>
            </a:r>
          </a:p>
        </p:txBody>
      </p:sp>
      <p:sp>
        <p:nvSpPr>
          <p:cNvPr id="76" name="TextBox 75"/>
          <p:cNvSpPr txBox="1"/>
          <p:nvPr/>
        </p:nvSpPr>
        <p:spPr>
          <a:xfrm>
            <a:off x="5666077" y="3275359"/>
            <a:ext cx="726481" cy="261610"/>
          </a:xfrm>
          <a:prstGeom prst="rect">
            <a:avLst/>
          </a:prstGeom>
          <a:noFill/>
        </p:spPr>
        <p:txBody>
          <a:bodyPr wrap="none" rtlCol="0">
            <a:spAutoFit/>
          </a:bodyPr>
          <a:lstStyle/>
          <a:p>
            <a:r>
              <a:rPr lang="en-US" sz="1100" b="1" i="1" dirty="0">
                <a:solidFill>
                  <a:srgbClr val="000000"/>
                </a:solidFill>
              </a:rPr>
              <a:t>COWBY</a:t>
            </a:r>
          </a:p>
        </p:txBody>
      </p:sp>
      <p:sp>
        <p:nvSpPr>
          <p:cNvPr id="77" name="TextBox 76"/>
          <p:cNvSpPr txBox="1"/>
          <p:nvPr/>
        </p:nvSpPr>
        <p:spPr>
          <a:xfrm>
            <a:off x="8154260" y="2558755"/>
            <a:ext cx="490840" cy="261610"/>
          </a:xfrm>
          <a:prstGeom prst="rect">
            <a:avLst/>
          </a:prstGeom>
          <a:noFill/>
        </p:spPr>
        <p:txBody>
          <a:bodyPr wrap="none" rtlCol="0">
            <a:spAutoFit/>
          </a:bodyPr>
          <a:lstStyle/>
          <a:p>
            <a:r>
              <a:rPr lang="en-US" sz="1100" b="1" i="1" dirty="0">
                <a:solidFill>
                  <a:srgbClr val="000000"/>
                </a:solidFill>
              </a:rPr>
              <a:t>GUP</a:t>
            </a:r>
          </a:p>
        </p:txBody>
      </p:sp>
      <p:sp>
        <p:nvSpPr>
          <p:cNvPr id="79" name="Rounded Rectangular Callout 78"/>
          <p:cNvSpPr/>
          <p:nvPr/>
        </p:nvSpPr>
        <p:spPr>
          <a:xfrm>
            <a:off x="6871352" y="2977749"/>
            <a:ext cx="1134315" cy="405000"/>
          </a:xfrm>
          <a:prstGeom prst="wedgeRoundRectCallout">
            <a:avLst>
              <a:gd name="adj1" fmla="val -83967"/>
              <a:gd name="adj2" fmla="val -87500"/>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Above             </a:t>
            </a:r>
            <a:r>
              <a:rPr lang="en-US" sz="1000" b="1" dirty="0">
                <a:solidFill>
                  <a:srgbClr val="000000"/>
                </a:solidFill>
              </a:rPr>
              <a:t>15000’</a:t>
            </a:r>
          </a:p>
        </p:txBody>
      </p:sp>
      <p:sp>
        <p:nvSpPr>
          <p:cNvPr id="80" name="TextBox 79"/>
          <p:cNvSpPr txBox="1"/>
          <p:nvPr/>
        </p:nvSpPr>
        <p:spPr>
          <a:xfrm>
            <a:off x="7312580" y="2711918"/>
            <a:ext cx="689087" cy="261610"/>
          </a:xfrm>
          <a:prstGeom prst="rect">
            <a:avLst/>
          </a:prstGeom>
          <a:noFill/>
        </p:spPr>
        <p:txBody>
          <a:bodyPr wrap="square" rtlCol="0">
            <a:spAutoFit/>
          </a:bodyPr>
          <a:lstStyle/>
          <a:p>
            <a:r>
              <a:rPr lang="en-US" sz="1100" b="1" i="1" dirty="0">
                <a:solidFill>
                  <a:srgbClr val="000000"/>
                </a:solidFill>
              </a:rPr>
              <a:t>MOSBI</a:t>
            </a:r>
          </a:p>
        </p:txBody>
      </p:sp>
      <p:sp>
        <p:nvSpPr>
          <p:cNvPr id="85" name="Content Placeholder 2"/>
          <p:cNvSpPr>
            <a:spLocks noGrp="1"/>
          </p:cNvSpPr>
          <p:nvPr>
            <p:ph sz="half" idx="1"/>
          </p:nvPr>
        </p:nvSpPr>
        <p:spPr>
          <a:xfrm>
            <a:off x="457199" y="1501589"/>
            <a:ext cx="5689601" cy="4525963"/>
          </a:xfrm>
        </p:spPr>
        <p:txBody>
          <a:bodyPr>
            <a:normAutofit/>
          </a:bodyPr>
          <a:lstStyle/>
          <a:p>
            <a:pPr marL="0" indent="0">
              <a:buNone/>
            </a:pPr>
            <a:r>
              <a:rPr lang="en-US" sz="1600" dirty="0"/>
              <a:t>After takeoff, the pilot should:</a:t>
            </a:r>
          </a:p>
          <a:p>
            <a:r>
              <a:rPr lang="en-US" sz="1600" dirty="0"/>
              <a:t>Track the lateral path of the COWBY6</a:t>
            </a:r>
          </a:p>
          <a:p>
            <a:r>
              <a:rPr lang="en-US" sz="1600" dirty="0"/>
              <a:t>Comply with published speed restrictions</a:t>
            </a:r>
          </a:p>
          <a:p>
            <a:r>
              <a:rPr lang="en-US" sz="1600" dirty="0"/>
              <a:t>Climb to meet all published altitude restrictions</a:t>
            </a:r>
          </a:p>
          <a:p>
            <a:r>
              <a:rPr lang="en-US" sz="1600" dirty="0"/>
              <a:t>Climb to the “Top Altitude” published on the SID </a:t>
            </a:r>
          </a:p>
        </p:txBody>
      </p:sp>
      <p:sp>
        <p:nvSpPr>
          <p:cNvPr id="5" name="Rectangle 4"/>
          <p:cNvSpPr/>
          <p:nvPr/>
        </p:nvSpPr>
        <p:spPr>
          <a:xfrm>
            <a:off x="2869661" y="4552544"/>
            <a:ext cx="496110" cy="330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ounded Rectangular Callout 60"/>
          <p:cNvSpPr/>
          <p:nvPr/>
        </p:nvSpPr>
        <p:spPr>
          <a:xfrm>
            <a:off x="3464383" y="5053767"/>
            <a:ext cx="1112380" cy="360046"/>
          </a:xfrm>
          <a:prstGeom prst="wedgeRoundRectCallout">
            <a:avLst>
              <a:gd name="adj1" fmla="val -59674"/>
              <a:gd name="adj2" fmla="val -114888"/>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Between             </a:t>
            </a:r>
            <a:r>
              <a:rPr lang="en-US" sz="1000" b="1" dirty="0">
                <a:solidFill>
                  <a:srgbClr val="000000"/>
                </a:solidFill>
              </a:rPr>
              <a:t>5900’ &amp; 7000’</a:t>
            </a:r>
          </a:p>
        </p:txBody>
      </p:sp>
      <p:cxnSp>
        <p:nvCxnSpPr>
          <p:cNvPr id="9" name="Straight Connector 8"/>
          <p:cNvCxnSpPr/>
          <p:nvPr/>
        </p:nvCxnSpPr>
        <p:spPr>
          <a:xfrm>
            <a:off x="2882190" y="4476903"/>
            <a:ext cx="482803" cy="7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60244" y="4937760"/>
            <a:ext cx="512064" cy="7315"/>
          </a:xfrm>
          <a:prstGeom prst="line">
            <a:avLst/>
          </a:prstGeom>
        </p:spPr>
        <p:style>
          <a:lnRef idx="1">
            <a:schemeClr val="accent1"/>
          </a:lnRef>
          <a:fillRef idx="0">
            <a:schemeClr val="accent1"/>
          </a:fillRef>
          <a:effectRef idx="0">
            <a:schemeClr val="accent1"/>
          </a:effectRef>
          <a:fontRef idx="minor">
            <a:schemeClr val="tx1"/>
          </a:fontRef>
        </p:style>
      </p:cxnSp>
      <p:sp>
        <p:nvSpPr>
          <p:cNvPr id="32" name="4-Point Star 31"/>
          <p:cNvSpPr/>
          <p:nvPr/>
        </p:nvSpPr>
        <p:spPr>
          <a:xfrm>
            <a:off x="856453" y="5384184"/>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p:cNvGrpSpPr/>
          <p:nvPr/>
        </p:nvGrpSpPr>
        <p:grpSpPr>
          <a:xfrm>
            <a:off x="977153" y="2307551"/>
            <a:ext cx="7540654" cy="3169885"/>
            <a:chOff x="977153" y="2307551"/>
            <a:chExt cx="7540654" cy="3169885"/>
          </a:xfrm>
        </p:grpSpPr>
        <p:sp>
          <p:nvSpPr>
            <p:cNvPr id="60" name="Freeform 59"/>
            <p:cNvSpPr/>
            <p:nvPr/>
          </p:nvSpPr>
          <p:spPr>
            <a:xfrm>
              <a:off x="977153" y="2388236"/>
              <a:ext cx="7470461" cy="3089200"/>
            </a:xfrm>
            <a:custGeom>
              <a:avLst/>
              <a:gdLst>
                <a:gd name="connsiteX0" fmla="*/ 0 w 7046259"/>
                <a:gd name="connsiteY0" fmla="*/ 3729317 h 3729317"/>
                <a:gd name="connsiteX1" fmla="*/ 7046259 w 7046259"/>
                <a:gd name="connsiteY1" fmla="*/ 0 h 3729317"/>
                <a:gd name="connsiteX0" fmla="*/ 0 w 7046259"/>
                <a:gd name="connsiteY0" fmla="*/ 3729317 h 3729317"/>
                <a:gd name="connsiteX1" fmla="*/ 1308847 w 7046259"/>
                <a:gd name="connsiteY1" fmla="*/ 3048000 h 3729317"/>
                <a:gd name="connsiteX2" fmla="*/ 7046259 w 7046259"/>
                <a:gd name="connsiteY2" fmla="*/ 0 h 3729317"/>
                <a:gd name="connsiteX0" fmla="*/ 0 w 7046259"/>
                <a:gd name="connsiteY0" fmla="*/ 3729317 h 3729317"/>
                <a:gd name="connsiteX1" fmla="*/ 1308847 w 7046259"/>
                <a:gd name="connsiteY1" fmla="*/ 3048000 h 3729317"/>
                <a:gd name="connsiteX2" fmla="*/ 2474259 w 7046259"/>
                <a:gd name="connsiteY2" fmla="*/ 2438400 h 3729317"/>
                <a:gd name="connsiteX3" fmla="*/ 7046259 w 7046259"/>
                <a:gd name="connsiteY3" fmla="*/ 0 h 3729317"/>
                <a:gd name="connsiteX0" fmla="*/ 0 w 7046259"/>
                <a:gd name="connsiteY0" fmla="*/ 3729317 h 3729317"/>
                <a:gd name="connsiteX1" fmla="*/ 1308847 w 7046259"/>
                <a:gd name="connsiteY1" fmla="*/ 3048000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357718 w 7046259"/>
                <a:gd name="connsiteY2" fmla="*/ 2868705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6651812 w 7046259"/>
                <a:gd name="connsiteY3" fmla="*/ 251011 h 3729317"/>
                <a:gd name="connsiteX4" fmla="*/ 7046259 w 7046259"/>
                <a:gd name="connsiteY4" fmla="*/ 0 h 3729317"/>
                <a:gd name="connsiteX0" fmla="*/ 0 w 7548282"/>
                <a:gd name="connsiteY0" fmla="*/ 3478306 h 3478306"/>
                <a:gd name="connsiteX1" fmla="*/ 1335741 w 7548282"/>
                <a:gd name="connsiteY1" fmla="*/ 2734236 h 3478306"/>
                <a:gd name="connsiteX2" fmla="*/ 238461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09278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02510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009786 w 7548282"/>
                <a:gd name="connsiteY3" fmla="*/ 389106 h 3478306"/>
                <a:gd name="connsiteX4" fmla="*/ 7548282 w 7548282"/>
                <a:gd name="connsiteY4" fmla="*/ 0 h 3478306"/>
                <a:gd name="connsiteX0" fmla="*/ 0 w 7470461"/>
                <a:gd name="connsiteY0" fmla="*/ 3089200 h 3089200"/>
                <a:gd name="connsiteX1" fmla="*/ 1335741 w 7470461"/>
                <a:gd name="connsiteY1" fmla="*/ 2345130 h 3089200"/>
                <a:gd name="connsiteX2" fmla="*/ 2112238 w 7470461"/>
                <a:gd name="connsiteY2" fmla="*/ 2346656 h 3089200"/>
                <a:gd name="connsiteX3" fmla="*/ 6009786 w 7470461"/>
                <a:gd name="connsiteY3" fmla="*/ 0 h 3089200"/>
                <a:gd name="connsiteX4" fmla="*/ 7470461 w 7470461"/>
                <a:gd name="connsiteY4" fmla="*/ 9728 h 30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0461" h="3089200">
                  <a:moveTo>
                    <a:pt x="0" y="3089200"/>
                  </a:moveTo>
                  <a:lnTo>
                    <a:pt x="1335741" y="2345130"/>
                  </a:lnTo>
                  <a:lnTo>
                    <a:pt x="2112238" y="2346656"/>
                  </a:lnTo>
                  <a:lnTo>
                    <a:pt x="6009786" y="0"/>
                  </a:lnTo>
                  <a:lnTo>
                    <a:pt x="7470461" y="97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4-Point Star 61"/>
            <p:cNvSpPr/>
            <p:nvPr/>
          </p:nvSpPr>
          <p:spPr>
            <a:xfrm>
              <a:off x="1816415" y="4845285"/>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4-Point Star 63"/>
            <p:cNvSpPr/>
            <p:nvPr/>
          </p:nvSpPr>
          <p:spPr>
            <a:xfrm>
              <a:off x="3692126" y="4221772"/>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4-Point Star 64"/>
            <p:cNvSpPr/>
            <p:nvPr/>
          </p:nvSpPr>
          <p:spPr>
            <a:xfrm>
              <a:off x="4646579" y="3644820"/>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4-Point Star 73"/>
            <p:cNvSpPr/>
            <p:nvPr/>
          </p:nvSpPr>
          <p:spPr>
            <a:xfrm>
              <a:off x="5418879" y="3195249"/>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4-Point Star 74"/>
            <p:cNvSpPr/>
            <p:nvPr/>
          </p:nvSpPr>
          <p:spPr>
            <a:xfrm>
              <a:off x="6208536" y="2702953"/>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4-Point Star 77"/>
            <p:cNvSpPr/>
            <p:nvPr/>
          </p:nvSpPr>
          <p:spPr>
            <a:xfrm>
              <a:off x="8320583" y="2307551"/>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4-Point Star 48"/>
            <p:cNvSpPr/>
            <p:nvPr/>
          </p:nvSpPr>
          <p:spPr>
            <a:xfrm>
              <a:off x="3037811" y="4632090"/>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4-Point Star 32"/>
            <p:cNvSpPr/>
            <p:nvPr/>
          </p:nvSpPr>
          <p:spPr>
            <a:xfrm>
              <a:off x="1233525" y="5186221"/>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Rounded Rectangular Callout 33"/>
          <p:cNvSpPr/>
          <p:nvPr/>
        </p:nvSpPr>
        <p:spPr>
          <a:xfrm>
            <a:off x="1941982" y="5205634"/>
            <a:ext cx="899909" cy="357504"/>
          </a:xfrm>
          <a:prstGeom prst="wedgeRoundRectCallout">
            <a:avLst>
              <a:gd name="adj1" fmla="val -98893"/>
              <a:gd name="adj2" fmla="val -27784"/>
              <a:gd name="adj3" fmla="val 16667"/>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Above             </a:t>
            </a:r>
            <a:r>
              <a:rPr lang="en-US" sz="1000" b="1" dirty="0">
                <a:solidFill>
                  <a:srgbClr val="000000"/>
                </a:solidFill>
              </a:rPr>
              <a:t>2681’</a:t>
            </a:r>
          </a:p>
        </p:txBody>
      </p:sp>
      <p:sp>
        <p:nvSpPr>
          <p:cNvPr id="35" name="TextBox 34"/>
          <p:cNvSpPr txBox="1"/>
          <p:nvPr/>
        </p:nvSpPr>
        <p:spPr>
          <a:xfrm>
            <a:off x="295836" y="5224850"/>
            <a:ext cx="679994" cy="261610"/>
          </a:xfrm>
          <a:prstGeom prst="rect">
            <a:avLst/>
          </a:prstGeom>
          <a:noFill/>
        </p:spPr>
        <p:txBody>
          <a:bodyPr wrap="none" rtlCol="0">
            <a:spAutoFit/>
          </a:bodyPr>
          <a:lstStyle/>
          <a:p>
            <a:r>
              <a:rPr lang="en-US" sz="1100" b="1" i="1" dirty="0">
                <a:solidFill>
                  <a:srgbClr val="000000"/>
                </a:solidFill>
              </a:rPr>
              <a:t>RW19R</a:t>
            </a:r>
          </a:p>
        </p:txBody>
      </p:sp>
      <p:sp>
        <p:nvSpPr>
          <p:cNvPr id="36" name="Rounded Rectangle 35"/>
          <p:cNvSpPr/>
          <p:nvPr/>
        </p:nvSpPr>
        <p:spPr>
          <a:xfrm>
            <a:off x="7065870" y="1387755"/>
            <a:ext cx="1368281" cy="817245"/>
          </a:xfrm>
          <a:prstGeom prst="round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en-US" sz="1400" b="1" i="1" dirty="0">
                <a:effectLst>
                  <a:outerShdw blurRad="38100" dist="38100" dir="2700000" algn="tl">
                    <a:srgbClr val="000000">
                      <a:alpha val="43137"/>
                    </a:srgbClr>
                  </a:outerShdw>
                </a:effectLst>
              </a:rPr>
              <a:t>Published</a:t>
            </a:r>
          </a:p>
          <a:p>
            <a:pPr algn="ctr"/>
            <a:r>
              <a:rPr lang="en-US" sz="1400" b="1" i="1" dirty="0">
                <a:effectLst>
                  <a:outerShdw blurRad="38100" dist="38100" dir="2700000" algn="tl">
                    <a:srgbClr val="000000">
                      <a:alpha val="43137"/>
                    </a:srgbClr>
                  </a:outerShdw>
                </a:effectLst>
              </a:rPr>
              <a:t>“Top Altitude” </a:t>
            </a:r>
          </a:p>
          <a:p>
            <a:pPr algn="ctr"/>
            <a:r>
              <a:rPr lang="en-US" sz="1400" b="1" i="1" dirty="0">
                <a:effectLst>
                  <a:outerShdw blurRad="38100" dist="38100" dir="2700000" algn="tl">
                    <a:srgbClr val="000000">
                      <a:alpha val="43137"/>
                    </a:srgbClr>
                  </a:outerShdw>
                </a:effectLst>
              </a:rPr>
              <a:t>FL 190</a:t>
            </a:r>
            <a:r>
              <a:rPr lang="en-US" sz="1400" b="1" dirty="0">
                <a:effectLst>
                  <a:outerShdw blurRad="38100" dist="38100" dir="2700000" algn="tl">
                    <a:srgbClr val="000000">
                      <a:alpha val="43137"/>
                    </a:srgbClr>
                  </a:outerShdw>
                </a:effectLst>
              </a:rPr>
              <a:t> </a:t>
            </a:r>
          </a:p>
        </p:txBody>
      </p:sp>
      <p:sp>
        <p:nvSpPr>
          <p:cNvPr id="38" name="TextBox 37"/>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39" name="TextBox 38"/>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40036140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Pilot/Controller Initial Contact Phraseology</a:t>
            </a:r>
          </a:p>
        </p:txBody>
      </p:sp>
      <p:sp>
        <p:nvSpPr>
          <p:cNvPr id="4" name="Slide Number Placeholder 3"/>
          <p:cNvSpPr>
            <a:spLocks noGrp="1"/>
          </p:cNvSpPr>
          <p:nvPr>
            <p:ph type="sldNum" sz="quarter" idx="12"/>
          </p:nvPr>
        </p:nvSpPr>
        <p:spPr/>
        <p:txBody>
          <a:bodyPr/>
          <a:lstStyle/>
          <a:p>
            <a:fld id="{79BA96BB-7DBE-4AD9-88D2-170EED19CF9B}" type="slidenum">
              <a:rPr lang="en-US" smtClean="0"/>
              <a:pPr/>
              <a:t>29</a:t>
            </a:fld>
            <a:endParaRPr lang="en-US" dirty="0"/>
          </a:p>
        </p:txBody>
      </p:sp>
      <p:grpSp>
        <p:nvGrpSpPr>
          <p:cNvPr id="8" name="Group 7"/>
          <p:cNvGrpSpPr/>
          <p:nvPr/>
        </p:nvGrpSpPr>
        <p:grpSpPr>
          <a:xfrm>
            <a:off x="476250" y="2309490"/>
            <a:ext cx="8184629" cy="3746050"/>
            <a:chOff x="476250" y="2309490"/>
            <a:chExt cx="8184629" cy="374605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250" y="3489833"/>
              <a:ext cx="3850065" cy="25657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3382" y="3491437"/>
              <a:ext cx="3587497" cy="25624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a:off x="476250" y="2309490"/>
              <a:ext cx="3850065" cy="1055608"/>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r>
                <a:rPr lang="en-US" sz="1400" b="1" dirty="0">
                  <a:effectLst>
                    <a:outerShdw blurRad="38100" dist="38100" dir="2700000" algn="tl">
                      <a:srgbClr val="000000">
                        <a:alpha val="43137"/>
                      </a:srgbClr>
                    </a:outerShdw>
                  </a:effectLst>
                </a:rPr>
                <a:t>“Las Vegas Departure, </a:t>
              </a:r>
            </a:p>
            <a:p>
              <a:pPr algn="ctr"/>
              <a:r>
                <a:rPr lang="en-US" sz="1400" b="1" dirty="0">
                  <a:effectLst>
                    <a:outerShdw blurRad="38100" dist="38100" dir="2700000" algn="tl">
                      <a:srgbClr val="000000">
                        <a:alpha val="43137"/>
                      </a:srgbClr>
                    </a:outerShdw>
                  </a:effectLst>
                </a:rPr>
                <a:t>Gulfstream Six Five Zero Golf Alpha,                                  Leaving  Two Thousand Eight Hundred,               Climbing Via The Cowboy Six Departure”</a:t>
              </a:r>
            </a:p>
          </p:txBody>
        </p:sp>
        <p:sp>
          <p:nvSpPr>
            <p:cNvPr id="13" name="Rounded Rectangle 12"/>
            <p:cNvSpPr/>
            <p:nvPr/>
          </p:nvSpPr>
          <p:spPr>
            <a:xfrm>
              <a:off x="5031023" y="2667034"/>
              <a:ext cx="3629856"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dirty="0">
                  <a:effectLst>
                    <a:outerShdw blurRad="38100" dist="38100" dir="2700000" algn="tl">
                      <a:srgbClr val="000000">
                        <a:alpha val="43137"/>
                      </a:srgbClr>
                    </a:outerShdw>
                  </a:effectLst>
                </a:rPr>
                <a:t>“Gulfstream Six Five Zero Golf Alpha,            Las Vegas Departure, Radar Contact”</a:t>
              </a:r>
            </a:p>
          </p:txBody>
        </p:sp>
      </p:grpSp>
      <p:sp>
        <p:nvSpPr>
          <p:cNvPr id="16" name="TextBox 15"/>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10" name="TextBox 9"/>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2584880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New &amp; Revised Air Traffic Procedures</a:t>
            </a:r>
          </a:p>
        </p:txBody>
      </p:sp>
      <p:sp>
        <p:nvSpPr>
          <p:cNvPr id="6" name="Content Placeholder 5"/>
          <p:cNvSpPr>
            <a:spLocks noGrp="1"/>
          </p:cNvSpPr>
          <p:nvPr>
            <p:ph idx="1"/>
          </p:nvPr>
        </p:nvSpPr>
        <p:spPr/>
        <p:txBody>
          <a:bodyPr/>
          <a:lstStyle/>
          <a:p>
            <a:r>
              <a:rPr lang="en-US" dirty="0">
                <a:solidFill>
                  <a:srgbClr val="002060"/>
                </a:solidFill>
              </a:rPr>
              <a:t>United States: Effective April 3, 2014</a:t>
            </a:r>
          </a:p>
          <a:p>
            <a:r>
              <a:rPr lang="en-US" b="1" i="1" u="sng" dirty="0">
                <a:solidFill>
                  <a:srgbClr val="002060"/>
                </a:solidFill>
              </a:rPr>
              <a:t>ICAO: Effective November 10, 2016</a:t>
            </a:r>
          </a:p>
          <a:p>
            <a:r>
              <a:rPr lang="en-US" dirty="0"/>
              <a:t>Introduces the “Climb Via” clearance</a:t>
            </a:r>
          </a:p>
          <a:p>
            <a:r>
              <a:rPr lang="en-US" dirty="0"/>
              <a:t>Updates the “Descend Via” clearance</a:t>
            </a:r>
          </a:p>
          <a:p>
            <a:r>
              <a:rPr lang="en-US" dirty="0"/>
              <a:t>Revises &amp; expands on ATC clearance phraseology supporting speed adjustments</a:t>
            </a:r>
          </a:p>
          <a:p>
            <a:r>
              <a:rPr lang="en-US" dirty="0"/>
              <a:t>Provides ATC with new clearance/phraseology options</a:t>
            </a:r>
          </a:p>
          <a:p>
            <a:r>
              <a:rPr lang="en-US" dirty="0"/>
              <a:t>Reduces frequency congestion</a:t>
            </a:r>
          </a:p>
          <a:p>
            <a:r>
              <a:rPr lang="en-US" dirty="0"/>
              <a:t>Reduction in hear-back/read-back errors </a:t>
            </a:r>
          </a:p>
        </p:txBody>
      </p:sp>
      <p:sp>
        <p:nvSpPr>
          <p:cNvPr id="7" name="Text Placeholder 6"/>
          <p:cNvSpPr>
            <a:spLocks noGrp="1"/>
          </p:cNvSpPr>
          <p:nvPr>
            <p:ph type="body" sz="quarter" idx="13"/>
          </p:nvPr>
        </p:nvSpPr>
        <p:spPr/>
        <p:txBody>
          <a:bodyPr/>
          <a:lstStyle/>
          <a:p>
            <a:r>
              <a:rPr lang="en-US" dirty="0"/>
              <a:t>Climb Via, Descend Via, &amp; Speed Adjustments</a:t>
            </a:r>
          </a:p>
        </p:txBody>
      </p:sp>
      <p:sp>
        <p:nvSpPr>
          <p:cNvPr id="9" name="Slide Number Placeholder 8"/>
          <p:cNvSpPr>
            <a:spLocks noGrp="1"/>
          </p:cNvSpPr>
          <p:nvPr>
            <p:ph type="sldNum" sz="quarter" idx="12"/>
          </p:nvPr>
        </p:nvSpPr>
        <p:spPr/>
        <p:txBody>
          <a:bodyPr/>
          <a:lstStyle/>
          <a:p>
            <a:fld id="{79BA96BB-7DBE-4AD9-88D2-170EED19CF9B}" type="slidenum">
              <a:rPr lang="en-US" smtClean="0"/>
              <a:pPr/>
              <a:t>3</a:t>
            </a:fld>
            <a:endParaRPr lang="en-US" dirty="0"/>
          </a:p>
        </p:txBody>
      </p:sp>
    </p:spTree>
    <p:extLst>
      <p:ext uri="{BB962C8B-B14F-4D97-AF65-F5344CB8AC3E}">
        <p14:creationId xmlns:p14="http://schemas.microsoft.com/office/powerpoint/2010/main" val="3762573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55612" y="1328020"/>
            <a:ext cx="8229600" cy="5256556"/>
            <a:chOff x="455612" y="1328020"/>
            <a:chExt cx="8229600" cy="5256556"/>
          </a:xfrm>
          <a:scene3d>
            <a:camera prst="perspectiveAbove"/>
            <a:lightRig rig="threePt" dir="t"/>
          </a:scene3d>
        </p:grpSpPr>
        <p:grpSp>
          <p:nvGrpSpPr>
            <p:cNvPr id="24" name="Group 23"/>
            <p:cNvGrpSpPr>
              <a:grpSpLocks noChangeAspect="1"/>
            </p:cNvGrpSpPr>
            <p:nvPr/>
          </p:nvGrpSpPr>
          <p:grpSpPr>
            <a:xfrm>
              <a:off x="455612" y="1328020"/>
              <a:ext cx="8229600" cy="5256556"/>
              <a:chOff x="-1492370" y="126958"/>
              <a:chExt cx="10504170" cy="6709410"/>
            </a:xfrm>
          </p:grpSpPr>
          <p:grpSp>
            <p:nvGrpSpPr>
              <p:cNvPr id="22" name="Group 21"/>
              <p:cNvGrpSpPr/>
              <p:nvPr/>
            </p:nvGrpSpPr>
            <p:grpSpPr>
              <a:xfrm>
                <a:off x="-1492370" y="126958"/>
                <a:ext cx="10504170" cy="6709410"/>
                <a:chOff x="-1492370" y="126958"/>
                <a:chExt cx="10504170" cy="670941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370" y="126958"/>
                  <a:ext cx="10504170" cy="6709410"/>
                </a:xfrm>
                <a:prstGeom prst="rect">
                  <a:avLst/>
                </a:prstGeom>
                <a:ln>
                  <a:noFill/>
                </a:ln>
                <a:effectLst>
                  <a:outerShdw blurRad="292100" dist="139700" dir="2700000" algn="tl" rotWithShape="0">
                    <a:srgbClr val="333333">
                      <a:alpha val="65000"/>
                    </a:srgbClr>
                  </a:outerShdw>
                </a:effectLst>
              </p:spPr>
            </p:pic>
            <p:sp>
              <p:nvSpPr>
                <p:cNvPr id="8" name="Freeform: Shape 7"/>
                <p:cNvSpPr/>
                <p:nvPr/>
              </p:nvSpPr>
              <p:spPr>
                <a:xfrm>
                  <a:off x="3017520" y="4431574"/>
                  <a:ext cx="780017" cy="521417"/>
                </a:xfrm>
                <a:custGeom>
                  <a:avLst/>
                  <a:gdLst>
                    <a:gd name="connsiteX0" fmla="*/ 666206 w 780017"/>
                    <a:gd name="connsiteY0" fmla="*/ 39189 h 521417"/>
                    <a:gd name="connsiteX1" fmla="*/ 744583 w 780017"/>
                    <a:gd name="connsiteY1" fmla="*/ 78377 h 521417"/>
                    <a:gd name="connsiteX2" fmla="*/ 773974 w 780017"/>
                    <a:gd name="connsiteY2" fmla="*/ 329837 h 521417"/>
                    <a:gd name="connsiteX3" fmla="*/ 630283 w 780017"/>
                    <a:gd name="connsiteY3" fmla="*/ 476795 h 521417"/>
                    <a:gd name="connsiteX4" fmla="*/ 408214 w 780017"/>
                    <a:gd name="connsiteY4" fmla="*/ 515983 h 521417"/>
                    <a:gd name="connsiteX5" fmla="*/ 231866 w 780017"/>
                    <a:gd name="connsiteY5" fmla="*/ 375557 h 521417"/>
                    <a:gd name="connsiteX6" fmla="*/ 0 w 780017"/>
                    <a:gd name="connsiteY6" fmla="*/ 0 h 521417"/>
                    <a:gd name="connsiteX7" fmla="*/ 0 w 780017"/>
                    <a:gd name="connsiteY7" fmla="*/ 0 h 52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0017" h="521417">
                      <a:moveTo>
                        <a:pt x="666206" y="39189"/>
                      </a:moveTo>
                      <a:cubicBezTo>
                        <a:pt x="696414" y="34562"/>
                        <a:pt x="726622" y="29936"/>
                        <a:pt x="744583" y="78377"/>
                      </a:cubicBezTo>
                      <a:cubicBezTo>
                        <a:pt x="762544" y="126818"/>
                        <a:pt x="793024" y="263434"/>
                        <a:pt x="773974" y="329837"/>
                      </a:cubicBezTo>
                      <a:cubicBezTo>
                        <a:pt x="754924" y="396240"/>
                        <a:pt x="691243" y="445771"/>
                        <a:pt x="630283" y="476795"/>
                      </a:cubicBezTo>
                      <a:cubicBezTo>
                        <a:pt x="569323" y="507819"/>
                        <a:pt x="474617" y="532856"/>
                        <a:pt x="408214" y="515983"/>
                      </a:cubicBezTo>
                      <a:cubicBezTo>
                        <a:pt x="341811" y="499110"/>
                        <a:pt x="299902" y="461554"/>
                        <a:pt x="231866" y="375557"/>
                      </a:cubicBezTo>
                      <a:cubicBezTo>
                        <a:pt x="163830" y="289560"/>
                        <a:pt x="0" y="0"/>
                        <a:pt x="0" y="0"/>
                      </a:cubicBezTo>
                      <a:lnTo>
                        <a:pt x="0" y="0"/>
                      </a:lnTo>
                    </a:path>
                  </a:pathLst>
                </a:custGeom>
                <a:noFill/>
                <a:ln w="10160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p:cNvSpPr/>
                <p:nvPr/>
              </p:nvSpPr>
              <p:spPr>
                <a:xfrm>
                  <a:off x="4052751" y="4663440"/>
                  <a:ext cx="421278" cy="28955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Rounded Corners 11"/>
                <p:cNvSpPr/>
                <p:nvPr/>
              </p:nvSpPr>
              <p:spPr>
                <a:xfrm>
                  <a:off x="3602083" y="5202283"/>
                  <a:ext cx="480060" cy="28085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Rounded Corners 17"/>
                <p:cNvSpPr/>
                <p:nvPr/>
              </p:nvSpPr>
              <p:spPr>
                <a:xfrm>
                  <a:off x="2599509" y="5202283"/>
                  <a:ext cx="862148" cy="3624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3" name="Rectangle: Rounded Corners 22"/>
              <p:cNvSpPr/>
              <p:nvPr/>
            </p:nvSpPr>
            <p:spPr>
              <a:xfrm>
                <a:off x="8520157" y="5759865"/>
                <a:ext cx="474550" cy="658027"/>
              </a:xfrm>
              <a:prstGeom prst="roundRect">
                <a:avLst>
                  <a:gd name="adj" fmla="val 41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6" name="Oval 25"/>
            <p:cNvSpPr/>
            <p:nvPr/>
          </p:nvSpPr>
          <p:spPr>
            <a:xfrm>
              <a:off x="3123246" y="4367601"/>
              <a:ext cx="2647335" cy="13735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Rectangle: Rounded Corners 27"/>
            <p:cNvSpPr/>
            <p:nvPr/>
          </p:nvSpPr>
          <p:spPr>
            <a:xfrm>
              <a:off x="6717890" y="1585406"/>
              <a:ext cx="1967322" cy="892768"/>
            </a:xfrm>
            <a:prstGeom prst="roundRect">
              <a:avLst>
                <a:gd name="adj" fmla="val 373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 name="Slide Number Placeholder 4"/>
          <p:cNvSpPr>
            <a:spLocks noGrp="1"/>
          </p:cNvSpPr>
          <p:nvPr>
            <p:ph type="sldNum" sz="quarter" idx="12"/>
          </p:nvPr>
        </p:nvSpPr>
        <p:spPr/>
        <p:txBody>
          <a:bodyPr/>
          <a:lstStyle/>
          <a:p>
            <a:fld id="{FDF398BC-C7A8-40F1-B45A-BD95B17A1C32}" type="slidenum">
              <a:rPr lang="en-US" smtClean="0"/>
              <a:pPr/>
              <a:t>30</a:t>
            </a:fld>
            <a:endParaRPr lang="en-US" dirty="0"/>
          </a:p>
        </p:txBody>
      </p:sp>
      <p:sp>
        <p:nvSpPr>
          <p:cNvPr id="7" name="Rounded Rectangle 6"/>
          <p:cNvSpPr/>
          <p:nvPr/>
        </p:nvSpPr>
        <p:spPr>
          <a:xfrm>
            <a:off x="650365" y="825188"/>
            <a:ext cx="7899357"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Voice:</a:t>
            </a:r>
          </a:p>
          <a:p>
            <a:pPr algn="ctr"/>
            <a:r>
              <a:rPr lang="en-US" sz="1400" b="1" dirty="0">
                <a:effectLst>
                  <a:outerShdw blurRad="38100" dist="38100" dir="2700000" algn="tl">
                    <a:srgbClr val="000000">
                      <a:alpha val="43137"/>
                    </a:srgbClr>
                  </a:outerShdw>
                </a:effectLst>
              </a:rPr>
              <a:t>“Cleared…GLDMN Five Departure, Radar Vectors ZIMMZ, Then As Filed. Climb Via SID…”</a:t>
            </a:r>
          </a:p>
        </p:txBody>
      </p:sp>
      <p:sp>
        <p:nvSpPr>
          <p:cNvPr id="19" name="TextBox 18"/>
          <p:cNvSpPr txBox="1"/>
          <p:nvPr/>
        </p:nvSpPr>
        <p:spPr>
          <a:xfrm>
            <a:off x="933951" y="6206636"/>
            <a:ext cx="3044423" cy="261610"/>
          </a:xfrm>
          <a:prstGeom prst="rect">
            <a:avLst/>
          </a:prstGeom>
          <a:noFill/>
        </p:spPr>
        <p:txBody>
          <a:bodyPr wrap="none" rtlCol="0">
            <a:spAutoFit/>
          </a:bodyPr>
          <a:lstStyle/>
          <a:p>
            <a:r>
              <a:rPr lang="en-US" sz="1100" dirty="0"/>
              <a:t>©Jeppesen, Inc.  Not for Navigation Purposes</a:t>
            </a:r>
          </a:p>
        </p:txBody>
      </p:sp>
      <p:sp>
        <p:nvSpPr>
          <p:cNvPr id="20" name="TextBox 19"/>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21" name="TextBox 20"/>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pic>
        <p:nvPicPr>
          <p:cNvPr id="25" name="Picture 24"/>
          <p:cNvPicPr>
            <a:picLocks noChangeAspect="1"/>
          </p:cNvPicPr>
          <p:nvPr/>
        </p:nvPicPr>
        <p:blipFill>
          <a:blip r:embed="rId4"/>
          <a:stretch>
            <a:fillRect/>
          </a:stretch>
        </p:blipFill>
        <p:spPr>
          <a:xfrm>
            <a:off x="617838" y="1607528"/>
            <a:ext cx="3676650" cy="2091887"/>
          </a:xfrm>
          <a:prstGeom prst="rect">
            <a:avLst/>
          </a:prstGeom>
          <a:ln>
            <a:noFill/>
          </a:ln>
          <a:effectLst>
            <a:outerShdw blurRad="292100" dist="139700" dir="2700000" algn="tl" rotWithShape="0">
              <a:srgbClr val="333333">
                <a:alpha val="65000"/>
              </a:srgbClr>
            </a:outerShdw>
          </a:effectLst>
        </p:spPr>
      </p:pic>
      <p:sp>
        <p:nvSpPr>
          <p:cNvPr id="27" name="Speech Bubble: Rectangle 26"/>
          <p:cNvSpPr/>
          <p:nvPr/>
        </p:nvSpPr>
        <p:spPr>
          <a:xfrm>
            <a:off x="617838" y="1629037"/>
            <a:ext cx="3676650" cy="2070378"/>
          </a:xfrm>
          <a:prstGeom prst="wedgeRectCallout">
            <a:avLst>
              <a:gd name="adj1" fmla="val 54098"/>
              <a:gd name="adj2" fmla="val 8094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p:nvPicPr>
        <p:blipFill>
          <a:blip r:embed="rId5"/>
          <a:stretch>
            <a:fillRect/>
          </a:stretch>
        </p:blipFill>
        <p:spPr>
          <a:xfrm>
            <a:off x="5601747" y="2997635"/>
            <a:ext cx="3409950" cy="1581150"/>
          </a:xfrm>
          <a:prstGeom prst="rect">
            <a:avLst/>
          </a:prstGeom>
          <a:ln>
            <a:noFill/>
          </a:ln>
          <a:effectLst>
            <a:outerShdw blurRad="292100" dist="139700" dir="2700000" algn="tl" rotWithShape="0">
              <a:srgbClr val="333333">
                <a:alpha val="65000"/>
              </a:srgbClr>
            </a:outerShdw>
          </a:effectLst>
        </p:spPr>
      </p:pic>
      <p:sp>
        <p:nvSpPr>
          <p:cNvPr id="32" name="Speech Bubble: Rectangle 31"/>
          <p:cNvSpPr/>
          <p:nvPr/>
        </p:nvSpPr>
        <p:spPr>
          <a:xfrm>
            <a:off x="5598543" y="2997635"/>
            <a:ext cx="3416061" cy="1582991"/>
          </a:xfrm>
          <a:prstGeom prst="wedgeRectCallout">
            <a:avLst>
              <a:gd name="adj1" fmla="val 8460"/>
              <a:gd name="adj2" fmla="val -72646"/>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8036879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F6DA544-5CA6-3611-D801-D01435E6A564}"/>
              </a:ext>
            </a:extLst>
          </p:cNvPr>
          <p:cNvGrpSpPr/>
          <p:nvPr/>
        </p:nvGrpSpPr>
        <p:grpSpPr>
          <a:xfrm>
            <a:off x="373169" y="0"/>
            <a:ext cx="8397662" cy="6858000"/>
            <a:chOff x="373169" y="0"/>
            <a:chExt cx="8397662" cy="6858000"/>
          </a:xfrm>
          <a:scene3d>
            <a:camera prst="perspectiveAbove"/>
            <a:lightRig rig="threePt" dir="t"/>
          </a:scene3d>
        </p:grpSpPr>
        <p:grpSp>
          <p:nvGrpSpPr>
            <p:cNvPr id="10" name="Group 9">
              <a:extLst>
                <a:ext uri="{FF2B5EF4-FFF2-40B4-BE49-F238E27FC236}">
                  <a16:creationId xmlns:a16="http://schemas.microsoft.com/office/drawing/2014/main" id="{1D6EC4D3-3995-A531-1C32-AC53825FB844}"/>
                </a:ext>
              </a:extLst>
            </p:cNvPr>
            <p:cNvGrpSpPr/>
            <p:nvPr/>
          </p:nvGrpSpPr>
          <p:grpSpPr>
            <a:xfrm>
              <a:off x="373169" y="0"/>
              <a:ext cx="8397662" cy="6858000"/>
              <a:chOff x="373169" y="0"/>
              <a:chExt cx="8397662" cy="6858000"/>
            </a:xfrm>
          </p:grpSpPr>
          <p:pic>
            <p:nvPicPr>
              <p:cNvPr id="9" name="Picture 8">
                <a:extLst>
                  <a:ext uri="{FF2B5EF4-FFF2-40B4-BE49-F238E27FC236}">
                    <a16:creationId xmlns:a16="http://schemas.microsoft.com/office/drawing/2014/main" id="{3F9A2AEA-B801-F89C-E509-37D214B57AC9}"/>
                  </a:ext>
                </a:extLst>
              </p:cNvPr>
              <p:cNvPicPr>
                <a:picLocks noChangeAspect="1"/>
              </p:cNvPicPr>
              <p:nvPr/>
            </p:nvPicPr>
            <p:blipFill>
              <a:blip r:embed="rId2"/>
              <a:stretch>
                <a:fillRect/>
              </a:stretch>
            </p:blipFill>
            <p:spPr>
              <a:xfrm>
                <a:off x="373169" y="0"/>
                <a:ext cx="8397662" cy="6858000"/>
              </a:xfrm>
              <a:prstGeom prst="rect">
                <a:avLst/>
              </a:prstGeom>
              <a:ln>
                <a:noFill/>
              </a:ln>
              <a:effectLst>
                <a:outerShdw blurRad="190500" algn="tl" rotWithShape="0">
                  <a:srgbClr val="000000">
                    <a:alpha val="70000"/>
                  </a:srgbClr>
                </a:outerShdw>
              </a:effectLst>
            </p:spPr>
          </p:pic>
          <p:sp>
            <p:nvSpPr>
              <p:cNvPr id="12" name="Rounded Rectangle 11"/>
              <p:cNvSpPr/>
              <p:nvPr/>
            </p:nvSpPr>
            <p:spPr>
              <a:xfrm>
                <a:off x="4239491" y="4947833"/>
                <a:ext cx="893618" cy="56026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13" name="Rounded Rectangle 12"/>
              <p:cNvSpPr/>
              <p:nvPr/>
            </p:nvSpPr>
            <p:spPr>
              <a:xfrm>
                <a:off x="5697753" y="4252957"/>
                <a:ext cx="476162" cy="25123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17" name="Rounded Rectangle 16"/>
              <p:cNvSpPr/>
              <p:nvPr/>
            </p:nvSpPr>
            <p:spPr>
              <a:xfrm>
                <a:off x="5935834" y="3414876"/>
                <a:ext cx="793319" cy="37572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18" name="Freeform 17"/>
              <p:cNvSpPr/>
              <p:nvPr/>
            </p:nvSpPr>
            <p:spPr>
              <a:xfrm>
                <a:off x="796059" y="2580662"/>
                <a:ext cx="6240197" cy="2927440"/>
              </a:xfrm>
              <a:custGeom>
                <a:avLst/>
                <a:gdLst>
                  <a:gd name="connsiteX0" fmla="*/ 24062 w 3968202"/>
                  <a:gd name="connsiteY0" fmla="*/ 0 h 1533833"/>
                  <a:gd name="connsiteX1" fmla="*/ 32490 w 3968202"/>
                  <a:gd name="connsiteY1" fmla="*/ 164340 h 1533833"/>
                  <a:gd name="connsiteX2" fmla="*/ 340099 w 3968202"/>
                  <a:gd name="connsiteY2" fmla="*/ 480376 h 1533833"/>
                  <a:gd name="connsiteX3" fmla="*/ 959531 w 3968202"/>
                  <a:gd name="connsiteY3" fmla="*/ 623646 h 1533833"/>
                  <a:gd name="connsiteX4" fmla="*/ 1418838 w 3968202"/>
                  <a:gd name="connsiteY4" fmla="*/ 737420 h 1533833"/>
                  <a:gd name="connsiteX5" fmla="*/ 2021415 w 3968202"/>
                  <a:gd name="connsiteY5" fmla="*/ 813269 h 1533833"/>
                  <a:gd name="connsiteX6" fmla="*/ 2628206 w 3968202"/>
                  <a:gd name="connsiteY6" fmla="*/ 905973 h 1533833"/>
                  <a:gd name="connsiteX7" fmla="*/ 3209714 w 3968202"/>
                  <a:gd name="connsiteY7" fmla="*/ 1276789 h 1533833"/>
                  <a:gd name="connsiteX8" fmla="*/ 3968202 w 3968202"/>
                  <a:gd name="connsiteY8" fmla="*/ 1533833 h 1533833"/>
                  <a:gd name="connsiteX0" fmla="*/ 24062 w 5164929"/>
                  <a:gd name="connsiteY0" fmla="*/ 0 h 1959429"/>
                  <a:gd name="connsiteX1" fmla="*/ 32490 w 5164929"/>
                  <a:gd name="connsiteY1" fmla="*/ 164340 h 1959429"/>
                  <a:gd name="connsiteX2" fmla="*/ 340099 w 5164929"/>
                  <a:gd name="connsiteY2" fmla="*/ 480376 h 1959429"/>
                  <a:gd name="connsiteX3" fmla="*/ 959531 w 5164929"/>
                  <a:gd name="connsiteY3" fmla="*/ 623646 h 1959429"/>
                  <a:gd name="connsiteX4" fmla="*/ 1418838 w 5164929"/>
                  <a:gd name="connsiteY4" fmla="*/ 737420 h 1959429"/>
                  <a:gd name="connsiteX5" fmla="*/ 2021415 w 5164929"/>
                  <a:gd name="connsiteY5" fmla="*/ 813269 h 1959429"/>
                  <a:gd name="connsiteX6" fmla="*/ 2628206 w 5164929"/>
                  <a:gd name="connsiteY6" fmla="*/ 905973 h 1959429"/>
                  <a:gd name="connsiteX7" fmla="*/ 3209714 w 5164929"/>
                  <a:gd name="connsiteY7" fmla="*/ 1276789 h 1959429"/>
                  <a:gd name="connsiteX8" fmla="*/ 5164929 w 5164929"/>
                  <a:gd name="connsiteY8" fmla="*/ 1959429 h 1959429"/>
                  <a:gd name="connsiteX0" fmla="*/ 24062 w 5307363"/>
                  <a:gd name="connsiteY0" fmla="*/ 0 h 2009994"/>
                  <a:gd name="connsiteX1" fmla="*/ 32490 w 5307363"/>
                  <a:gd name="connsiteY1" fmla="*/ 164340 h 2009994"/>
                  <a:gd name="connsiteX2" fmla="*/ 340099 w 5307363"/>
                  <a:gd name="connsiteY2" fmla="*/ 480376 h 2009994"/>
                  <a:gd name="connsiteX3" fmla="*/ 959531 w 5307363"/>
                  <a:gd name="connsiteY3" fmla="*/ 623646 h 2009994"/>
                  <a:gd name="connsiteX4" fmla="*/ 1418838 w 5307363"/>
                  <a:gd name="connsiteY4" fmla="*/ 737420 h 2009994"/>
                  <a:gd name="connsiteX5" fmla="*/ 2021415 w 5307363"/>
                  <a:gd name="connsiteY5" fmla="*/ 813269 h 2009994"/>
                  <a:gd name="connsiteX6" fmla="*/ 2628206 w 5307363"/>
                  <a:gd name="connsiteY6" fmla="*/ 905973 h 2009994"/>
                  <a:gd name="connsiteX7" fmla="*/ 3209714 w 5307363"/>
                  <a:gd name="connsiteY7" fmla="*/ 1276789 h 2009994"/>
                  <a:gd name="connsiteX8" fmla="*/ 5164929 w 5307363"/>
                  <a:gd name="connsiteY8" fmla="*/ 1959429 h 2009994"/>
                  <a:gd name="connsiteX9" fmla="*/ 5156501 w 5307363"/>
                  <a:gd name="connsiteY9" fmla="*/ 1959429 h 2009994"/>
                  <a:gd name="connsiteX0" fmla="*/ 24062 w 5843360"/>
                  <a:gd name="connsiteY0" fmla="*/ 0 h 2738987"/>
                  <a:gd name="connsiteX1" fmla="*/ 32490 w 5843360"/>
                  <a:gd name="connsiteY1" fmla="*/ 164340 h 2738987"/>
                  <a:gd name="connsiteX2" fmla="*/ 340099 w 5843360"/>
                  <a:gd name="connsiteY2" fmla="*/ 480376 h 2738987"/>
                  <a:gd name="connsiteX3" fmla="*/ 959531 w 5843360"/>
                  <a:gd name="connsiteY3" fmla="*/ 623646 h 2738987"/>
                  <a:gd name="connsiteX4" fmla="*/ 1418838 w 5843360"/>
                  <a:gd name="connsiteY4" fmla="*/ 737420 h 2738987"/>
                  <a:gd name="connsiteX5" fmla="*/ 2021415 w 5843360"/>
                  <a:gd name="connsiteY5" fmla="*/ 813269 h 2738987"/>
                  <a:gd name="connsiteX6" fmla="*/ 2628206 w 5843360"/>
                  <a:gd name="connsiteY6" fmla="*/ 905973 h 2738987"/>
                  <a:gd name="connsiteX7" fmla="*/ 3209714 w 5843360"/>
                  <a:gd name="connsiteY7" fmla="*/ 1276789 h 2738987"/>
                  <a:gd name="connsiteX8" fmla="*/ 5164929 w 5843360"/>
                  <a:gd name="connsiteY8" fmla="*/ 1959429 h 2738987"/>
                  <a:gd name="connsiteX9" fmla="*/ 5843354 w 5843360"/>
                  <a:gd name="connsiteY9" fmla="*/ 2738987 h 2738987"/>
                  <a:gd name="connsiteX0" fmla="*/ 24062 w 5843354"/>
                  <a:gd name="connsiteY0" fmla="*/ 0 h 2738987"/>
                  <a:gd name="connsiteX1" fmla="*/ 32490 w 5843354"/>
                  <a:gd name="connsiteY1" fmla="*/ 164340 h 2738987"/>
                  <a:gd name="connsiteX2" fmla="*/ 340099 w 5843354"/>
                  <a:gd name="connsiteY2" fmla="*/ 480376 h 2738987"/>
                  <a:gd name="connsiteX3" fmla="*/ 959531 w 5843354"/>
                  <a:gd name="connsiteY3" fmla="*/ 623646 h 2738987"/>
                  <a:gd name="connsiteX4" fmla="*/ 1418838 w 5843354"/>
                  <a:gd name="connsiteY4" fmla="*/ 737420 h 2738987"/>
                  <a:gd name="connsiteX5" fmla="*/ 2021415 w 5843354"/>
                  <a:gd name="connsiteY5" fmla="*/ 813269 h 2738987"/>
                  <a:gd name="connsiteX6" fmla="*/ 2628206 w 5843354"/>
                  <a:gd name="connsiteY6" fmla="*/ 905973 h 2738987"/>
                  <a:gd name="connsiteX7" fmla="*/ 3209714 w 5843354"/>
                  <a:gd name="connsiteY7" fmla="*/ 1276789 h 2738987"/>
                  <a:gd name="connsiteX8" fmla="*/ 5164929 w 5843354"/>
                  <a:gd name="connsiteY8" fmla="*/ 1959429 h 2738987"/>
                  <a:gd name="connsiteX9" fmla="*/ 5843354 w 5843354"/>
                  <a:gd name="connsiteY9" fmla="*/ 2738987 h 2738987"/>
                  <a:gd name="connsiteX0" fmla="*/ 24062 w 5843354"/>
                  <a:gd name="connsiteY0" fmla="*/ 0 h 2738987"/>
                  <a:gd name="connsiteX1" fmla="*/ 32490 w 5843354"/>
                  <a:gd name="connsiteY1" fmla="*/ 164340 h 2738987"/>
                  <a:gd name="connsiteX2" fmla="*/ 340099 w 5843354"/>
                  <a:gd name="connsiteY2" fmla="*/ 480376 h 2738987"/>
                  <a:gd name="connsiteX3" fmla="*/ 959531 w 5843354"/>
                  <a:gd name="connsiteY3" fmla="*/ 623646 h 2738987"/>
                  <a:gd name="connsiteX4" fmla="*/ 1418838 w 5843354"/>
                  <a:gd name="connsiteY4" fmla="*/ 737420 h 2738987"/>
                  <a:gd name="connsiteX5" fmla="*/ 2021415 w 5843354"/>
                  <a:gd name="connsiteY5" fmla="*/ 813269 h 2738987"/>
                  <a:gd name="connsiteX6" fmla="*/ 2628206 w 5843354"/>
                  <a:gd name="connsiteY6" fmla="*/ 905973 h 2738987"/>
                  <a:gd name="connsiteX7" fmla="*/ 3209714 w 5843354"/>
                  <a:gd name="connsiteY7" fmla="*/ 1276789 h 2738987"/>
                  <a:gd name="connsiteX8" fmla="*/ 5164929 w 5843354"/>
                  <a:gd name="connsiteY8" fmla="*/ 1959429 h 2738987"/>
                  <a:gd name="connsiteX9" fmla="*/ 5843354 w 5843354"/>
                  <a:gd name="connsiteY9" fmla="*/ 2738987 h 2738987"/>
                  <a:gd name="connsiteX0" fmla="*/ 24062 w 5843354"/>
                  <a:gd name="connsiteY0" fmla="*/ 0 h 2738987"/>
                  <a:gd name="connsiteX1" fmla="*/ 32490 w 5843354"/>
                  <a:gd name="connsiteY1" fmla="*/ 164340 h 2738987"/>
                  <a:gd name="connsiteX2" fmla="*/ 340099 w 5843354"/>
                  <a:gd name="connsiteY2" fmla="*/ 480376 h 2738987"/>
                  <a:gd name="connsiteX3" fmla="*/ 959531 w 5843354"/>
                  <a:gd name="connsiteY3" fmla="*/ 623646 h 2738987"/>
                  <a:gd name="connsiteX4" fmla="*/ 1418838 w 5843354"/>
                  <a:gd name="connsiteY4" fmla="*/ 737420 h 2738987"/>
                  <a:gd name="connsiteX5" fmla="*/ 2021415 w 5843354"/>
                  <a:gd name="connsiteY5" fmla="*/ 813269 h 2738987"/>
                  <a:gd name="connsiteX6" fmla="*/ 2628206 w 5843354"/>
                  <a:gd name="connsiteY6" fmla="*/ 905973 h 2738987"/>
                  <a:gd name="connsiteX7" fmla="*/ 3209714 w 5843354"/>
                  <a:gd name="connsiteY7" fmla="*/ 1276789 h 2738987"/>
                  <a:gd name="connsiteX8" fmla="*/ 5164929 w 5843354"/>
                  <a:gd name="connsiteY8" fmla="*/ 1959429 h 2738987"/>
                  <a:gd name="connsiteX9" fmla="*/ 5843354 w 5843354"/>
                  <a:gd name="connsiteY9" fmla="*/ 2738987 h 2738987"/>
                  <a:gd name="connsiteX0" fmla="*/ 24062 w 5843354"/>
                  <a:gd name="connsiteY0" fmla="*/ 0 h 2738987"/>
                  <a:gd name="connsiteX1" fmla="*/ 32490 w 5843354"/>
                  <a:gd name="connsiteY1" fmla="*/ 164340 h 2738987"/>
                  <a:gd name="connsiteX2" fmla="*/ 340099 w 5843354"/>
                  <a:gd name="connsiteY2" fmla="*/ 480376 h 2738987"/>
                  <a:gd name="connsiteX3" fmla="*/ 959531 w 5843354"/>
                  <a:gd name="connsiteY3" fmla="*/ 623646 h 2738987"/>
                  <a:gd name="connsiteX4" fmla="*/ 1418838 w 5843354"/>
                  <a:gd name="connsiteY4" fmla="*/ 737420 h 2738987"/>
                  <a:gd name="connsiteX5" fmla="*/ 2021415 w 5843354"/>
                  <a:gd name="connsiteY5" fmla="*/ 813269 h 2738987"/>
                  <a:gd name="connsiteX6" fmla="*/ 2628206 w 5843354"/>
                  <a:gd name="connsiteY6" fmla="*/ 905973 h 2738987"/>
                  <a:gd name="connsiteX7" fmla="*/ 3209714 w 5843354"/>
                  <a:gd name="connsiteY7" fmla="*/ 1276789 h 2738987"/>
                  <a:gd name="connsiteX8" fmla="*/ 5164929 w 5843354"/>
                  <a:gd name="connsiteY8" fmla="*/ 1959429 h 2738987"/>
                  <a:gd name="connsiteX9" fmla="*/ 5843354 w 5843354"/>
                  <a:gd name="connsiteY9" fmla="*/ 2738987 h 2738987"/>
                  <a:gd name="connsiteX0" fmla="*/ 24062 w 5843354"/>
                  <a:gd name="connsiteY0" fmla="*/ 0 h 2738987"/>
                  <a:gd name="connsiteX1" fmla="*/ 32490 w 5843354"/>
                  <a:gd name="connsiteY1" fmla="*/ 164340 h 2738987"/>
                  <a:gd name="connsiteX2" fmla="*/ 340099 w 5843354"/>
                  <a:gd name="connsiteY2" fmla="*/ 480376 h 2738987"/>
                  <a:gd name="connsiteX3" fmla="*/ 959531 w 5843354"/>
                  <a:gd name="connsiteY3" fmla="*/ 623646 h 2738987"/>
                  <a:gd name="connsiteX4" fmla="*/ 1418838 w 5843354"/>
                  <a:gd name="connsiteY4" fmla="*/ 737420 h 2738987"/>
                  <a:gd name="connsiteX5" fmla="*/ 2021415 w 5843354"/>
                  <a:gd name="connsiteY5" fmla="*/ 813269 h 2738987"/>
                  <a:gd name="connsiteX6" fmla="*/ 2628206 w 5843354"/>
                  <a:gd name="connsiteY6" fmla="*/ 905973 h 2738987"/>
                  <a:gd name="connsiteX7" fmla="*/ 3209714 w 5843354"/>
                  <a:gd name="connsiteY7" fmla="*/ 1276789 h 2738987"/>
                  <a:gd name="connsiteX8" fmla="*/ 5164929 w 5843354"/>
                  <a:gd name="connsiteY8" fmla="*/ 1959429 h 2738987"/>
                  <a:gd name="connsiteX9" fmla="*/ 5843354 w 5843354"/>
                  <a:gd name="connsiteY9" fmla="*/ 2738987 h 2738987"/>
                  <a:gd name="connsiteX0" fmla="*/ 24062 w 5843354"/>
                  <a:gd name="connsiteY0" fmla="*/ 0 h 2738987"/>
                  <a:gd name="connsiteX1" fmla="*/ 32490 w 5843354"/>
                  <a:gd name="connsiteY1" fmla="*/ 164340 h 2738987"/>
                  <a:gd name="connsiteX2" fmla="*/ 340099 w 5843354"/>
                  <a:gd name="connsiteY2" fmla="*/ 480376 h 2738987"/>
                  <a:gd name="connsiteX3" fmla="*/ 959531 w 5843354"/>
                  <a:gd name="connsiteY3" fmla="*/ 623646 h 2738987"/>
                  <a:gd name="connsiteX4" fmla="*/ 1418838 w 5843354"/>
                  <a:gd name="connsiteY4" fmla="*/ 737420 h 2738987"/>
                  <a:gd name="connsiteX5" fmla="*/ 2021415 w 5843354"/>
                  <a:gd name="connsiteY5" fmla="*/ 813269 h 2738987"/>
                  <a:gd name="connsiteX6" fmla="*/ 2628206 w 5843354"/>
                  <a:gd name="connsiteY6" fmla="*/ 905973 h 2738987"/>
                  <a:gd name="connsiteX7" fmla="*/ 3209714 w 5843354"/>
                  <a:gd name="connsiteY7" fmla="*/ 1276789 h 2738987"/>
                  <a:gd name="connsiteX8" fmla="*/ 5164929 w 5843354"/>
                  <a:gd name="connsiteY8" fmla="*/ 1959429 h 2738987"/>
                  <a:gd name="connsiteX9" fmla="*/ 5843354 w 5843354"/>
                  <a:gd name="connsiteY9" fmla="*/ 2738987 h 2738987"/>
                  <a:gd name="connsiteX0" fmla="*/ 24062 w 5843354"/>
                  <a:gd name="connsiteY0" fmla="*/ 0 h 2738987"/>
                  <a:gd name="connsiteX1" fmla="*/ 32490 w 5843354"/>
                  <a:gd name="connsiteY1" fmla="*/ 164340 h 2738987"/>
                  <a:gd name="connsiteX2" fmla="*/ 340099 w 5843354"/>
                  <a:gd name="connsiteY2" fmla="*/ 480376 h 2738987"/>
                  <a:gd name="connsiteX3" fmla="*/ 959531 w 5843354"/>
                  <a:gd name="connsiteY3" fmla="*/ 623646 h 2738987"/>
                  <a:gd name="connsiteX4" fmla="*/ 1418838 w 5843354"/>
                  <a:gd name="connsiteY4" fmla="*/ 737420 h 2738987"/>
                  <a:gd name="connsiteX5" fmla="*/ 2021415 w 5843354"/>
                  <a:gd name="connsiteY5" fmla="*/ 813269 h 2738987"/>
                  <a:gd name="connsiteX6" fmla="*/ 2628206 w 5843354"/>
                  <a:gd name="connsiteY6" fmla="*/ 905973 h 2738987"/>
                  <a:gd name="connsiteX7" fmla="*/ 3209714 w 5843354"/>
                  <a:gd name="connsiteY7" fmla="*/ 1276789 h 2738987"/>
                  <a:gd name="connsiteX8" fmla="*/ 5164929 w 5843354"/>
                  <a:gd name="connsiteY8" fmla="*/ 1959429 h 2738987"/>
                  <a:gd name="connsiteX9" fmla="*/ 5843354 w 5843354"/>
                  <a:gd name="connsiteY9" fmla="*/ 2738987 h 2738987"/>
                  <a:gd name="connsiteX0" fmla="*/ 0 w 5819292"/>
                  <a:gd name="connsiteY0" fmla="*/ 0 h 2738987"/>
                  <a:gd name="connsiteX1" fmla="*/ 8428 w 5819292"/>
                  <a:gd name="connsiteY1" fmla="*/ 164340 h 2738987"/>
                  <a:gd name="connsiteX2" fmla="*/ 316037 w 5819292"/>
                  <a:gd name="connsiteY2" fmla="*/ 480376 h 2738987"/>
                  <a:gd name="connsiteX3" fmla="*/ 935469 w 5819292"/>
                  <a:gd name="connsiteY3" fmla="*/ 623646 h 2738987"/>
                  <a:gd name="connsiteX4" fmla="*/ 1394776 w 5819292"/>
                  <a:gd name="connsiteY4" fmla="*/ 737420 h 2738987"/>
                  <a:gd name="connsiteX5" fmla="*/ 1997353 w 5819292"/>
                  <a:gd name="connsiteY5" fmla="*/ 813269 h 2738987"/>
                  <a:gd name="connsiteX6" fmla="*/ 2604144 w 5819292"/>
                  <a:gd name="connsiteY6" fmla="*/ 905973 h 2738987"/>
                  <a:gd name="connsiteX7" fmla="*/ 3185652 w 5819292"/>
                  <a:gd name="connsiteY7" fmla="*/ 1276789 h 2738987"/>
                  <a:gd name="connsiteX8" fmla="*/ 5140867 w 5819292"/>
                  <a:gd name="connsiteY8" fmla="*/ 1959429 h 2738987"/>
                  <a:gd name="connsiteX9" fmla="*/ 5819292 w 5819292"/>
                  <a:gd name="connsiteY9" fmla="*/ 2738987 h 2738987"/>
                  <a:gd name="connsiteX0" fmla="*/ 0 w 5171601"/>
                  <a:gd name="connsiteY0" fmla="*/ 0 h 1981984"/>
                  <a:gd name="connsiteX1" fmla="*/ 8428 w 5171601"/>
                  <a:gd name="connsiteY1" fmla="*/ 164340 h 1981984"/>
                  <a:gd name="connsiteX2" fmla="*/ 316037 w 5171601"/>
                  <a:gd name="connsiteY2" fmla="*/ 480376 h 1981984"/>
                  <a:gd name="connsiteX3" fmla="*/ 935469 w 5171601"/>
                  <a:gd name="connsiteY3" fmla="*/ 623646 h 1981984"/>
                  <a:gd name="connsiteX4" fmla="*/ 1394776 w 5171601"/>
                  <a:gd name="connsiteY4" fmla="*/ 737420 h 1981984"/>
                  <a:gd name="connsiteX5" fmla="*/ 1997353 w 5171601"/>
                  <a:gd name="connsiteY5" fmla="*/ 813269 h 1981984"/>
                  <a:gd name="connsiteX6" fmla="*/ 2604144 w 5171601"/>
                  <a:gd name="connsiteY6" fmla="*/ 905973 h 1981984"/>
                  <a:gd name="connsiteX7" fmla="*/ 3185652 w 5171601"/>
                  <a:gd name="connsiteY7" fmla="*/ 1276789 h 1981984"/>
                  <a:gd name="connsiteX8" fmla="*/ 5140867 w 5171601"/>
                  <a:gd name="connsiteY8" fmla="*/ 1959429 h 1981984"/>
                  <a:gd name="connsiteX9" fmla="*/ 4489637 w 5171601"/>
                  <a:gd name="connsiteY9" fmla="*/ 402653 h 1981984"/>
                  <a:gd name="connsiteX0" fmla="*/ 0 w 5169565"/>
                  <a:gd name="connsiteY0" fmla="*/ 406769 h 2382860"/>
                  <a:gd name="connsiteX1" fmla="*/ 8428 w 5169565"/>
                  <a:gd name="connsiteY1" fmla="*/ 571109 h 2382860"/>
                  <a:gd name="connsiteX2" fmla="*/ 316037 w 5169565"/>
                  <a:gd name="connsiteY2" fmla="*/ 887145 h 2382860"/>
                  <a:gd name="connsiteX3" fmla="*/ 935469 w 5169565"/>
                  <a:gd name="connsiteY3" fmla="*/ 1030415 h 2382860"/>
                  <a:gd name="connsiteX4" fmla="*/ 1394776 w 5169565"/>
                  <a:gd name="connsiteY4" fmla="*/ 1144189 h 2382860"/>
                  <a:gd name="connsiteX5" fmla="*/ 1997353 w 5169565"/>
                  <a:gd name="connsiteY5" fmla="*/ 1220038 h 2382860"/>
                  <a:gd name="connsiteX6" fmla="*/ 2604144 w 5169565"/>
                  <a:gd name="connsiteY6" fmla="*/ 1312742 h 2382860"/>
                  <a:gd name="connsiteX7" fmla="*/ 3185652 w 5169565"/>
                  <a:gd name="connsiteY7" fmla="*/ 1683558 h 2382860"/>
                  <a:gd name="connsiteX8" fmla="*/ 5140867 w 5169565"/>
                  <a:gd name="connsiteY8" fmla="*/ 2366198 h 2382860"/>
                  <a:gd name="connsiteX9" fmla="*/ 4401552 w 5169565"/>
                  <a:gd name="connsiteY9" fmla="*/ 16662 h 2382860"/>
                  <a:gd name="connsiteX0" fmla="*/ 0 w 4401552"/>
                  <a:gd name="connsiteY0" fmla="*/ 465589 h 1742378"/>
                  <a:gd name="connsiteX1" fmla="*/ 8428 w 4401552"/>
                  <a:gd name="connsiteY1" fmla="*/ 629929 h 1742378"/>
                  <a:gd name="connsiteX2" fmla="*/ 316037 w 4401552"/>
                  <a:gd name="connsiteY2" fmla="*/ 945965 h 1742378"/>
                  <a:gd name="connsiteX3" fmla="*/ 935469 w 4401552"/>
                  <a:gd name="connsiteY3" fmla="*/ 1089235 h 1742378"/>
                  <a:gd name="connsiteX4" fmla="*/ 1394776 w 4401552"/>
                  <a:gd name="connsiteY4" fmla="*/ 1203009 h 1742378"/>
                  <a:gd name="connsiteX5" fmla="*/ 1997353 w 4401552"/>
                  <a:gd name="connsiteY5" fmla="*/ 1278858 h 1742378"/>
                  <a:gd name="connsiteX6" fmla="*/ 2604144 w 4401552"/>
                  <a:gd name="connsiteY6" fmla="*/ 1371562 h 1742378"/>
                  <a:gd name="connsiteX7" fmla="*/ 3185652 w 4401552"/>
                  <a:gd name="connsiteY7" fmla="*/ 1742378 h 1742378"/>
                  <a:gd name="connsiteX8" fmla="*/ 3705656 w 4401552"/>
                  <a:gd name="connsiteY8" fmla="*/ 71432 h 1742378"/>
                  <a:gd name="connsiteX9" fmla="*/ 4401552 w 4401552"/>
                  <a:gd name="connsiteY9" fmla="*/ 75482 h 1742378"/>
                  <a:gd name="connsiteX0" fmla="*/ 0 w 4401552"/>
                  <a:gd name="connsiteY0" fmla="*/ 394157 h 1670946"/>
                  <a:gd name="connsiteX1" fmla="*/ 8428 w 4401552"/>
                  <a:gd name="connsiteY1" fmla="*/ 558497 h 1670946"/>
                  <a:gd name="connsiteX2" fmla="*/ 316037 w 4401552"/>
                  <a:gd name="connsiteY2" fmla="*/ 874533 h 1670946"/>
                  <a:gd name="connsiteX3" fmla="*/ 935469 w 4401552"/>
                  <a:gd name="connsiteY3" fmla="*/ 1017803 h 1670946"/>
                  <a:gd name="connsiteX4" fmla="*/ 1394776 w 4401552"/>
                  <a:gd name="connsiteY4" fmla="*/ 1131577 h 1670946"/>
                  <a:gd name="connsiteX5" fmla="*/ 1997353 w 4401552"/>
                  <a:gd name="connsiteY5" fmla="*/ 1207426 h 1670946"/>
                  <a:gd name="connsiteX6" fmla="*/ 2604144 w 4401552"/>
                  <a:gd name="connsiteY6" fmla="*/ 1300130 h 1670946"/>
                  <a:gd name="connsiteX7" fmla="*/ 3185652 w 4401552"/>
                  <a:gd name="connsiteY7" fmla="*/ 1670946 h 1670946"/>
                  <a:gd name="connsiteX8" fmla="*/ 3705656 w 4401552"/>
                  <a:gd name="connsiteY8" fmla="*/ 0 h 1670946"/>
                  <a:gd name="connsiteX9" fmla="*/ 4401552 w 4401552"/>
                  <a:gd name="connsiteY9" fmla="*/ 4050 h 1670946"/>
                  <a:gd name="connsiteX0" fmla="*/ 0 w 4401552"/>
                  <a:gd name="connsiteY0" fmla="*/ 390107 h 1666896"/>
                  <a:gd name="connsiteX1" fmla="*/ 8428 w 4401552"/>
                  <a:gd name="connsiteY1" fmla="*/ 554447 h 1666896"/>
                  <a:gd name="connsiteX2" fmla="*/ 316037 w 4401552"/>
                  <a:gd name="connsiteY2" fmla="*/ 870483 h 1666896"/>
                  <a:gd name="connsiteX3" fmla="*/ 935469 w 4401552"/>
                  <a:gd name="connsiteY3" fmla="*/ 1013753 h 1666896"/>
                  <a:gd name="connsiteX4" fmla="*/ 1394776 w 4401552"/>
                  <a:gd name="connsiteY4" fmla="*/ 1127527 h 1666896"/>
                  <a:gd name="connsiteX5" fmla="*/ 1997353 w 4401552"/>
                  <a:gd name="connsiteY5" fmla="*/ 1203376 h 1666896"/>
                  <a:gd name="connsiteX6" fmla="*/ 2604144 w 4401552"/>
                  <a:gd name="connsiteY6" fmla="*/ 1296080 h 1666896"/>
                  <a:gd name="connsiteX7" fmla="*/ 3185652 w 4401552"/>
                  <a:gd name="connsiteY7" fmla="*/ 1666896 h 1666896"/>
                  <a:gd name="connsiteX8" fmla="*/ 3723308 w 4401552"/>
                  <a:gd name="connsiteY8" fmla="*/ 3011 h 1666896"/>
                  <a:gd name="connsiteX9" fmla="*/ 4401552 w 4401552"/>
                  <a:gd name="connsiteY9" fmla="*/ 0 h 1666896"/>
                  <a:gd name="connsiteX0" fmla="*/ 0 w 4408613"/>
                  <a:gd name="connsiteY0" fmla="*/ 387096 h 1663885"/>
                  <a:gd name="connsiteX1" fmla="*/ 8428 w 4408613"/>
                  <a:gd name="connsiteY1" fmla="*/ 551436 h 1663885"/>
                  <a:gd name="connsiteX2" fmla="*/ 316037 w 4408613"/>
                  <a:gd name="connsiteY2" fmla="*/ 867472 h 1663885"/>
                  <a:gd name="connsiteX3" fmla="*/ 935469 w 4408613"/>
                  <a:gd name="connsiteY3" fmla="*/ 1010742 h 1663885"/>
                  <a:gd name="connsiteX4" fmla="*/ 1394776 w 4408613"/>
                  <a:gd name="connsiteY4" fmla="*/ 1124516 h 1663885"/>
                  <a:gd name="connsiteX5" fmla="*/ 1997353 w 4408613"/>
                  <a:gd name="connsiteY5" fmla="*/ 1200365 h 1663885"/>
                  <a:gd name="connsiteX6" fmla="*/ 2604144 w 4408613"/>
                  <a:gd name="connsiteY6" fmla="*/ 1293069 h 1663885"/>
                  <a:gd name="connsiteX7" fmla="*/ 3185652 w 4408613"/>
                  <a:gd name="connsiteY7" fmla="*/ 1663885 h 1663885"/>
                  <a:gd name="connsiteX8" fmla="*/ 3723308 w 4408613"/>
                  <a:gd name="connsiteY8" fmla="*/ 0 h 1663885"/>
                  <a:gd name="connsiteX9" fmla="*/ 4408613 w 4408613"/>
                  <a:gd name="connsiteY9" fmla="*/ 7581 h 1663885"/>
                  <a:gd name="connsiteX0" fmla="*/ 0 w 4408613"/>
                  <a:gd name="connsiteY0" fmla="*/ 387096 h 1293069"/>
                  <a:gd name="connsiteX1" fmla="*/ 8428 w 4408613"/>
                  <a:gd name="connsiteY1" fmla="*/ 551436 h 1293069"/>
                  <a:gd name="connsiteX2" fmla="*/ 316037 w 4408613"/>
                  <a:gd name="connsiteY2" fmla="*/ 867472 h 1293069"/>
                  <a:gd name="connsiteX3" fmla="*/ 935469 w 4408613"/>
                  <a:gd name="connsiteY3" fmla="*/ 1010742 h 1293069"/>
                  <a:gd name="connsiteX4" fmla="*/ 1394776 w 4408613"/>
                  <a:gd name="connsiteY4" fmla="*/ 1124516 h 1293069"/>
                  <a:gd name="connsiteX5" fmla="*/ 1997353 w 4408613"/>
                  <a:gd name="connsiteY5" fmla="*/ 1200365 h 1293069"/>
                  <a:gd name="connsiteX6" fmla="*/ 2604144 w 4408613"/>
                  <a:gd name="connsiteY6" fmla="*/ 1293069 h 1293069"/>
                  <a:gd name="connsiteX7" fmla="*/ 3083267 w 4408613"/>
                  <a:gd name="connsiteY7" fmla="*/ 1053109 h 1293069"/>
                  <a:gd name="connsiteX8" fmla="*/ 3723308 w 4408613"/>
                  <a:gd name="connsiteY8" fmla="*/ 0 h 1293069"/>
                  <a:gd name="connsiteX9" fmla="*/ 4408613 w 4408613"/>
                  <a:gd name="connsiteY9" fmla="*/ 7581 h 1293069"/>
                  <a:gd name="connsiteX0" fmla="*/ 0 w 4408613"/>
                  <a:gd name="connsiteY0" fmla="*/ 387096 h 1939151"/>
                  <a:gd name="connsiteX1" fmla="*/ 8428 w 4408613"/>
                  <a:gd name="connsiteY1" fmla="*/ 551436 h 1939151"/>
                  <a:gd name="connsiteX2" fmla="*/ 316037 w 4408613"/>
                  <a:gd name="connsiteY2" fmla="*/ 867472 h 1939151"/>
                  <a:gd name="connsiteX3" fmla="*/ 935469 w 4408613"/>
                  <a:gd name="connsiteY3" fmla="*/ 1010742 h 1939151"/>
                  <a:gd name="connsiteX4" fmla="*/ 1394776 w 4408613"/>
                  <a:gd name="connsiteY4" fmla="*/ 1124516 h 1939151"/>
                  <a:gd name="connsiteX5" fmla="*/ 1997353 w 4408613"/>
                  <a:gd name="connsiteY5" fmla="*/ 1200365 h 1939151"/>
                  <a:gd name="connsiteX6" fmla="*/ 2487637 w 4408613"/>
                  <a:gd name="connsiteY6" fmla="*/ 1939151 h 1939151"/>
                  <a:gd name="connsiteX7" fmla="*/ 3083267 w 4408613"/>
                  <a:gd name="connsiteY7" fmla="*/ 1053109 h 1939151"/>
                  <a:gd name="connsiteX8" fmla="*/ 3723308 w 4408613"/>
                  <a:gd name="connsiteY8" fmla="*/ 0 h 1939151"/>
                  <a:gd name="connsiteX9" fmla="*/ 4408613 w 4408613"/>
                  <a:gd name="connsiteY9" fmla="*/ 7581 h 1939151"/>
                  <a:gd name="connsiteX0" fmla="*/ 0 w 4408613"/>
                  <a:gd name="connsiteY0" fmla="*/ 387096 h 1939151"/>
                  <a:gd name="connsiteX1" fmla="*/ 8428 w 4408613"/>
                  <a:gd name="connsiteY1" fmla="*/ 551436 h 1939151"/>
                  <a:gd name="connsiteX2" fmla="*/ 316037 w 4408613"/>
                  <a:gd name="connsiteY2" fmla="*/ 867472 h 1939151"/>
                  <a:gd name="connsiteX3" fmla="*/ 935469 w 4408613"/>
                  <a:gd name="connsiteY3" fmla="*/ 1010742 h 1939151"/>
                  <a:gd name="connsiteX4" fmla="*/ 1394776 w 4408613"/>
                  <a:gd name="connsiteY4" fmla="*/ 1124516 h 1939151"/>
                  <a:gd name="connsiteX5" fmla="*/ 1616059 w 4408613"/>
                  <a:gd name="connsiteY5" fmla="*/ 1924118 h 1939151"/>
                  <a:gd name="connsiteX6" fmla="*/ 2487637 w 4408613"/>
                  <a:gd name="connsiteY6" fmla="*/ 1939151 h 1939151"/>
                  <a:gd name="connsiteX7" fmla="*/ 3083267 w 4408613"/>
                  <a:gd name="connsiteY7" fmla="*/ 1053109 h 1939151"/>
                  <a:gd name="connsiteX8" fmla="*/ 3723308 w 4408613"/>
                  <a:gd name="connsiteY8" fmla="*/ 0 h 1939151"/>
                  <a:gd name="connsiteX9" fmla="*/ 4408613 w 4408613"/>
                  <a:gd name="connsiteY9" fmla="*/ 7581 h 1939151"/>
                  <a:gd name="connsiteX0" fmla="*/ 0 w 4408613"/>
                  <a:gd name="connsiteY0" fmla="*/ 387096 h 1939151"/>
                  <a:gd name="connsiteX1" fmla="*/ 8428 w 4408613"/>
                  <a:gd name="connsiteY1" fmla="*/ 551436 h 1939151"/>
                  <a:gd name="connsiteX2" fmla="*/ 316037 w 4408613"/>
                  <a:gd name="connsiteY2" fmla="*/ 867472 h 1939151"/>
                  <a:gd name="connsiteX3" fmla="*/ 935469 w 4408613"/>
                  <a:gd name="connsiteY3" fmla="*/ 1010742 h 1939151"/>
                  <a:gd name="connsiteX4" fmla="*/ 833426 w 4408613"/>
                  <a:gd name="connsiteY4" fmla="*/ 1113925 h 1939151"/>
                  <a:gd name="connsiteX5" fmla="*/ 1616059 w 4408613"/>
                  <a:gd name="connsiteY5" fmla="*/ 1924118 h 1939151"/>
                  <a:gd name="connsiteX6" fmla="*/ 2487637 w 4408613"/>
                  <a:gd name="connsiteY6" fmla="*/ 1939151 h 1939151"/>
                  <a:gd name="connsiteX7" fmla="*/ 3083267 w 4408613"/>
                  <a:gd name="connsiteY7" fmla="*/ 1053109 h 1939151"/>
                  <a:gd name="connsiteX8" fmla="*/ 3723308 w 4408613"/>
                  <a:gd name="connsiteY8" fmla="*/ 0 h 1939151"/>
                  <a:gd name="connsiteX9" fmla="*/ 4408613 w 4408613"/>
                  <a:gd name="connsiteY9" fmla="*/ 7581 h 1939151"/>
                  <a:gd name="connsiteX0" fmla="*/ 0 w 4408613"/>
                  <a:gd name="connsiteY0" fmla="*/ 387096 h 1939151"/>
                  <a:gd name="connsiteX1" fmla="*/ 8428 w 4408613"/>
                  <a:gd name="connsiteY1" fmla="*/ 551436 h 1939151"/>
                  <a:gd name="connsiteX2" fmla="*/ 316037 w 4408613"/>
                  <a:gd name="connsiteY2" fmla="*/ 867472 h 1939151"/>
                  <a:gd name="connsiteX3" fmla="*/ 451790 w 4408613"/>
                  <a:gd name="connsiteY3" fmla="*/ 474105 h 1939151"/>
                  <a:gd name="connsiteX4" fmla="*/ 833426 w 4408613"/>
                  <a:gd name="connsiteY4" fmla="*/ 1113925 h 1939151"/>
                  <a:gd name="connsiteX5" fmla="*/ 1616059 w 4408613"/>
                  <a:gd name="connsiteY5" fmla="*/ 1924118 h 1939151"/>
                  <a:gd name="connsiteX6" fmla="*/ 2487637 w 4408613"/>
                  <a:gd name="connsiteY6" fmla="*/ 1939151 h 1939151"/>
                  <a:gd name="connsiteX7" fmla="*/ 3083267 w 4408613"/>
                  <a:gd name="connsiteY7" fmla="*/ 1053109 h 1939151"/>
                  <a:gd name="connsiteX8" fmla="*/ 3723308 w 4408613"/>
                  <a:gd name="connsiteY8" fmla="*/ 0 h 1939151"/>
                  <a:gd name="connsiteX9" fmla="*/ 4408613 w 4408613"/>
                  <a:gd name="connsiteY9" fmla="*/ 7581 h 1939151"/>
                  <a:gd name="connsiteX0" fmla="*/ 0 w 4408613"/>
                  <a:gd name="connsiteY0" fmla="*/ 652915 h 2204970"/>
                  <a:gd name="connsiteX1" fmla="*/ 8428 w 4408613"/>
                  <a:gd name="connsiteY1" fmla="*/ 817255 h 2204970"/>
                  <a:gd name="connsiteX2" fmla="*/ 51249 w 4408613"/>
                  <a:gd name="connsiteY2" fmla="*/ 0 h 2204970"/>
                  <a:gd name="connsiteX3" fmla="*/ 451790 w 4408613"/>
                  <a:gd name="connsiteY3" fmla="*/ 739924 h 2204970"/>
                  <a:gd name="connsiteX4" fmla="*/ 833426 w 4408613"/>
                  <a:gd name="connsiteY4" fmla="*/ 1379744 h 2204970"/>
                  <a:gd name="connsiteX5" fmla="*/ 1616059 w 4408613"/>
                  <a:gd name="connsiteY5" fmla="*/ 2189937 h 2204970"/>
                  <a:gd name="connsiteX6" fmla="*/ 2487637 w 4408613"/>
                  <a:gd name="connsiteY6" fmla="*/ 2204970 h 2204970"/>
                  <a:gd name="connsiteX7" fmla="*/ 3083267 w 4408613"/>
                  <a:gd name="connsiteY7" fmla="*/ 1318928 h 2204970"/>
                  <a:gd name="connsiteX8" fmla="*/ 3723308 w 4408613"/>
                  <a:gd name="connsiteY8" fmla="*/ 265819 h 2204970"/>
                  <a:gd name="connsiteX9" fmla="*/ 4408613 w 4408613"/>
                  <a:gd name="connsiteY9" fmla="*/ 273400 h 2204970"/>
                  <a:gd name="connsiteX0" fmla="*/ 0 w 4400185"/>
                  <a:gd name="connsiteY0" fmla="*/ 817255 h 2204970"/>
                  <a:gd name="connsiteX1" fmla="*/ 42821 w 4400185"/>
                  <a:gd name="connsiteY1" fmla="*/ 0 h 2204970"/>
                  <a:gd name="connsiteX2" fmla="*/ 443362 w 4400185"/>
                  <a:gd name="connsiteY2" fmla="*/ 739924 h 2204970"/>
                  <a:gd name="connsiteX3" fmla="*/ 824998 w 4400185"/>
                  <a:gd name="connsiteY3" fmla="*/ 1379744 h 2204970"/>
                  <a:gd name="connsiteX4" fmla="*/ 1607631 w 4400185"/>
                  <a:gd name="connsiteY4" fmla="*/ 2189937 h 2204970"/>
                  <a:gd name="connsiteX5" fmla="*/ 2479209 w 4400185"/>
                  <a:gd name="connsiteY5" fmla="*/ 2204970 h 2204970"/>
                  <a:gd name="connsiteX6" fmla="*/ 3074839 w 4400185"/>
                  <a:gd name="connsiteY6" fmla="*/ 1318928 h 2204970"/>
                  <a:gd name="connsiteX7" fmla="*/ 3714880 w 4400185"/>
                  <a:gd name="connsiteY7" fmla="*/ 265819 h 2204970"/>
                  <a:gd name="connsiteX8" fmla="*/ 4400185 w 4400185"/>
                  <a:gd name="connsiteY8" fmla="*/ 273400 h 2204970"/>
                  <a:gd name="connsiteX0" fmla="*/ 0 w 4357364"/>
                  <a:gd name="connsiteY0" fmla="*/ 0 h 2204970"/>
                  <a:gd name="connsiteX1" fmla="*/ 400541 w 4357364"/>
                  <a:gd name="connsiteY1" fmla="*/ 739924 h 2204970"/>
                  <a:gd name="connsiteX2" fmla="*/ 782177 w 4357364"/>
                  <a:gd name="connsiteY2" fmla="*/ 1379744 h 2204970"/>
                  <a:gd name="connsiteX3" fmla="*/ 1564810 w 4357364"/>
                  <a:gd name="connsiteY3" fmla="*/ 2189937 h 2204970"/>
                  <a:gd name="connsiteX4" fmla="*/ 2436388 w 4357364"/>
                  <a:gd name="connsiteY4" fmla="*/ 2204970 h 2204970"/>
                  <a:gd name="connsiteX5" fmla="*/ 3032018 w 4357364"/>
                  <a:gd name="connsiteY5" fmla="*/ 1318928 h 2204970"/>
                  <a:gd name="connsiteX6" fmla="*/ 3672059 w 4357364"/>
                  <a:gd name="connsiteY6" fmla="*/ 265819 h 2204970"/>
                  <a:gd name="connsiteX7" fmla="*/ 4357364 w 4357364"/>
                  <a:gd name="connsiteY7" fmla="*/ 273400 h 2204970"/>
                  <a:gd name="connsiteX0" fmla="*/ 0 w 4357364"/>
                  <a:gd name="connsiteY0" fmla="*/ 0 h 2204970"/>
                  <a:gd name="connsiteX1" fmla="*/ 400541 w 4357364"/>
                  <a:gd name="connsiteY1" fmla="*/ 739924 h 2204970"/>
                  <a:gd name="connsiteX2" fmla="*/ 782177 w 4357364"/>
                  <a:gd name="connsiteY2" fmla="*/ 1379744 h 2204970"/>
                  <a:gd name="connsiteX3" fmla="*/ 1564810 w 4357364"/>
                  <a:gd name="connsiteY3" fmla="*/ 2189937 h 2204970"/>
                  <a:gd name="connsiteX4" fmla="*/ 2436388 w 4357364"/>
                  <a:gd name="connsiteY4" fmla="*/ 2204970 h 2204970"/>
                  <a:gd name="connsiteX5" fmla="*/ 3032018 w 4357364"/>
                  <a:gd name="connsiteY5" fmla="*/ 1318928 h 2204970"/>
                  <a:gd name="connsiteX6" fmla="*/ 4183291 w 4357364"/>
                  <a:gd name="connsiteY6" fmla="*/ 253350 h 2204970"/>
                  <a:gd name="connsiteX7" fmla="*/ 4357364 w 4357364"/>
                  <a:gd name="connsiteY7" fmla="*/ 273400 h 2204970"/>
                  <a:gd name="connsiteX0" fmla="*/ 0 w 4357364"/>
                  <a:gd name="connsiteY0" fmla="*/ 0 h 2204970"/>
                  <a:gd name="connsiteX1" fmla="*/ 400541 w 4357364"/>
                  <a:gd name="connsiteY1" fmla="*/ 739924 h 2204970"/>
                  <a:gd name="connsiteX2" fmla="*/ 782177 w 4357364"/>
                  <a:gd name="connsiteY2" fmla="*/ 1379744 h 2204970"/>
                  <a:gd name="connsiteX3" fmla="*/ 1564810 w 4357364"/>
                  <a:gd name="connsiteY3" fmla="*/ 2189937 h 2204970"/>
                  <a:gd name="connsiteX4" fmla="*/ 2436388 w 4357364"/>
                  <a:gd name="connsiteY4" fmla="*/ 2204970 h 2204970"/>
                  <a:gd name="connsiteX5" fmla="*/ 3032018 w 4357364"/>
                  <a:gd name="connsiteY5" fmla="*/ 1318928 h 2204970"/>
                  <a:gd name="connsiteX6" fmla="*/ 4183291 w 4357364"/>
                  <a:gd name="connsiteY6" fmla="*/ 253350 h 2204970"/>
                  <a:gd name="connsiteX7" fmla="*/ 4357364 w 4357364"/>
                  <a:gd name="connsiteY7" fmla="*/ 273400 h 2204970"/>
                  <a:gd name="connsiteX0" fmla="*/ 0 w 4357364"/>
                  <a:gd name="connsiteY0" fmla="*/ 0 h 2204970"/>
                  <a:gd name="connsiteX1" fmla="*/ 400541 w 4357364"/>
                  <a:gd name="connsiteY1" fmla="*/ 739924 h 2204970"/>
                  <a:gd name="connsiteX2" fmla="*/ 782177 w 4357364"/>
                  <a:gd name="connsiteY2" fmla="*/ 1379744 h 2204970"/>
                  <a:gd name="connsiteX3" fmla="*/ 1564810 w 4357364"/>
                  <a:gd name="connsiteY3" fmla="*/ 2189937 h 2204970"/>
                  <a:gd name="connsiteX4" fmla="*/ 2436388 w 4357364"/>
                  <a:gd name="connsiteY4" fmla="*/ 2204970 h 2204970"/>
                  <a:gd name="connsiteX5" fmla="*/ 3032018 w 4357364"/>
                  <a:gd name="connsiteY5" fmla="*/ 1318928 h 2204970"/>
                  <a:gd name="connsiteX6" fmla="*/ 4054415 w 4357364"/>
                  <a:gd name="connsiteY6" fmla="*/ 299697 h 2204970"/>
                  <a:gd name="connsiteX7" fmla="*/ 4183291 w 4357364"/>
                  <a:gd name="connsiteY7" fmla="*/ 253350 h 2204970"/>
                  <a:gd name="connsiteX8" fmla="*/ 4357364 w 4357364"/>
                  <a:gd name="connsiteY8" fmla="*/ 273400 h 2204970"/>
                  <a:gd name="connsiteX0" fmla="*/ 0 w 4357364"/>
                  <a:gd name="connsiteY0" fmla="*/ 0 h 2204970"/>
                  <a:gd name="connsiteX1" fmla="*/ 400541 w 4357364"/>
                  <a:gd name="connsiteY1" fmla="*/ 739924 h 2204970"/>
                  <a:gd name="connsiteX2" fmla="*/ 782177 w 4357364"/>
                  <a:gd name="connsiteY2" fmla="*/ 1379744 h 2204970"/>
                  <a:gd name="connsiteX3" fmla="*/ 1564810 w 4357364"/>
                  <a:gd name="connsiteY3" fmla="*/ 2189937 h 2204970"/>
                  <a:gd name="connsiteX4" fmla="*/ 2436388 w 4357364"/>
                  <a:gd name="connsiteY4" fmla="*/ 2204970 h 2204970"/>
                  <a:gd name="connsiteX5" fmla="*/ 3032018 w 4357364"/>
                  <a:gd name="connsiteY5" fmla="*/ 1318928 h 2204970"/>
                  <a:gd name="connsiteX6" fmla="*/ 4054415 w 4357364"/>
                  <a:gd name="connsiteY6" fmla="*/ 299697 h 2204970"/>
                  <a:gd name="connsiteX7" fmla="*/ 4183291 w 4357364"/>
                  <a:gd name="connsiteY7" fmla="*/ 253350 h 2204970"/>
                  <a:gd name="connsiteX8" fmla="*/ 4357364 w 4357364"/>
                  <a:gd name="connsiteY8" fmla="*/ 273400 h 2204970"/>
                  <a:gd name="connsiteX0" fmla="*/ 0 w 4357364"/>
                  <a:gd name="connsiteY0" fmla="*/ 0 h 2204970"/>
                  <a:gd name="connsiteX1" fmla="*/ 400541 w 4357364"/>
                  <a:gd name="connsiteY1" fmla="*/ 739924 h 2204970"/>
                  <a:gd name="connsiteX2" fmla="*/ 782177 w 4357364"/>
                  <a:gd name="connsiteY2" fmla="*/ 1379744 h 2204970"/>
                  <a:gd name="connsiteX3" fmla="*/ 1564810 w 4357364"/>
                  <a:gd name="connsiteY3" fmla="*/ 2189937 h 2204970"/>
                  <a:gd name="connsiteX4" fmla="*/ 2436388 w 4357364"/>
                  <a:gd name="connsiteY4" fmla="*/ 2204970 h 2204970"/>
                  <a:gd name="connsiteX5" fmla="*/ 3032018 w 4357364"/>
                  <a:gd name="connsiteY5" fmla="*/ 1318928 h 2204970"/>
                  <a:gd name="connsiteX6" fmla="*/ 4054415 w 4357364"/>
                  <a:gd name="connsiteY6" fmla="*/ 299697 h 2204970"/>
                  <a:gd name="connsiteX7" fmla="*/ 4183291 w 4357364"/>
                  <a:gd name="connsiteY7" fmla="*/ 253350 h 2204970"/>
                  <a:gd name="connsiteX8" fmla="*/ 4357364 w 4357364"/>
                  <a:gd name="connsiteY8" fmla="*/ 273400 h 2204970"/>
                  <a:gd name="connsiteX0" fmla="*/ 0 w 4357364"/>
                  <a:gd name="connsiteY0" fmla="*/ 0 h 2204970"/>
                  <a:gd name="connsiteX1" fmla="*/ 400541 w 4357364"/>
                  <a:gd name="connsiteY1" fmla="*/ 739924 h 2204970"/>
                  <a:gd name="connsiteX2" fmla="*/ 782177 w 4357364"/>
                  <a:gd name="connsiteY2" fmla="*/ 1379744 h 2204970"/>
                  <a:gd name="connsiteX3" fmla="*/ 1564810 w 4357364"/>
                  <a:gd name="connsiteY3" fmla="*/ 2189937 h 2204970"/>
                  <a:gd name="connsiteX4" fmla="*/ 2436388 w 4357364"/>
                  <a:gd name="connsiteY4" fmla="*/ 2204970 h 2204970"/>
                  <a:gd name="connsiteX5" fmla="*/ 3032018 w 4357364"/>
                  <a:gd name="connsiteY5" fmla="*/ 1318928 h 2204970"/>
                  <a:gd name="connsiteX6" fmla="*/ 3888160 w 4357364"/>
                  <a:gd name="connsiteY6" fmla="*/ 299697 h 2204970"/>
                  <a:gd name="connsiteX7" fmla="*/ 4183291 w 4357364"/>
                  <a:gd name="connsiteY7" fmla="*/ 253350 h 2204970"/>
                  <a:gd name="connsiteX8" fmla="*/ 4357364 w 4357364"/>
                  <a:gd name="connsiteY8" fmla="*/ 273400 h 2204970"/>
                  <a:gd name="connsiteX0" fmla="*/ 0 w 4357364"/>
                  <a:gd name="connsiteY0" fmla="*/ 0 h 2204970"/>
                  <a:gd name="connsiteX1" fmla="*/ 400541 w 4357364"/>
                  <a:gd name="connsiteY1" fmla="*/ 739924 h 2204970"/>
                  <a:gd name="connsiteX2" fmla="*/ 782177 w 4357364"/>
                  <a:gd name="connsiteY2" fmla="*/ 1379744 h 2204970"/>
                  <a:gd name="connsiteX3" fmla="*/ 1564810 w 4357364"/>
                  <a:gd name="connsiteY3" fmla="*/ 2189937 h 2204970"/>
                  <a:gd name="connsiteX4" fmla="*/ 2436388 w 4357364"/>
                  <a:gd name="connsiteY4" fmla="*/ 2204970 h 2204970"/>
                  <a:gd name="connsiteX5" fmla="*/ 3032018 w 4357364"/>
                  <a:gd name="connsiteY5" fmla="*/ 1318928 h 2204970"/>
                  <a:gd name="connsiteX6" fmla="*/ 3888160 w 4357364"/>
                  <a:gd name="connsiteY6" fmla="*/ 299697 h 2204970"/>
                  <a:gd name="connsiteX7" fmla="*/ 4183291 w 4357364"/>
                  <a:gd name="connsiteY7" fmla="*/ 253350 h 2204970"/>
                  <a:gd name="connsiteX8" fmla="*/ 4357364 w 4357364"/>
                  <a:gd name="connsiteY8" fmla="*/ 273400 h 2204970"/>
                  <a:gd name="connsiteX0" fmla="*/ 0 w 4357364"/>
                  <a:gd name="connsiteY0" fmla="*/ 0 h 2204970"/>
                  <a:gd name="connsiteX1" fmla="*/ 400541 w 4357364"/>
                  <a:gd name="connsiteY1" fmla="*/ 739924 h 2204970"/>
                  <a:gd name="connsiteX2" fmla="*/ 782177 w 4357364"/>
                  <a:gd name="connsiteY2" fmla="*/ 1379744 h 2204970"/>
                  <a:gd name="connsiteX3" fmla="*/ 1564810 w 4357364"/>
                  <a:gd name="connsiteY3" fmla="*/ 2189937 h 2204970"/>
                  <a:gd name="connsiteX4" fmla="*/ 2436388 w 4357364"/>
                  <a:gd name="connsiteY4" fmla="*/ 2204970 h 2204970"/>
                  <a:gd name="connsiteX5" fmla="*/ 3032018 w 4357364"/>
                  <a:gd name="connsiteY5" fmla="*/ 1318928 h 2204970"/>
                  <a:gd name="connsiteX6" fmla="*/ 3888160 w 4357364"/>
                  <a:gd name="connsiteY6" fmla="*/ 299697 h 2204970"/>
                  <a:gd name="connsiteX7" fmla="*/ 4183291 w 4357364"/>
                  <a:gd name="connsiteY7" fmla="*/ 253350 h 2204970"/>
                  <a:gd name="connsiteX8" fmla="*/ 4357364 w 4357364"/>
                  <a:gd name="connsiteY8" fmla="*/ 273400 h 2204970"/>
                  <a:gd name="connsiteX0" fmla="*/ 0 w 4357364"/>
                  <a:gd name="connsiteY0" fmla="*/ 0 h 2204970"/>
                  <a:gd name="connsiteX1" fmla="*/ 400541 w 4357364"/>
                  <a:gd name="connsiteY1" fmla="*/ 739924 h 2204970"/>
                  <a:gd name="connsiteX2" fmla="*/ 782177 w 4357364"/>
                  <a:gd name="connsiteY2" fmla="*/ 1379744 h 2204970"/>
                  <a:gd name="connsiteX3" fmla="*/ 1564810 w 4357364"/>
                  <a:gd name="connsiteY3" fmla="*/ 2189937 h 2204970"/>
                  <a:gd name="connsiteX4" fmla="*/ 2436388 w 4357364"/>
                  <a:gd name="connsiteY4" fmla="*/ 2204970 h 2204970"/>
                  <a:gd name="connsiteX5" fmla="*/ 3331276 w 4357364"/>
                  <a:gd name="connsiteY5" fmla="*/ 1485182 h 2204970"/>
                  <a:gd name="connsiteX6" fmla="*/ 3888160 w 4357364"/>
                  <a:gd name="connsiteY6" fmla="*/ 299697 h 2204970"/>
                  <a:gd name="connsiteX7" fmla="*/ 4183291 w 4357364"/>
                  <a:gd name="connsiteY7" fmla="*/ 253350 h 2204970"/>
                  <a:gd name="connsiteX8" fmla="*/ 4357364 w 4357364"/>
                  <a:gd name="connsiteY8" fmla="*/ 273400 h 2204970"/>
                  <a:gd name="connsiteX0" fmla="*/ 0 w 4357364"/>
                  <a:gd name="connsiteY0" fmla="*/ 0 h 2204970"/>
                  <a:gd name="connsiteX1" fmla="*/ 400541 w 4357364"/>
                  <a:gd name="connsiteY1" fmla="*/ 739924 h 2204970"/>
                  <a:gd name="connsiteX2" fmla="*/ 782177 w 4357364"/>
                  <a:gd name="connsiteY2" fmla="*/ 1379744 h 2204970"/>
                  <a:gd name="connsiteX3" fmla="*/ 1564810 w 4357364"/>
                  <a:gd name="connsiteY3" fmla="*/ 2189937 h 2204970"/>
                  <a:gd name="connsiteX4" fmla="*/ 2436388 w 4357364"/>
                  <a:gd name="connsiteY4" fmla="*/ 2204970 h 2204970"/>
                  <a:gd name="connsiteX5" fmla="*/ 3331276 w 4357364"/>
                  <a:gd name="connsiteY5" fmla="*/ 1485182 h 2204970"/>
                  <a:gd name="connsiteX6" fmla="*/ 3888160 w 4357364"/>
                  <a:gd name="connsiteY6" fmla="*/ 299697 h 2204970"/>
                  <a:gd name="connsiteX7" fmla="*/ 4183291 w 4357364"/>
                  <a:gd name="connsiteY7" fmla="*/ 253350 h 2204970"/>
                  <a:gd name="connsiteX8" fmla="*/ 4357364 w 4357364"/>
                  <a:gd name="connsiteY8" fmla="*/ 273400 h 2204970"/>
                  <a:gd name="connsiteX0" fmla="*/ 0 w 4357364"/>
                  <a:gd name="connsiteY0" fmla="*/ 0 h 2189937"/>
                  <a:gd name="connsiteX1" fmla="*/ 400541 w 4357364"/>
                  <a:gd name="connsiteY1" fmla="*/ 739924 h 2189937"/>
                  <a:gd name="connsiteX2" fmla="*/ 782177 w 4357364"/>
                  <a:gd name="connsiteY2" fmla="*/ 1379744 h 2189937"/>
                  <a:gd name="connsiteX3" fmla="*/ 1564810 w 4357364"/>
                  <a:gd name="connsiteY3" fmla="*/ 2189937 h 2189937"/>
                  <a:gd name="connsiteX4" fmla="*/ 295861 w 4357364"/>
                  <a:gd name="connsiteY4" fmla="*/ 1415261 h 2189937"/>
                  <a:gd name="connsiteX5" fmla="*/ 3331276 w 4357364"/>
                  <a:gd name="connsiteY5" fmla="*/ 1485182 h 2189937"/>
                  <a:gd name="connsiteX6" fmla="*/ 3888160 w 4357364"/>
                  <a:gd name="connsiteY6" fmla="*/ 299697 h 2189937"/>
                  <a:gd name="connsiteX7" fmla="*/ 4183291 w 4357364"/>
                  <a:gd name="connsiteY7" fmla="*/ 253350 h 2189937"/>
                  <a:gd name="connsiteX8" fmla="*/ 4357364 w 4357364"/>
                  <a:gd name="connsiteY8" fmla="*/ 273400 h 2189937"/>
                  <a:gd name="connsiteX0" fmla="*/ 324627 w 4681991"/>
                  <a:gd name="connsiteY0" fmla="*/ 0 h 1485182"/>
                  <a:gd name="connsiteX1" fmla="*/ 725168 w 4681991"/>
                  <a:gd name="connsiteY1" fmla="*/ 739924 h 1485182"/>
                  <a:gd name="connsiteX2" fmla="*/ 1106804 w 4681991"/>
                  <a:gd name="connsiteY2" fmla="*/ 1379744 h 1485182"/>
                  <a:gd name="connsiteX3" fmla="*/ 19074 w 4681991"/>
                  <a:gd name="connsiteY3" fmla="*/ 785086 h 1485182"/>
                  <a:gd name="connsiteX4" fmla="*/ 620488 w 4681991"/>
                  <a:gd name="connsiteY4" fmla="*/ 1415261 h 1485182"/>
                  <a:gd name="connsiteX5" fmla="*/ 3655903 w 4681991"/>
                  <a:gd name="connsiteY5" fmla="*/ 1485182 h 1485182"/>
                  <a:gd name="connsiteX6" fmla="*/ 4212787 w 4681991"/>
                  <a:gd name="connsiteY6" fmla="*/ 299697 h 1485182"/>
                  <a:gd name="connsiteX7" fmla="*/ 4507918 w 4681991"/>
                  <a:gd name="connsiteY7" fmla="*/ 253350 h 1485182"/>
                  <a:gd name="connsiteX8" fmla="*/ 4681991 w 4681991"/>
                  <a:gd name="connsiteY8" fmla="*/ 273400 h 1485182"/>
                  <a:gd name="connsiteX0" fmla="*/ 329982 w 4687346"/>
                  <a:gd name="connsiteY0" fmla="*/ 0 h 1485182"/>
                  <a:gd name="connsiteX1" fmla="*/ 730523 w 4687346"/>
                  <a:gd name="connsiteY1" fmla="*/ 739924 h 1485182"/>
                  <a:gd name="connsiteX2" fmla="*/ 763025 w 4687346"/>
                  <a:gd name="connsiteY2" fmla="*/ 768759 h 1485182"/>
                  <a:gd name="connsiteX3" fmla="*/ 24429 w 4687346"/>
                  <a:gd name="connsiteY3" fmla="*/ 785086 h 1485182"/>
                  <a:gd name="connsiteX4" fmla="*/ 625843 w 4687346"/>
                  <a:gd name="connsiteY4" fmla="*/ 1415261 h 1485182"/>
                  <a:gd name="connsiteX5" fmla="*/ 3661258 w 4687346"/>
                  <a:gd name="connsiteY5" fmla="*/ 1485182 h 1485182"/>
                  <a:gd name="connsiteX6" fmla="*/ 4218142 w 4687346"/>
                  <a:gd name="connsiteY6" fmla="*/ 299697 h 1485182"/>
                  <a:gd name="connsiteX7" fmla="*/ 4513273 w 4687346"/>
                  <a:gd name="connsiteY7" fmla="*/ 253350 h 1485182"/>
                  <a:gd name="connsiteX8" fmla="*/ 4687346 w 4687346"/>
                  <a:gd name="connsiteY8" fmla="*/ 273400 h 1485182"/>
                  <a:gd name="connsiteX0" fmla="*/ 0 w 6240197"/>
                  <a:gd name="connsiteY0" fmla="*/ 0 h 2927440"/>
                  <a:gd name="connsiteX1" fmla="*/ 2283374 w 6240197"/>
                  <a:gd name="connsiteY1" fmla="*/ 2182182 h 2927440"/>
                  <a:gd name="connsiteX2" fmla="*/ 2315876 w 6240197"/>
                  <a:gd name="connsiteY2" fmla="*/ 2211017 h 2927440"/>
                  <a:gd name="connsiteX3" fmla="*/ 1577280 w 6240197"/>
                  <a:gd name="connsiteY3" fmla="*/ 2227344 h 2927440"/>
                  <a:gd name="connsiteX4" fmla="*/ 2178694 w 6240197"/>
                  <a:gd name="connsiteY4" fmla="*/ 2857519 h 2927440"/>
                  <a:gd name="connsiteX5" fmla="*/ 5214109 w 6240197"/>
                  <a:gd name="connsiteY5" fmla="*/ 2927440 h 2927440"/>
                  <a:gd name="connsiteX6" fmla="*/ 5770993 w 6240197"/>
                  <a:gd name="connsiteY6" fmla="*/ 1741955 h 2927440"/>
                  <a:gd name="connsiteX7" fmla="*/ 6066124 w 6240197"/>
                  <a:gd name="connsiteY7" fmla="*/ 1695608 h 2927440"/>
                  <a:gd name="connsiteX8" fmla="*/ 6240197 w 6240197"/>
                  <a:gd name="connsiteY8" fmla="*/ 1715658 h 2927440"/>
                  <a:gd name="connsiteX0" fmla="*/ 0 w 6240197"/>
                  <a:gd name="connsiteY0" fmla="*/ 0 h 2927440"/>
                  <a:gd name="connsiteX1" fmla="*/ 649923 w 6240197"/>
                  <a:gd name="connsiteY1" fmla="*/ 1238688 h 2927440"/>
                  <a:gd name="connsiteX2" fmla="*/ 2315876 w 6240197"/>
                  <a:gd name="connsiteY2" fmla="*/ 2211017 h 2927440"/>
                  <a:gd name="connsiteX3" fmla="*/ 1577280 w 6240197"/>
                  <a:gd name="connsiteY3" fmla="*/ 2227344 h 2927440"/>
                  <a:gd name="connsiteX4" fmla="*/ 2178694 w 6240197"/>
                  <a:gd name="connsiteY4" fmla="*/ 2857519 h 2927440"/>
                  <a:gd name="connsiteX5" fmla="*/ 5214109 w 6240197"/>
                  <a:gd name="connsiteY5" fmla="*/ 2927440 h 2927440"/>
                  <a:gd name="connsiteX6" fmla="*/ 5770993 w 6240197"/>
                  <a:gd name="connsiteY6" fmla="*/ 1741955 h 2927440"/>
                  <a:gd name="connsiteX7" fmla="*/ 6066124 w 6240197"/>
                  <a:gd name="connsiteY7" fmla="*/ 1695608 h 2927440"/>
                  <a:gd name="connsiteX8" fmla="*/ 6240197 w 6240197"/>
                  <a:gd name="connsiteY8" fmla="*/ 1715658 h 2927440"/>
                  <a:gd name="connsiteX0" fmla="*/ 0 w 6240197"/>
                  <a:gd name="connsiteY0" fmla="*/ 0 h 2927440"/>
                  <a:gd name="connsiteX1" fmla="*/ 649923 w 6240197"/>
                  <a:gd name="connsiteY1" fmla="*/ 1238688 h 2927440"/>
                  <a:gd name="connsiteX2" fmla="*/ 1231065 w 6240197"/>
                  <a:gd name="connsiteY2" fmla="*/ 1874351 h 2927440"/>
                  <a:gd name="connsiteX3" fmla="*/ 1577280 w 6240197"/>
                  <a:gd name="connsiteY3" fmla="*/ 2227344 h 2927440"/>
                  <a:gd name="connsiteX4" fmla="*/ 2178694 w 6240197"/>
                  <a:gd name="connsiteY4" fmla="*/ 2857519 h 2927440"/>
                  <a:gd name="connsiteX5" fmla="*/ 5214109 w 6240197"/>
                  <a:gd name="connsiteY5" fmla="*/ 2927440 h 2927440"/>
                  <a:gd name="connsiteX6" fmla="*/ 5770993 w 6240197"/>
                  <a:gd name="connsiteY6" fmla="*/ 1741955 h 2927440"/>
                  <a:gd name="connsiteX7" fmla="*/ 6066124 w 6240197"/>
                  <a:gd name="connsiteY7" fmla="*/ 1695608 h 2927440"/>
                  <a:gd name="connsiteX8" fmla="*/ 6240197 w 6240197"/>
                  <a:gd name="connsiteY8" fmla="*/ 1715658 h 2927440"/>
                  <a:gd name="connsiteX0" fmla="*/ 0 w 6240197"/>
                  <a:gd name="connsiteY0" fmla="*/ 0 h 2927440"/>
                  <a:gd name="connsiteX1" fmla="*/ 649923 w 6240197"/>
                  <a:gd name="connsiteY1" fmla="*/ 1238688 h 2927440"/>
                  <a:gd name="connsiteX2" fmla="*/ 1577280 w 6240197"/>
                  <a:gd name="connsiteY2" fmla="*/ 2227344 h 2927440"/>
                  <a:gd name="connsiteX3" fmla="*/ 2178694 w 6240197"/>
                  <a:gd name="connsiteY3" fmla="*/ 2857519 h 2927440"/>
                  <a:gd name="connsiteX4" fmla="*/ 5214109 w 6240197"/>
                  <a:gd name="connsiteY4" fmla="*/ 2927440 h 2927440"/>
                  <a:gd name="connsiteX5" fmla="*/ 5770993 w 6240197"/>
                  <a:gd name="connsiteY5" fmla="*/ 1741955 h 2927440"/>
                  <a:gd name="connsiteX6" fmla="*/ 6066124 w 6240197"/>
                  <a:gd name="connsiteY6" fmla="*/ 1695608 h 2927440"/>
                  <a:gd name="connsiteX7" fmla="*/ 6240197 w 6240197"/>
                  <a:gd name="connsiteY7" fmla="*/ 1715658 h 292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0197" h="2927440">
                    <a:moveTo>
                      <a:pt x="0" y="0"/>
                    </a:moveTo>
                    <a:lnTo>
                      <a:pt x="649923" y="1238688"/>
                    </a:lnTo>
                    <a:lnTo>
                      <a:pt x="1577280" y="2227344"/>
                    </a:lnTo>
                    <a:lnTo>
                      <a:pt x="2178694" y="2857519"/>
                    </a:lnTo>
                    <a:lnTo>
                      <a:pt x="5214109" y="2927440"/>
                    </a:lnTo>
                    <a:cubicBezTo>
                      <a:pt x="5404809" y="2570409"/>
                      <a:pt x="5591583" y="2231279"/>
                      <a:pt x="5770993" y="1741955"/>
                    </a:cubicBezTo>
                    <a:cubicBezTo>
                      <a:pt x="6095875" y="1693206"/>
                      <a:pt x="6015633" y="1697913"/>
                      <a:pt x="6066124" y="1695608"/>
                    </a:cubicBezTo>
                    <a:cubicBezTo>
                      <a:pt x="6294559" y="1698135"/>
                      <a:pt x="6011762" y="1713131"/>
                      <a:pt x="6240197" y="1715658"/>
                    </a:cubicBez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Rounded Rectangle 11">
                <a:extLst>
                  <a:ext uri="{FF2B5EF4-FFF2-40B4-BE49-F238E27FC236}">
                    <a16:creationId xmlns:a16="http://schemas.microsoft.com/office/drawing/2014/main" id="{13FF7DEB-A245-2AAC-0796-FFEC227A0D0D}"/>
                  </a:ext>
                </a:extLst>
              </p:cNvPr>
              <p:cNvSpPr/>
              <p:nvPr/>
            </p:nvSpPr>
            <p:spPr>
              <a:xfrm>
                <a:off x="8115001" y="1768377"/>
                <a:ext cx="501230" cy="21440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14" name="Rounded Rectangle 13"/>
              <p:cNvSpPr/>
              <p:nvPr/>
            </p:nvSpPr>
            <p:spPr>
              <a:xfrm>
                <a:off x="6439024" y="4508345"/>
                <a:ext cx="377412" cy="14100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grpSp>
        <p:sp>
          <p:nvSpPr>
            <p:cNvPr id="11" name="Rounded Rectangle 11">
              <a:extLst>
                <a:ext uri="{FF2B5EF4-FFF2-40B4-BE49-F238E27FC236}">
                  <a16:creationId xmlns:a16="http://schemas.microsoft.com/office/drawing/2014/main" id="{E9EABF2C-6B8E-37CF-9C23-02D6EBC957B3}"/>
                </a:ext>
              </a:extLst>
            </p:cNvPr>
            <p:cNvSpPr/>
            <p:nvPr/>
          </p:nvSpPr>
          <p:spPr>
            <a:xfrm>
              <a:off x="4701047" y="2051266"/>
              <a:ext cx="3413953" cy="389047"/>
            </a:xfrm>
            <a:prstGeom prst="roundRect">
              <a:avLst>
                <a:gd name="adj" fmla="val 14841"/>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grpSp>
      <p:sp>
        <p:nvSpPr>
          <p:cNvPr id="4" name="Slide Number Placeholder 3"/>
          <p:cNvSpPr>
            <a:spLocks noGrp="1"/>
          </p:cNvSpPr>
          <p:nvPr>
            <p:ph type="sldNum" sz="quarter" idx="12"/>
          </p:nvPr>
        </p:nvSpPr>
        <p:spPr/>
        <p:txBody>
          <a:bodyPr/>
          <a:lstStyle/>
          <a:p>
            <a:fld id="{79BA96BB-7DBE-4AD9-88D2-170EED19CF9B}" type="slidenum">
              <a:rPr lang="en-US" smtClean="0">
                <a:solidFill>
                  <a:srgbClr val="FFFFFF"/>
                </a:solidFill>
              </a:rPr>
              <a:pPr/>
              <a:t>31</a:t>
            </a:fld>
            <a:endParaRPr lang="en-US" dirty="0">
              <a:solidFill>
                <a:srgbClr val="FFFFFF"/>
              </a:solidFill>
            </a:endParaRPr>
          </a:p>
        </p:txBody>
      </p:sp>
      <p:sp>
        <p:nvSpPr>
          <p:cNvPr id="15" name="TextBox 14"/>
          <p:cNvSpPr txBox="1"/>
          <p:nvPr/>
        </p:nvSpPr>
        <p:spPr>
          <a:xfrm>
            <a:off x="975588" y="6052246"/>
            <a:ext cx="3044423" cy="261610"/>
          </a:xfrm>
          <a:prstGeom prst="rect">
            <a:avLst/>
          </a:prstGeom>
          <a:noFill/>
        </p:spPr>
        <p:txBody>
          <a:bodyPr wrap="none" rtlCol="0">
            <a:spAutoFit/>
          </a:bodyPr>
          <a:lstStyle/>
          <a:p>
            <a:r>
              <a:rPr lang="en-US" sz="1100" dirty="0">
                <a:solidFill>
                  <a:srgbClr val="002C77"/>
                </a:solidFill>
              </a:rPr>
              <a:t>©Jeppesen, Inc.  Not for Navigation Purposes</a:t>
            </a:r>
          </a:p>
        </p:txBody>
      </p:sp>
      <p:sp>
        <p:nvSpPr>
          <p:cNvPr id="16" name="Rounded Rectangle 15"/>
          <p:cNvSpPr/>
          <p:nvPr/>
        </p:nvSpPr>
        <p:spPr>
          <a:xfrm>
            <a:off x="435624" y="1347329"/>
            <a:ext cx="6649532"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solidFill>
                  <a:srgbClr val="FFFFFF"/>
                </a:solidFill>
                <a:effectLst>
                  <a:outerShdw blurRad="38100" dist="38100" dir="2700000" algn="tl">
                    <a:srgbClr val="000000">
                      <a:alpha val="43137"/>
                    </a:srgbClr>
                  </a:outerShdw>
                </a:effectLst>
              </a:rPr>
              <a:t>ATC Voice:</a:t>
            </a:r>
          </a:p>
          <a:p>
            <a:pPr algn="ctr"/>
            <a:r>
              <a:rPr lang="en-US" sz="1400" b="1" dirty="0">
                <a:solidFill>
                  <a:srgbClr val="FFFFFF"/>
                </a:solidFill>
                <a:effectLst>
                  <a:outerShdw blurRad="38100" dist="38100" dir="2700000" algn="tl">
                    <a:srgbClr val="000000">
                      <a:alpha val="43137"/>
                    </a:srgbClr>
                  </a:outerShdw>
                </a:effectLst>
              </a:rPr>
              <a:t>“Cleared…JOHKR 3 Departure, KENNO Transition, Then As Filed. Climb Via SID…”</a:t>
            </a:r>
          </a:p>
        </p:txBody>
      </p:sp>
      <p:sp>
        <p:nvSpPr>
          <p:cNvPr id="26" name="Rounded Rectangle 25"/>
          <p:cNvSpPr/>
          <p:nvPr/>
        </p:nvSpPr>
        <p:spPr>
          <a:xfrm>
            <a:off x="7576495" y="3125435"/>
            <a:ext cx="1306210" cy="578882"/>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400" b="1" i="1" dirty="0">
                <a:solidFill>
                  <a:srgbClr val="FFFFFF"/>
                </a:solidFill>
                <a:effectLst>
                  <a:outerShdw blurRad="38100" dist="38100" dir="2700000" algn="tl">
                    <a:srgbClr val="000000">
                      <a:alpha val="43137"/>
                    </a:srgbClr>
                  </a:outerShdw>
                </a:effectLst>
              </a:rPr>
              <a:t>Published</a:t>
            </a:r>
          </a:p>
          <a:p>
            <a:pPr algn="ctr"/>
            <a:r>
              <a:rPr lang="en-US" sz="1400" b="1" i="1" dirty="0">
                <a:solidFill>
                  <a:srgbClr val="FFFFFF"/>
                </a:solidFill>
                <a:effectLst>
                  <a:outerShdw blurRad="38100" dist="38100" dir="2700000" algn="tl">
                    <a:srgbClr val="000000">
                      <a:alpha val="43137"/>
                    </a:srgbClr>
                  </a:outerShdw>
                </a:effectLst>
              </a:rPr>
              <a:t>“Top Altitude” </a:t>
            </a:r>
          </a:p>
        </p:txBody>
      </p:sp>
      <p:sp>
        <p:nvSpPr>
          <p:cNvPr id="22" name="TextBox 21"/>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23" name="TextBox 22"/>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cxnSp>
        <p:nvCxnSpPr>
          <p:cNvPr id="21" name="Straight Arrow Connector 20">
            <a:extLst>
              <a:ext uri="{FF2B5EF4-FFF2-40B4-BE49-F238E27FC236}">
                <a16:creationId xmlns:a16="http://schemas.microsoft.com/office/drawing/2014/main" id="{5F4EC5C1-88AB-3983-8D89-8D36F6AEA776}"/>
              </a:ext>
            </a:extLst>
          </p:cNvPr>
          <p:cNvCxnSpPr>
            <a:cxnSpLocks/>
          </p:cNvCxnSpPr>
          <p:nvPr/>
        </p:nvCxnSpPr>
        <p:spPr>
          <a:xfrm flipH="1" flipV="1">
            <a:off x="8241189" y="2162923"/>
            <a:ext cx="4041" cy="9237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636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reeform 59"/>
          <p:cNvSpPr/>
          <p:nvPr/>
        </p:nvSpPr>
        <p:spPr>
          <a:xfrm>
            <a:off x="977153" y="3418330"/>
            <a:ext cx="7743880" cy="2333427"/>
          </a:xfrm>
          <a:custGeom>
            <a:avLst/>
            <a:gdLst>
              <a:gd name="connsiteX0" fmla="*/ 0 w 7046259"/>
              <a:gd name="connsiteY0" fmla="*/ 3729317 h 3729317"/>
              <a:gd name="connsiteX1" fmla="*/ 7046259 w 7046259"/>
              <a:gd name="connsiteY1" fmla="*/ 0 h 3729317"/>
              <a:gd name="connsiteX0" fmla="*/ 0 w 7046259"/>
              <a:gd name="connsiteY0" fmla="*/ 3729317 h 3729317"/>
              <a:gd name="connsiteX1" fmla="*/ 1308847 w 7046259"/>
              <a:gd name="connsiteY1" fmla="*/ 3048000 h 3729317"/>
              <a:gd name="connsiteX2" fmla="*/ 7046259 w 7046259"/>
              <a:gd name="connsiteY2" fmla="*/ 0 h 3729317"/>
              <a:gd name="connsiteX0" fmla="*/ 0 w 7046259"/>
              <a:gd name="connsiteY0" fmla="*/ 3729317 h 3729317"/>
              <a:gd name="connsiteX1" fmla="*/ 1308847 w 7046259"/>
              <a:gd name="connsiteY1" fmla="*/ 3048000 h 3729317"/>
              <a:gd name="connsiteX2" fmla="*/ 2474259 w 7046259"/>
              <a:gd name="connsiteY2" fmla="*/ 2438400 h 3729317"/>
              <a:gd name="connsiteX3" fmla="*/ 7046259 w 7046259"/>
              <a:gd name="connsiteY3" fmla="*/ 0 h 3729317"/>
              <a:gd name="connsiteX0" fmla="*/ 0 w 7046259"/>
              <a:gd name="connsiteY0" fmla="*/ 3729317 h 3729317"/>
              <a:gd name="connsiteX1" fmla="*/ 1308847 w 7046259"/>
              <a:gd name="connsiteY1" fmla="*/ 3048000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357718 w 7046259"/>
              <a:gd name="connsiteY2" fmla="*/ 2868705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6651812 w 7046259"/>
              <a:gd name="connsiteY3" fmla="*/ 251011 h 3729317"/>
              <a:gd name="connsiteX4" fmla="*/ 7046259 w 7046259"/>
              <a:gd name="connsiteY4" fmla="*/ 0 h 3729317"/>
              <a:gd name="connsiteX0" fmla="*/ 0 w 7548282"/>
              <a:gd name="connsiteY0" fmla="*/ 3478306 h 3478306"/>
              <a:gd name="connsiteX1" fmla="*/ 1335741 w 7548282"/>
              <a:gd name="connsiteY1" fmla="*/ 2734236 h 3478306"/>
              <a:gd name="connsiteX2" fmla="*/ 238461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09278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02510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009786 w 7548282"/>
              <a:gd name="connsiteY3" fmla="*/ 389106 h 3478306"/>
              <a:gd name="connsiteX4" fmla="*/ 7548282 w 7548282"/>
              <a:gd name="connsiteY4" fmla="*/ 0 h 3478306"/>
              <a:gd name="connsiteX0" fmla="*/ 0 w 7470461"/>
              <a:gd name="connsiteY0" fmla="*/ 3089200 h 3089200"/>
              <a:gd name="connsiteX1" fmla="*/ 1335741 w 7470461"/>
              <a:gd name="connsiteY1" fmla="*/ 2345130 h 3089200"/>
              <a:gd name="connsiteX2" fmla="*/ 2112238 w 7470461"/>
              <a:gd name="connsiteY2" fmla="*/ 2346656 h 3089200"/>
              <a:gd name="connsiteX3" fmla="*/ 6009786 w 7470461"/>
              <a:gd name="connsiteY3" fmla="*/ 0 h 3089200"/>
              <a:gd name="connsiteX4" fmla="*/ 7470461 w 7470461"/>
              <a:gd name="connsiteY4" fmla="*/ 9728 h 3089200"/>
              <a:gd name="connsiteX0" fmla="*/ 0 w 7470461"/>
              <a:gd name="connsiteY0" fmla="*/ 3089200 h 3089200"/>
              <a:gd name="connsiteX1" fmla="*/ 1335741 w 7470461"/>
              <a:gd name="connsiteY1" fmla="*/ 2345130 h 3089200"/>
              <a:gd name="connsiteX2" fmla="*/ 6009786 w 7470461"/>
              <a:gd name="connsiteY2" fmla="*/ 0 h 3089200"/>
              <a:gd name="connsiteX3" fmla="*/ 7470461 w 7470461"/>
              <a:gd name="connsiteY3" fmla="*/ 9728 h 3089200"/>
              <a:gd name="connsiteX0" fmla="*/ 0 w 7470461"/>
              <a:gd name="connsiteY0" fmla="*/ 3079487 h 3079487"/>
              <a:gd name="connsiteX1" fmla="*/ 1335741 w 7470461"/>
              <a:gd name="connsiteY1" fmla="*/ 2335417 h 3079487"/>
              <a:gd name="connsiteX2" fmla="*/ 4941767 w 7470461"/>
              <a:gd name="connsiteY2" fmla="*/ 524296 h 3079487"/>
              <a:gd name="connsiteX3" fmla="*/ 7470461 w 7470461"/>
              <a:gd name="connsiteY3" fmla="*/ 15 h 3079487"/>
              <a:gd name="connsiteX0" fmla="*/ 0 w 6234192"/>
              <a:gd name="connsiteY0" fmla="*/ 2560093 h 2560093"/>
              <a:gd name="connsiteX1" fmla="*/ 1335741 w 6234192"/>
              <a:gd name="connsiteY1" fmla="*/ 1816023 h 2560093"/>
              <a:gd name="connsiteX2" fmla="*/ 4941767 w 6234192"/>
              <a:gd name="connsiteY2" fmla="*/ 4902 h 2560093"/>
              <a:gd name="connsiteX3" fmla="*/ 6234192 w 6234192"/>
              <a:gd name="connsiteY3" fmla="*/ 0 h 2560093"/>
              <a:gd name="connsiteX0" fmla="*/ 0 w 6241507"/>
              <a:gd name="connsiteY0" fmla="*/ 2555191 h 2555191"/>
              <a:gd name="connsiteX1" fmla="*/ 1335741 w 6241507"/>
              <a:gd name="connsiteY1" fmla="*/ 1811121 h 2555191"/>
              <a:gd name="connsiteX2" fmla="*/ 4941767 w 6241507"/>
              <a:gd name="connsiteY2" fmla="*/ 0 h 2555191"/>
              <a:gd name="connsiteX3" fmla="*/ 6241507 w 6241507"/>
              <a:gd name="connsiteY3" fmla="*/ 2414 h 2555191"/>
              <a:gd name="connsiteX0" fmla="*/ 0 w 7989839"/>
              <a:gd name="connsiteY0" fmla="*/ 2555191 h 2555191"/>
              <a:gd name="connsiteX1" fmla="*/ 1335741 w 7989839"/>
              <a:gd name="connsiteY1" fmla="*/ 1811121 h 2555191"/>
              <a:gd name="connsiteX2" fmla="*/ 4941767 w 7989839"/>
              <a:gd name="connsiteY2" fmla="*/ 0 h 2555191"/>
              <a:gd name="connsiteX3" fmla="*/ 7989839 w 7989839"/>
              <a:gd name="connsiteY3" fmla="*/ 17044 h 2555191"/>
              <a:gd name="connsiteX0" fmla="*/ 0 w 7975209"/>
              <a:gd name="connsiteY0" fmla="*/ 2555191 h 2555191"/>
              <a:gd name="connsiteX1" fmla="*/ 1335741 w 7975209"/>
              <a:gd name="connsiteY1" fmla="*/ 1811121 h 2555191"/>
              <a:gd name="connsiteX2" fmla="*/ 4941767 w 7975209"/>
              <a:gd name="connsiteY2" fmla="*/ 0 h 2555191"/>
              <a:gd name="connsiteX3" fmla="*/ 7975209 w 7975209"/>
              <a:gd name="connsiteY3" fmla="*/ 24359 h 2555191"/>
              <a:gd name="connsiteX0" fmla="*/ 0 w 7967894"/>
              <a:gd name="connsiteY0" fmla="*/ 2555191 h 2555191"/>
              <a:gd name="connsiteX1" fmla="*/ 1335741 w 7967894"/>
              <a:gd name="connsiteY1" fmla="*/ 1811121 h 2555191"/>
              <a:gd name="connsiteX2" fmla="*/ 4941767 w 7967894"/>
              <a:gd name="connsiteY2" fmla="*/ 0 h 2555191"/>
              <a:gd name="connsiteX3" fmla="*/ 7967894 w 7967894"/>
              <a:gd name="connsiteY3" fmla="*/ 9729 h 2555191"/>
              <a:gd name="connsiteX0" fmla="*/ 0 w 7770384"/>
              <a:gd name="connsiteY0" fmla="*/ 2555191 h 2555191"/>
              <a:gd name="connsiteX1" fmla="*/ 1335741 w 7770384"/>
              <a:gd name="connsiteY1" fmla="*/ 1811121 h 2555191"/>
              <a:gd name="connsiteX2" fmla="*/ 4941767 w 7770384"/>
              <a:gd name="connsiteY2" fmla="*/ 0 h 2555191"/>
              <a:gd name="connsiteX3" fmla="*/ 7770384 w 7770384"/>
              <a:gd name="connsiteY3" fmla="*/ 9729 h 2555191"/>
              <a:gd name="connsiteX0" fmla="*/ 0 w 7770384"/>
              <a:gd name="connsiteY0" fmla="*/ 2545498 h 2545498"/>
              <a:gd name="connsiteX1" fmla="*/ 1335741 w 7770384"/>
              <a:gd name="connsiteY1" fmla="*/ 1801428 h 2545498"/>
              <a:gd name="connsiteX2" fmla="*/ 4477941 w 7770384"/>
              <a:gd name="connsiteY2" fmla="*/ 215594 h 2545498"/>
              <a:gd name="connsiteX3" fmla="*/ 7770384 w 7770384"/>
              <a:gd name="connsiteY3" fmla="*/ 36 h 2545498"/>
              <a:gd name="connsiteX0" fmla="*/ 0 w 7743880"/>
              <a:gd name="connsiteY0" fmla="*/ 2333427 h 2333427"/>
              <a:gd name="connsiteX1" fmla="*/ 1335741 w 7743880"/>
              <a:gd name="connsiteY1" fmla="*/ 1589357 h 2333427"/>
              <a:gd name="connsiteX2" fmla="*/ 4477941 w 7743880"/>
              <a:gd name="connsiteY2" fmla="*/ 3523 h 2333427"/>
              <a:gd name="connsiteX3" fmla="*/ 7743880 w 7743880"/>
              <a:gd name="connsiteY3" fmla="*/ 0 h 2333427"/>
            </a:gdLst>
            <a:ahLst/>
            <a:cxnLst>
              <a:cxn ang="0">
                <a:pos x="connsiteX0" y="connsiteY0"/>
              </a:cxn>
              <a:cxn ang="0">
                <a:pos x="connsiteX1" y="connsiteY1"/>
              </a:cxn>
              <a:cxn ang="0">
                <a:pos x="connsiteX2" y="connsiteY2"/>
              </a:cxn>
              <a:cxn ang="0">
                <a:pos x="connsiteX3" y="connsiteY3"/>
              </a:cxn>
            </a:cxnLst>
            <a:rect l="l" t="t" r="r" b="b"/>
            <a:pathLst>
              <a:path w="7743880" h="2333427">
                <a:moveTo>
                  <a:pt x="0" y="2333427"/>
                </a:moveTo>
                <a:lnTo>
                  <a:pt x="1335741" y="1589357"/>
                </a:lnTo>
                <a:lnTo>
                  <a:pt x="4477941" y="3523"/>
                </a:lnTo>
                <a:lnTo>
                  <a:pt x="774388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5" name="Content Placeholder 2"/>
          <p:cNvSpPr>
            <a:spLocks noGrp="1"/>
          </p:cNvSpPr>
          <p:nvPr>
            <p:ph sz="half" idx="1"/>
          </p:nvPr>
        </p:nvSpPr>
        <p:spPr>
          <a:xfrm>
            <a:off x="488885" y="1349270"/>
            <a:ext cx="4845120" cy="4525963"/>
          </a:xfrm>
        </p:spPr>
        <p:txBody>
          <a:bodyPr>
            <a:normAutofit/>
          </a:bodyPr>
          <a:lstStyle/>
          <a:p>
            <a:pPr marL="0" indent="0">
              <a:buNone/>
            </a:pPr>
            <a:r>
              <a:rPr lang="en-US" sz="1600" dirty="0"/>
              <a:t>After Takeoff, The Pilot Should:</a:t>
            </a:r>
          </a:p>
          <a:p>
            <a:r>
              <a:rPr lang="en-US" sz="1600" dirty="0"/>
              <a:t>Track the lateral path of the JOHKR3.KENNO</a:t>
            </a:r>
          </a:p>
          <a:p>
            <a:r>
              <a:rPr lang="en-US" sz="1600" dirty="0"/>
              <a:t>Climb to meet all published altitude restrictions</a:t>
            </a:r>
          </a:p>
          <a:p>
            <a:r>
              <a:rPr lang="en-US" sz="1600" dirty="0"/>
              <a:t>Comply with all speed restrictions</a:t>
            </a:r>
          </a:p>
          <a:p>
            <a:r>
              <a:rPr lang="en-US" sz="1600" dirty="0"/>
              <a:t>Climb to the published “Top Altitude” (FL190)</a:t>
            </a:r>
          </a:p>
          <a:p>
            <a:pPr marL="0" indent="0">
              <a:buNone/>
            </a:pPr>
            <a:endParaRPr lang="en-US" sz="1600" dirty="0"/>
          </a:p>
        </p:txBody>
      </p:sp>
      <p:sp>
        <p:nvSpPr>
          <p:cNvPr id="2" name="Title 1"/>
          <p:cNvSpPr>
            <a:spLocks noGrp="1"/>
          </p:cNvSpPr>
          <p:nvPr>
            <p:ph type="title"/>
          </p:nvPr>
        </p:nvSpPr>
        <p:spPr/>
        <p:txBody>
          <a:bodyPr>
            <a:normAutofit/>
          </a:bodyPr>
          <a:lstStyle/>
          <a:p>
            <a:r>
              <a:rPr lang="en-US" dirty="0"/>
              <a:t>“Climb Via SID”</a:t>
            </a:r>
          </a:p>
        </p:txBody>
      </p:sp>
      <p:sp>
        <p:nvSpPr>
          <p:cNvPr id="4" name="Slide Number Placeholder 3"/>
          <p:cNvSpPr>
            <a:spLocks noGrp="1"/>
          </p:cNvSpPr>
          <p:nvPr>
            <p:ph type="sldNum" sz="quarter" idx="12"/>
          </p:nvPr>
        </p:nvSpPr>
        <p:spPr/>
        <p:txBody>
          <a:bodyPr/>
          <a:lstStyle/>
          <a:p>
            <a:fld id="{79BA96BB-7DBE-4AD9-88D2-170EED19CF9B}" type="slidenum">
              <a:rPr lang="en-US" smtClean="0">
                <a:solidFill>
                  <a:srgbClr val="FFFFFF"/>
                </a:solidFill>
              </a:rPr>
              <a:pPr/>
              <a:t>32</a:t>
            </a:fld>
            <a:endParaRPr lang="en-US" dirty="0">
              <a:solidFill>
                <a:srgbClr val="FFFFFF"/>
              </a:solidFill>
            </a:endParaRPr>
          </a:p>
        </p:txBody>
      </p:sp>
      <p:cxnSp>
        <p:nvCxnSpPr>
          <p:cNvPr id="8" name="Straight Connector 7"/>
          <p:cNvCxnSpPr/>
          <p:nvPr/>
        </p:nvCxnSpPr>
        <p:spPr>
          <a:xfrm>
            <a:off x="0" y="5759133"/>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4-Point Star 48"/>
          <p:cNvSpPr/>
          <p:nvPr/>
        </p:nvSpPr>
        <p:spPr>
          <a:xfrm>
            <a:off x="2999232" y="4508557"/>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2" name="4-Point Star 61"/>
          <p:cNvSpPr/>
          <p:nvPr/>
        </p:nvSpPr>
        <p:spPr>
          <a:xfrm>
            <a:off x="2268259" y="4882611"/>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4" name="4-Point Star 63"/>
          <p:cNvSpPr/>
          <p:nvPr/>
        </p:nvSpPr>
        <p:spPr>
          <a:xfrm>
            <a:off x="3524789" y="4242405"/>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5" name="4-Point Star 64"/>
          <p:cNvSpPr/>
          <p:nvPr/>
        </p:nvSpPr>
        <p:spPr>
          <a:xfrm>
            <a:off x="4041280" y="4001060"/>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1" name="Rounded Rectangular Callout 60"/>
          <p:cNvSpPr/>
          <p:nvPr/>
        </p:nvSpPr>
        <p:spPr>
          <a:xfrm>
            <a:off x="2887391" y="5250636"/>
            <a:ext cx="968047" cy="484961"/>
          </a:xfrm>
          <a:prstGeom prst="wedgeRoundRectCallout">
            <a:avLst>
              <a:gd name="adj1" fmla="val -99214"/>
              <a:gd name="adj2" fmla="val -98777"/>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rPr>
              <a:t>MAX 230 KT</a:t>
            </a:r>
          </a:p>
          <a:p>
            <a:pPr algn="ctr"/>
            <a:r>
              <a:rPr lang="en-US" sz="1000" b="1" dirty="0">
                <a:solidFill>
                  <a:srgbClr val="000000"/>
                </a:solidFill>
              </a:rPr>
              <a:t>At or Above</a:t>
            </a:r>
          </a:p>
          <a:p>
            <a:pPr algn="ctr"/>
            <a:r>
              <a:rPr lang="en-US" sz="1000" b="1" dirty="0">
                <a:solidFill>
                  <a:srgbClr val="000000"/>
                </a:solidFill>
              </a:rPr>
              <a:t>4000’</a:t>
            </a:r>
          </a:p>
        </p:txBody>
      </p:sp>
      <p:sp>
        <p:nvSpPr>
          <p:cNvPr id="63" name="TextBox 62"/>
          <p:cNvSpPr txBox="1"/>
          <p:nvPr/>
        </p:nvSpPr>
        <p:spPr>
          <a:xfrm>
            <a:off x="2889469" y="5000648"/>
            <a:ext cx="681597" cy="261610"/>
          </a:xfrm>
          <a:prstGeom prst="rect">
            <a:avLst/>
          </a:prstGeom>
          <a:noFill/>
        </p:spPr>
        <p:txBody>
          <a:bodyPr wrap="none" rtlCol="0">
            <a:spAutoFit/>
          </a:bodyPr>
          <a:lstStyle/>
          <a:p>
            <a:r>
              <a:rPr lang="en-US" sz="1100" b="1" i="1" dirty="0">
                <a:solidFill>
                  <a:srgbClr val="000000"/>
                </a:solidFill>
              </a:rPr>
              <a:t>RUDYY</a:t>
            </a:r>
          </a:p>
        </p:txBody>
      </p:sp>
      <p:sp>
        <p:nvSpPr>
          <p:cNvPr id="69" name="TextBox 68"/>
          <p:cNvSpPr txBox="1"/>
          <p:nvPr/>
        </p:nvSpPr>
        <p:spPr>
          <a:xfrm>
            <a:off x="1782068" y="5269867"/>
            <a:ext cx="577402" cy="261610"/>
          </a:xfrm>
          <a:prstGeom prst="rect">
            <a:avLst/>
          </a:prstGeom>
          <a:noFill/>
        </p:spPr>
        <p:txBody>
          <a:bodyPr wrap="none" rtlCol="0">
            <a:spAutoFit/>
          </a:bodyPr>
          <a:lstStyle/>
          <a:p>
            <a:r>
              <a:rPr lang="en-US" sz="1100" b="1" i="1" dirty="0">
                <a:solidFill>
                  <a:srgbClr val="000000"/>
                </a:solidFill>
              </a:rPr>
              <a:t>SILTT</a:t>
            </a:r>
          </a:p>
        </p:txBody>
      </p:sp>
      <p:sp>
        <p:nvSpPr>
          <p:cNvPr id="74" name="4-Point Star 73"/>
          <p:cNvSpPr/>
          <p:nvPr/>
        </p:nvSpPr>
        <p:spPr>
          <a:xfrm>
            <a:off x="7114013" y="3327912"/>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6" name="TextBox 75"/>
          <p:cNvSpPr txBox="1"/>
          <p:nvPr/>
        </p:nvSpPr>
        <p:spPr>
          <a:xfrm>
            <a:off x="4805102" y="3703439"/>
            <a:ext cx="679994" cy="261610"/>
          </a:xfrm>
          <a:prstGeom prst="rect">
            <a:avLst/>
          </a:prstGeom>
          <a:noFill/>
        </p:spPr>
        <p:txBody>
          <a:bodyPr wrap="none" rtlCol="0">
            <a:spAutoFit/>
          </a:bodyPr>
          <a:lstStyle/>
          <a:p>
            <a:r>
              <a:rPr lang="en-US" sz="1100" b="1" i="1" dirty="0">
                <a:solidFill>
                  <a:srgbClr val="000000"/>
                </a:solidFill>
              </a:rPr>
              <a:t>JOHKR</a:t>
            </a:r>
          </a:p>
        </p:txBody>
      </p:sp>
      <p:sp>
        <p:nvSpPr>
          <p:cNvPr id="78" name="4-Point Star 77"/>
          <p:cNvSpPr/>
          <p:nvPr/>
        </p:nvSpPr>
        <p:spPr>
          <a:xfrm>
            <a:off x="5701948" y="3327912"/>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Rounded Rectangle 2"/>
          <p:cNvSpPr/>
          <p:nvPr/>
        </p:nvSpPr>
        <p:spPr>
          <a:xfrm>
            <a:off x="6718928" y="3780696"/>
            <a:ext cx="1497940" cy="817245"/>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400" b="1" i="1" dirty="0">
                <a:solidFill>
                  <a:srgbClr val="FFFFFF"/>
                </a:solidFill>
                <a:effectLst>
                  <a:outerShdw blurRad="38100" dist="38100" dir="2700000" algn="tl">
                    <a:srgbClr val="000000">
                      <a:alpha val="43137"/>
                    </a:srgbClr>
                  </a:outerShdw>
                </a:effectLst>
              </a:rPr>
              <a:t>Published</a:t>
            </a:r>
          </a:p>
          <a:p>
            <a:pPr algn="ctr"/>
            <a:r>
              <a:rPr lang="en-US" sz="1400" b="1" i="1" dirty="0">
                <a:solidFill>
                  <a:srgbClr val="FFFFFF"/>
                </a:solidFill>
                <a:effectLst>
                  <a:outerShdw blurRad="38100" dist="38100" dir="2700000" algn="tl">
                    <a:srgbClr val="000000">
                      <a:alpha val="43137"/>
                    </a:srgbClr>
                  </a:outerShdw>
                </a:effectLst>
              </a:rPr>
              <a:t>“Top Altitude</a:t>
            </a:r>
            <a:r>
              <a:rPr lang="en-US" sz="1400" b="1" dirty="0">
                <a:solidFill>
                  <a:srgbClr val="FFFFFF"/>
                </a:solidFill>
                <a:effectLst>
                  <a:outerShdw blurRad="38100" dist="38100" dir="2700000" algn="tl">
                    <a:srgbClr val="000000">
                      <a:alpha val="43137"/>
                    </a:srgbClr>
                  </a:outerShdw>
                </a:effectLst>
              </a:rPr>
              <a:t>” </a:t>
            </a:r>
          </a:p>
          <a:p>
            <a:pPr algn="ctr"/>
            <a:r>
              <a:rPr lang="en-US" sz="1400" b="1" dirty="0">
                <a:solidFill>
                  <a:srgbClr val="FFFFFF"/>
                </a:solidFill>
                <a:effectLst>
                  <a:outerShdw blurRad="38100" dist="38100" dir="2700000" algn="tl">
                    <a:srgbClr val="000000">
                      <a:alpha val="43137"/>
                    </a:srgbClr>
                  </a:outerShdw>
                </a:effectLst>
              </a:rPr>
              <a:t>FL 190</a:t>
            </a:r>
          </a:p>
        </p:txBody>
      </p:sp>
      <p:sp>
        <p:nvSpPr>
          <p:cNvPr id="25" name="Rounded Rectangular Callout 24"/>
          <p:cNvSpPr/>
          <p:nvPr/>
        </p:nvSpPr>
        <p:spPr>
          <a:xfrm>
            <a:off x="5033161" y="4381921"/>
            <a:ext cx="859800" cy="360046"/>
          </a:xfrm>
          <a:prstGeom prst="wedgeRoundRectCallout">
            <a:avLst>
              <a:gd name="adj1" fmla="val -142034"/>
              <a:gd name="adj2" fmla="val -105703"/>
              <a:gd name="adj3" fmla="val 16667"/>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Below             </a:t>
            </a:r>
            <a:r>
              <a:rPr lang="en-US" sz="1000" b="1" dirty="0">
                <a:solidFill>
                  <a:srgbClr val="000000"/>
                </a:solidFill>
              </a:rPr>
              <a:t>11000’ </a:t>
            </a:r>
          </a:p>
        </p:txBody>
      </p:sp>
      <p:sp>
        <p:nvSpPr>
          <p:cNvPr id="27" name="4-Point Star 26"/>
          <p:cNvSpPr/>
          <p:nvPr/>
        </p:nvSpPr>
        <p:spPr>
          <a:xfrm>
            <a:off x="1543869" y="5289040"/>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8" name="4-Point Star 27"/>
          <p:cNvSpPr/>
          <p:nvPr/>
        </p:nvSpPr>
        <p:spPr>
          <a:xfrm>
            <a:off x="903586" y="5658505"/>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9" name="TextBox 28"/>
          <p:cNvSpPr txBox="1"/>
          <p:nvPr/>
        </p:nvSpPr>
        <p:spPr>
          <a:xfrm>
            <a:off x="324117" y="5499172"/>
            <a:ext cx="663964" cy="261610"/>
          </a:xfrm>
          <a:prstGeom prst="rect">
            <a:avLst/>
          </a:prstGeom>
          <a:noFill/>
        </p:spPr>
        <p:txBody>
          <a:bodyPr wrap="none" rtlCol="0">
            <a:spAutoFit/>
          </a:bodyPr>
          <a:lstStyle/>
          <a:p>
            <a:r>
              <a:rPr lang="en-US" sz="1100" b="1" i="1" dirty="0">
                <a:solidFill>
                  <a:srgbClr val="000000"/>
                </a:solidFill>
              </a:rPr>
              <a:t>RW26L</a:t>
            </a:r>
          </a:p>
        </p:txBody>
      </p:sp>
      <p:sp>
        <p:nvSpPr>
          <p:cNvPr id="26" name="Rounded Rectangular Callout 25"/>
          <p:cNvSpPr/>
          <p:nvPr/>
        </p:nvSpPr>
        <p:spPr>
          <a:xfrm>
            <a:off x="3773338" y="4822426"/>
            <a:ext cx="968046" cy="351683"/>
          </a:xfrm>
          <a:prstGeom prst="wedgeRoundRectCallout">
            <a:avLst>
              <a:gd name="adj1" fmla="val -111867"/>
              <a:gd name="adj2" fmla="val -96099"/>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rPr>
              <a:t>At  or Below</a:t>
            </a:r>
          </a:p>
          <a:p>
            <a:pPr algn="ctr"/>
            <a:r>
              <a:rPr lang="en-US" sz="1000" b="1" dirty="0">
                <a:solidFill>
                  <a:srgbClr val="000000"/>
                </a:solidFill>
              </a:rPr>
              <a:t>8000’ </a:t>
            </a:r>
          </a:p>
        </p:txBody>
      </p:sp>
      <p:sp>
        <p:nvSpPr>
          <p:cNvPr id="30" name="TextBox 29"/>
          <p:cNvSpPr txBox="1"/>
          <p:nvPr/>
        </p:nvSpPr>
        <p:spPr>
          <a:xfrm>
            <a:off x="3755412" y="4603992"/>
            <a:ext cx="633507" cy="261610"/>
          </a:xfrm>
          <a:prstGeom prst="rect">
            <a:avLst/>
          </a:prstGeom>
          <a:noFill/>
        </p:spPr>
        <p:txBody>
          <a:bodyPr wrap="none" rtlCol="0">
            <a:spAutoFit/>
          </a:bodyPr>
          <a:lstStyle/>
          <a:p>
            <a:r>
              <a:rPr lang="en-US" sz="1100" b="1" i="1" dirty="0">
                <a:solidFill>
                  <a:srgbClr val="000000"/>
                </a:solidFill>
              </a:rPr>
              <a:t>SELLZ</a:t>
            </a:r>
          </a:p>
        </p:txBody>
      </p:sp>
      <p:sp>
        <p:nvSpPr>
          <p:cNvPr id="31" name="Rounded Rectangular Callout 30"/>
          <p:cNvSpPr/>
          <p:nvPr/>
        </p:nvSpPr>
        <p:spPr>
          <a:xfrm>
            <a:off x="2359470" y="5815338"/>
            <a:ext cx="1069364" cy="321734"/>
          </a:xfrm>
          <a:prstGeom prst="wedgeRoundRectCallout">
            <a:avLst>
              <a:gd name="adj1" fmla="val -146491"/>
              <a:gd name="adj2" fmla="val -121309"/>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Above </a:t>
            </a:r>
            <a:r>
              <a:rPr lang="en-US" sz="1000" b="1" dirty="0">
                <a:solidFill>
                  <a:srgbClr val="000000"/>
                </a:solidFill>
              </a:rPr>
              <a:t>2682’ </a:t>
            </a:r>
          </a:p>
        </p:txBody>
      </p:sp>
      <p:sp>
        <p:nvSpPr>
          <p:cNvPr id="32" name="TextBox 31"/>
          <p:cNvSpPr txBox="1"/>
          <p:nvPr/>
        </p:nvSpPr>
        <p:spPr>
          <a:xfrm>
            <a:off x="3735025" y="4226283"/>
            <a:ext cx="708848" cy="261610"/>
          </a:xfrm>
          <a:prstGeom prst="rect">
            <a:avLst/>
          </a:prstGeom>
          <a:noFill/>
        </p:spPr>
        <p:txBody>
          <a:bodyPr wrap="none" rtlCol="0">
            <a:spAutoFit/>
          </a:bodyPr>
          <a:lstStyle/>
          <a:p>
            <a:r>
              <a:rPr lang="en-US" sz="1100" b="1" i="1" dirty="0">
                <a:solidFill>
                  <a:srgbClr val="000000"/>
                </a:solidFill>
              </a:rPr>
              <a:t>MGNTO</a:t>
            </a:r>
          </a:p>
        </p:txBody>
      </p:sp>
      <p:sp>
        <p:nvSpPr>
          <p:cNvPr id="33" name="4-Point Star 32"/>
          <p:cNvSpPr/>
          <p:nvPr/>
        </p:nvSpPr>
        <p:spPr>
          <a:xfrm>
            <a:off x="4569071" y="3726341"/>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4" name="TextBox 33"/>
          <p:cNvSpPr txBox="1"/>
          <p:nvPr/>
        </p:nvSpPr>
        <p:spPr>
          <a:xfrm>
            <a:off x="4980035" y="4135017"/>
            <a:ext cx="704039" cy="261610"/>
          </a:xfrm>
          <a:prstGeom prst="rect">
            <a:avLst/>
          </a:prstGeom>
          <a:noFill/>
        </p:spPr>
        <p:txBody>
          <a:bodyPr wrap="none" rtlCol="0">
            <a:spAutoFit/>
          </a:bodyPr>
          <a:lstStyle/>
          <a:p>
            <a:r>
              <a:rPr lang="en-US" sz="1100" b="1" i="1" dirty="0">
                <a:solidFill>
                  <a:srgbClr val="000000"/>
                </a:solidFill>
              </a:rPr>
              <a:t>KRUGR</a:t>
            </a:r>
          </a:p>
        </p:txBody>
      </p:sp>
      <p:sp>
        <p:nvSpPr>
          <p:cNvPr id="35" name="4-Point Star 34"/>
          <p:cNvSpPr/>
          <p:nvPr/>
        </p:nvSpPr>
        <p:spPr>
          <a:xfrm>
            <a:off x="6441422" y="3327912"/>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6" name="4-Point Star 35"/>
          <p:cNvSpPr/>
          <p:nvPr/>
        </p:nvSpPr>
        <p:spPr>
          <a:xfrm>
            <a:off x="8636043" y="3327912"/>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7" name="TextBox 36"/>
          <p:cNvSpPr txBox="1"/>
          <p:nvPr/>
        </p:nvSpPr>
        <p:spPr>
          <a:xfrm>
            <a:off x="6207250" y="2934095"/>
            <a:ext cx="665567" cy="261610"/>
          </a:xfrm>
          <a:prstGeom prst="rect">
            <a:avLst/>
          </a:prstGeom>
          <a:noFill/>
        </p:spPr>
        <p:txBody>
          <a:bodyPr wrap="none" rtlCol="0">
            <a:spAutoFit/>
          </a:bodyPr>
          <a:lstStyle/>
          <a:p>
            <a:r>
              <a:rPr lang="en-US" sz="1100" b="1" i="1" dirty="0">
                <a:solidFill>
                  <a:srgbClr val="000000"/>
                </a:solidFill>
              </a:rPr>
              <a:t>DEDPL</a:t>
            </a:r>
          </a:p>
        </p:txBody>
      </p:sp>
      <p:sp>
        <p:nvSpPr>
          <p:cNvPr id="38" name="TextBox 37"/>
          <p:cNvSpPr txBox="1"/>
          <p:nvPr/>
        </p:nvSpPr>
        <p:spPr>
          <a:xfrm>
            <a:off x="6895871" y="2934095"/>
            <a:ext cx="633507" cy="261610"/>
          </a:xfrm>
          <a:prstGeom prst="rect">
            <a:avLst/>
          </a:prstGeom>
          <a:noFill/>
        </p:spPr>
        <p:txBody>
          <a:bodyPr wrap="none" rtlCol="0">
            <a:spAutoFit/>
          </a:bodyPr>
          <a:lstStyle/>
          <a:p>
            <a:r>
              <a:rPr lang="en-US" sz="1100" b="1" i="1" dirty="0">
                <a:solidFill>
                  <a:srgbClr val="000000"/>
                </a:solidFill>
              </a:rPr>
              <a:t>BIKKR</a:t>
            </a:r>
          </a:p>
        </p:txBody>
      </p:sp>
      <p:sp>
        <p:nvSpPr>
          <p:cNvPr id="39" name="TextBox 38"/>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41" name="TextBox 40"/>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
        <p:nvSpPr>
          <p:cNvPr id="45" name="TextBox 44"/>
          <p:cNvSpPr txBox="1"/>
          <p:nvPr/>
        </p:nvSpPr>
        <p:spPr>
          <a:xfrm>
            <a:off x="5477986" y="2934095"/>
            <a:ext cx="694421" cy="261610"/>
          </a:xfrm>
          <a:prstGeom prst="rect">
            <a:avLst/>
          </a:prstGeom>
          <a:noFill/>
        </p:spPr>
        <p:txBody>
          <a:bodyPr wrap="none" rtlCol="0">
            <a:spAutoFit/>
          </a:bodyPr>
          <a:lstStyle/>
          <a:p>
            <a:r>
              <a:rPr lang="en-US" sz="1100" b="1" i="1" dirty="0">
                <a:solidFill>
                  <a:srgbClr val="000000"/>
                </a:solidFill>
              </a:rPr>
              <a:t>GRYMZ</a:t>
            </a:r>
          </a:p>
        </p:txBody>
      </p:sp>
      <p:sp>
        <p:nvSpPr>
          <p:cNvPr id="5" name="TextBox 4">
            <a:extLst>
              <a:ext uri="{FF2B5EF4-FFF2-40B4-BE49-F238E27FC236}">
                <a16:creationId xmlns:a16="http://schemas.microsoft.com/office/drawing/2014/main" id="{546967BA-9A56-FB5F-6494-C316BF52F0A2}"/>
              </a:ext>
            </a:extLst>
          </p:cNvPr>
          <p:cNvSpPr txBox="1"/>
          <p:nvPr/>
        </p:nvSpPr>
        <p:spPr>
          <a:xfrm>
            <a:off x="7605716" y="2934095"/>
            <a:ext cx="688009" cy="261610"/>
          </a:xfrm>
          <a:prstGeom prst="rect">
            <a:avLst/>
          </a:prstGeom>
          <a:noFill/>
        </p:spPr>
        <p:txBody>
          <a:bodyPr wrap="none" rtlCol="0">
            <a:spAutoFit/>
          </a:bodyPr>
          <a:lstStyle/>
          <a:p>
            <a:r>
              <a:rPr lang="en-US" sz="1100" b="1" i="1" dirty="0">
                <a:solidFill>
                  <a:srgbClr val="000000"/>
                </a:solidFill>
              </a:rPr>
              <a:t>CAGEE</a:t>
            </a:r>
          </a:p>
        </p:txBody>
      </p:sp>
      <p:sp>
        <p:nvSpPr>
          <p:cNvPr id="7" name="TextBox 6">
            <a:extLst>
              <a:ext uri="{FF2B5EF4-FFF2-40B4-BE49-F238E27FC236}">
                <a16:creationId xmlns:a16="http://schemas.microsoft.com/office/drawing/2014/main" id="{1879D0F4-4253-FECC-E711-664D98CB4F18}"/>
              </a:ext>
            </a:extLst>
          </p:cNvPr>
          <p:cNvSpPr txBox="1"/>
          <p:nvPr/>
        </p:nvSpPr>
        <p:spPr>
          <a:xfrm>
            <a:off x="8386643" y="2934095"/>
            <a:ext cx="696024" cy="261610"/>
          </a:xfrm>
          <a:prstGeom prst="rect">
            <a:avLst/>
          </a:prstGeom>
          <a:noFill/>
        </p:spPr>
        <p:txBody>
          <a:bodyPr wrap="none" rtlCol="0">
            <a:spAutoFit/>
          </a:bodyPr>
          <a:lstStyle/>
          <a:p>
            <a:r>
              <a:rPr lang="en-US" sz="1100" b="1" i="1" dirty="0">
                <a:solidFill>
                  <a:srgbClr val="000000"/>
                </a:solidFill>
              </a:rPr>
              <a:t>KENNO</a:t>
            </a:r>
          </a:p>
        </p:txBody>
      </p:sp>
      <p:sp>
        <p:nvSpPr>
          <p:cNvPr id="9" name="4-Point Star 35">
            <a:extLst>
              <a:ext uri="{FF2B5EF4-FFF2-40B4-BE49-F238E27FC236}">
                <a16:creationId xmlns:a16="http://schemas.microsoft.com/office/drawing/2014/main" id="{C0B68F84-195F-5965-33AD-9257E1936AFF}"/>
              </a:ext>
            </a:extLst>
          </p:cNvPr>
          <p:cNvSpPr/>
          <p:nvPr/>
        </p:nvSpPr>
        <p:spPr>
          <a:xfrm>
            <a:off x="7882326" y="3327912"/>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1961770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Climb Via, Except Maintain…</a:t>
            </a:r>
          </a:p>
        </p:txBody>
      </p:sp>
      <p:sp>
        <p:nvSpPr>
          <p:cNvPr id="3" name="Content Placeholder 2"/>
          <p:cNvSpPr>
            <a:spLocks noGrp="1"/>
          </p:cNvSpPr>
          <p:nvPr>
            <p:ph idx="1"/>
          </p:nvPr>
        </p:nvSpPr>
        <p:spPr/>
        <p:txBody>
          <a:bodyPr>
            <a:normAutofit/>
          </a:bodyPr>
          <a:lstStyle/>
          <a:p>
            <a:r>
              <a:rPr lang="en-US" sz="1800" dirty="0"/>
              <a:t>When the “Top Altitude” is published as “Assigned by ATC” </a:t>
            </a:r>
          </a:p>
          <a:p>
            <a:r>
              <a:rPr lang="en-US" sz="1800" dirty="0"/>
              <a:t>When ATC must assign a “Top Altitude”  that differs from that published on a chart</a:t>
            </a:r>
          </a:p>
        </p:txBody>
      </p:sp>
      <p:sp>
        <p:nvSpPr>
          <p:cNvPr id="4" name="Slide Number Placeholder 3"/>
          <p:cNvSpPr>
            <a:spLocks noGrp="1"/>
          </p:cNvSpPr>
          <p:nvPr>
            <p:ph type="sldNum" sz="quarter" idx="12"/>
          </p:nvPr>
        </p:nvSpPr>
        <p:spPr/>
        <p:txBody>
          <a:bodyPr/>
          <a:lstStyle/>
          <a:p>
            <a:fld id="{79BA96BB-7DBE-4AD9-88D2-170EED19CF9B}" type="slidenum">
              <a:rPr lang="en-US" smtClean="0"/>
              <a:pPr/>
              <a:t>33</a:t>
            </a:fld>
            <a:endParaRPr lang="en-US" dirty="0"/>
          </a:p>
        </p:txBody>
      </p:sp>
      <p:sp>
        <p:nvSpPr>
          <p:cNvPr id="5" name="Text Placeholder 4"/>
          <p:cNvSpPr>
            <a:spLocks noGrp="1"/>
          </p:cNvSpPr>
          <p:nvPr>
            <p:ph type="body" sz="quarter" idx="13"/>
          </p:nvPr>
        </p:nvSpPr>
        <p:spPr/>
        <p:txBody>
          <a:bodyPr>
            <a:normAutofit fontScale="92500"/>
          </a:bodyPr>
          <a:lstStyle/>
          <a:p>
            <a:r>
              <a:rPr lang="en-US" dirty="0"/>
              <a:t>Used By ATC to Assign Or Amend The Top Altitude</a:t>
            </a:r>
          </a:p>
        </p:txBody>
      </p:sp>
      <p:sp>
        <p:nvSpPr>
          <p:cNvPr id="6" name="TextBox 5"/>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7" name="TextBox 6"/>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1109465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762500" y="-19508"/>
            <a:ext cx="3895404" cy="6858000"/>
            <a:chOff x="2624298" y="0"/>
            <a:chExt cx="3895404" cy="6858000"/>
          </a:xfrm>
          <a:scene3d>
            <a:camera prst="perspectiveRelaxed"/>
            <a:lightRig rig="threePt" dir="t"/>
          </a:scene3d>
        </p:grpSpPr>
        <p:grpSp>
          <p:nvGrpSpPr>
            <p:cNvPr id="17" name="Group 16"/>
            <p:cNvGrpSpPr/>
            <p:nvPr/>
          </p:nvGrpSpPr>
          <p:grpSpPr>
            <a:xfrm>
              <a:off x="2624298" y="0"/>
              <a:ext cx="3895404" cy="6858000"/>
              <a:chOff x="2624298" y="0"/>
              <a:chExt cx="3895404" cy="685800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4298" y="0"/>
                <a:ext cx="3895404" cy="6858000"/>
              </a:xfrm>
              <a:prstGeom prst="rect">
                <a:avLst/>
              </a:prstGeom>
              <a:ln>
                <a:noFill/>
              </a:ln>
              <a:effectLst>
                <a:outerShdw blurRad="292100" dist="139700" dir="2700000" algn="tl" rotWithShape="0">
                  <a:srgbClr val="333333">
                    <a:alpha val="65000"/>
                  </a:srgbClr>
                </a:outerShdw>
              </a:effectLst>
            </p:spPr>
          </p:pic>
          <p:sp>
            <p:nvSpPr>
              <p:cNvPr id="20" name="Freeform: Shape 19"/>
              <p:cNvSpPr/>
              <p:nvPr/>
            </p:nvSpPr>
            <p:spPr>
              <a:xfrm>
                <a:off x="2918087" y="1169059"/>
                <a:ext cx="3460782" cy="3883387"/>
              </a:xfrm>
              <a:custGeom>
                <a:avLst/>
                <a:gdLst>
                  <a:gd name="connsiteX0" fmla="*/ 0 w 1251284"/>
                  <a:gd name="connsiteY0" fmla="*/ 0 h 3137836"/>
                  <a:gd name="connsiteX1" fmla="*/ 991402 w 1251284"/>
                  <a:gd name="connsiteY1" fmla="*/ 2492943 h 3137836"/>
                  <a:gd name="connsiteX2" fmla="*/ 1251284 w 1251284"/>
                  <a:gd name="connsiteY2" fmla="*/ 3137836 h 3137836"/>
                  <a:gd name="connsiteX0" fmla="*/ 1715536 w 1715536"/>
                  <a:gd name="connsiteY0" fmla="*/ 0 h 878958"/>
                  <a:gd name="connsiteX1" fmla="*/ 64477 w 1715536"/>
                  <a:gd name="connsiteY1" fmla="*/ 234065 h 878958"/>
                  <a:gd name="connsiteX2" fmla="*/ 324359 w 1715536"/>
                  <a:gd name="connsiteY2" fmla="*/ 878958 h 878958"/>
                  <a:gd name="connsiteX0" fmla="*/ 1391465 w 1938160"/>
                  <a:gd name="connsiteY0" fmla="*/ 0 h 878958"/>
                  <a:gd name="connsiteX1" fmla="*/ 1910169 w 1938160"/>
                  <a:gd name="connsiteY1" fmla="*/ 90705 h 878958"/>
                  <a:gd name="connsiteX2" fmla="*/ 288 w 1938160"/>
                  <a:gd name="connsiteY2" fmla="*/ 878958 h 878958"/>
                  <a:gd name="connsiteX0" fmla="*/ 2050072 w 2622851"/>
                  <a:gd name="connsiteY0" fmla="*/ 666855 h 801558"/>
                  <a:gd name="connsiteX1" fmla="*/ 2568776 w 2622851"/>
                  <a:gd name="connsiteY1" fmla="*/ 757560 h 801558"/>
                  <a:gd name="connsiteX2" fmla="*/ 217 w 2622851"/>
                  <a:gd name="connsiteY2" fmla="*/ 3732 h 801558"/>
                  <a:gd name="connsiteX0" fmla="*/ 2049855 w 2622634"/>
                  <a:gd name="connsiteY0" fmla="*/ 663123 h 797826"/>
                  <a:gd name="connsiteX1" fmla="*/ 2568559 w 2622634"/>
                  <a:gd name="connsiteY1" fmla="*/ 753828 h 797826"/>
                  <a:gd name="connsiteX2" fmla="*/ 770510 w 2622634"/>
                  <a:gd name="connsiteY2" fmla="*/ 206413 h 797826"/>
                  <a:gd name="connsiteX3" fmla="*/ 0 w 2622634"/>
                  <a:gd name="connsiteY3" fmla="*/ 0 h 797826"/>
                  <a:gd name="connsiteX0" fmla="*/ 2049855 w 2581548"/>
                  <a:gd name="connsiteY0" fmla="*/ 663123 h 1351270"/>
                  <a:gd name="connsiteX1" fmla="*/ 2568559 w 2581548"/>
                  <a:gd name="connsiteY1" fmla="*/ 753828 h 1351270"/>
                  <a:gd name="connsiteX2" fmla="*/ 1146344 w 2581548"/>
                  <a:gd name="connsiteY2" fmla="*/ 1333915 h 1351270"/>
                  <a:gd name="connsiteX3" fmla="*/ 0 w 2581548"/>
                  <a:gd name="connsiteY3" fmla="*/ 0 h 1351270"/>
                  <a:gd name="connsiteX0" fmla="*/ 2049855 w 2568559"/>
                  <a:gd name="connsiteY0" fmla="*/ 663123 h 1351270"/>
                  <a:gd name="connsiteX1" fmla="*/ 2568559 w 2568559"/>
                  <a:gd name="connsiteY1" fmla="*/ 753828 h 1351270"/>
                  <a:gd name="connsiteX2" fmla="*/ 1146344 w 2568559"/>
                  <a:gd name="connsiteY2" fmla="*/ 1333915 h 1351270"/>
                  <a:gd name="connsiteX3" fmla="*/ 0 w 2568559"/>
                  <a:gd name="connsiteY3" fmla="*/ 0 h 1351270"/>
                  <a:gd name="connsiteX0" fmla="*/ 2049855 w 2611180"/>
                  <a:gd name="connsiteY0" fmla="*/ 663123 h 1353725"/>
                  <a:gd name="connsiteX1" fmla="*/ 2611180 w 2611180"/>
                  <a:gd name="connsiteY1" fmla="*/ 839069 h 1353725"/>
                  <a:gd name="connsiteX2" fmla="*/ 1146344 w 2611180"/>
                  <a:gd name="connsiteY2" fmla="*/ 1333915 h 1353725"/>
                  <a:gd name="connsiteX3" fmla="*/ 0 w 2611180"/>
                  <a:gd name="connsiteY3" fmla="*/ 0 h 1353725"/>
                  <a:gd name="connsiteX0" fmla="*/ 2049855 w 2611180"/>
                  <a:gd name="connsiteY0" fmla="*/ 663123 h 1333915"/>
                  <a:gd name="connsiteX1" fmla="*/ 2611180 w 2611180"/>
                  <a:gd name="connsiteY1" fmla="*/ 839069 h 1333915"/>
                  <a:gd name="connsiteX2" fmla="*/ 1146344 w 2611180"/>
                  <a:gd name="connsiteY2" fmla="*/ 1333915 h 1333915"/>
                  <a:gd name="connsiteX3" fmla="*/ 0 w 2611180"/>
                  <a:gd name="connsiteY3" fmla="*/ 0 h 1333915"/>
                  <a:gd name="connsiteX0" fmla="*/ 2049855 w 2646052"/>
                  <a:gd name="connsiteY0" fmla="*/ 663123 h 1333915"/>
                  <a:gd name="connsiteX1" fmla="*/ 2646052 w 2646052"/>
                  <a:gd name="connsiteY1" fmla="*/ 870066 h 1333915"/>
                  <a:gd name="connsiteX2" fmla="*/ 1146344 w 2646052"/>
                  <a:gd name="connsiteY2" fmla="*/ 1333915 h 1333915"/>
                  <a:gd name="connsiteX3" fmla="*/ 0 w 2646052"/>
                  <a:gd name="connsiteY3" fmla="*/ 0 h 1333915"/>
                  <a:gd name="connsiteX0" fmla="*/ 2049855 w 2653134"/>
                  <a:gd name="connsiteY0" fmla="*/ 663123 h 1333915"/>
                  <a:gd name="connsiteX1" fmla="*/ 2646052 w 2653134"/>
                  <a:gd name="connsiteY1" fmla="*/ 870066 h 1333915"/>
                  <a:gd name="connsiteX2" fmla="*/ 1146344 w 2653134"/>
                  <a:gd name="connsiteY2" fmla="*/ 1333915 h 1333915"/>
                  <a:gd name="connsiteX3" fmla="*/ 0 w 2653134"/>
                  <a:gd name="connsiteY3" fmla="*/ 0 h 1333915"/>
                  <a:gd name="connsiteX0" fmla="*/ 2127347 w 2730626"/>
                  <a:gd name="connsiteY0" fmla="*/ 1682137 h 2352929"/>
                  <a:gd name="connsiteX1" fmla="*/ 2723544 w 2730626"/>
                  <a:gd name="connsiteY1" fmla="*/ 1889080 h 2352929"/>
                  <a:gd name="connsiteX2" fmla="*/ 1223836 w 2730626"/>
                  <a:gd name="connsiteY2" fmla="*/ 2352929 h 2352929"/>
                  <a:gd name="connsiteX3" fmla="*/ 0 w 2730626"/>
                  <a:gd name="connsiteY3" fmla="*/ 0 h 2352929"/>
                  <a:gd name="connsiteX0" fmla="*/ 2127347 w 2729942"/>
                  <a:gd name="connsiteY0" fmla="*/ 1682137 h 2373679"/>
                  <a:gd name="connsiteX1" fmla="*/ 2723544 w 2729942"/>
                  <a:gd name="connsiteY1" fmla="*/ 1889080 h 2373679"/>
                  <a:gd name="connsiteX2" fmla="*/ 1223836 w 2729942"/>
                  <a:gd name="connsiteY2" fmla="*/ 2352929 h 2373679"/>
                  <a:gd name="connsiteX3" fmla="*/ 499289 w 2729942"/>
                  <a:gd name="connsiteY3" fmla="*/ 1144061 h 2373679"/>
                  <a:gd name="connsiteX4" fmla="*/ 0 w 2729942"/>
                  <a:gd name="connsiteY4" fmla="*/ 0 h 2373679"/>
                  <a:gd name="connsiteX0" fmla="*/ 2127347 w 2729942"/>
                  <a:gd name="connsiteY0" fmla="*/ 1682137 h 2373679"/>
                  <a:gd name="connsiteX1" fmla="*/ 2723544 w 2729942"/>
                  <a:gd name="connsiteY1" fmla="*/ 1889080 h 2373679"/>
                  <a:gd name="connsiteX2" fmla="*/ 1223836 w 2729942"/>
                  <a:gd name="connsiteY2" fmla="*/ 2352929 h 2373679"/>
                  <a:gd name="connsiteX3" fmla="*/ 658146 w 2729942"/>
                  <a:gd name="connsiteY3" fmla="*/ 531878 h 2373679"/>
                  <a:gd name="connsiteX4" fmla="*/ 0 w 2729942"/>
                  <a:gd name="connsiteY4" fmla="*/ 0 h 2373679"/>
                  <a:gd name="connsiteX0" fmla="*/ 2127347 w 2729942"/>
                  <a:gd name="connsiteY0" fmla="*/ 1682137 h 2373679"/>
                  <a:gd name="connsiteX1" fmla="*/ 2723544 w 2729942"/>
                  <a:gd name="connsiteY1" fmla="*/ 1889080 h 2373679"/>
                  <a:gd name="connsiteX2" fmla="*/ 1223836 w 2729942"/>
                  <a:gd name="connsiteY2" fmla="*/ 2352929 h 2373679"/>
                  <a:gd name="connsiteX3" fmla="*/ 658146 w 2729942"/>
                  <a:gd name="connsiteY3" fmla="*/ 531878 h 2373679"/>
                  <a:gd name="connsiteX4" fmla="*/ 0 w 2729942"/>
                  <a:gd name="connsiteY4" fmla="*/ 0 h 2373679"/>
                  <a:gd name="connsiteX0" fmla="*/ 2127347 w 2751734"/>
                  <a:gd name="connsiteY0" fmla="*/ 1682137 h 2369660"/>
                  <a:gd name="connsiteX1" fmla="*/ 2723544 w 2751734"/>
                  <a:gd name="connsiteY1" fmla="*/ 1889080 h 2369660"/>
                  <a:gd name="connsiteX2" fmla="*/ 1173467 w 2751734"/>
                  <a:gd name="connsiteY2" fmla="*/ 2349055 h 2369660"/>
                  <a:gd name="connsiteX3" fmla="*/ 658146 w 2751734"/>
                  <a:gd name="connsiteY3" fmla="*/ 531878 h 2369660"/>
                  <a:gd name="connsiteX4" fmla="*/ 0 w 2751734"/>
                  <a:gd name="connsiteY4" fmla="*/ 0 h 2369660"/>
                  <a:gd name="connsiteX0" fmla="*/ 2127347 w 2751734"/>
                  <a:gd name="connsiteY0" fmla="*/ 1682137 h 2349055"/>
                  <a:gd name="connsiteX1" fmla="*/ 2723544 w 2751734"/>
                  <a:gd name="connsiteY1" fmla="*/ 1889080 h 2349055"/>
                  <a:gd name="connsiteX2" fmla="*/ 1173467 w 2751734"/>
                  <a:gd name="connsiteY2" fmla="*/ 2349055 h 2349055"/>
                  <a:gd name="connsiteX3" fmla="*/ 658146 w 2751734"/>
                  <a:gd name="connsiteY3" fmla="*/ 531878 h 2349055"/>
                  <a:gd name="connsiteX4" fmla="*/ 0 w 2751734"/>
                  <a:gd name="connsiteY4" fmla="*/ 0 h 2349055"/>
                  <a:gd name="connsiteX0" fmla="*/ 2127347 w 2751734"/>
                  <a:gd name="connsiteY0" fmla="*/ 1682137 h 2349055"/>
                  <a:gd name="connsiteX1" fmla="*/ 2723544 w 2751734"/>
                  <a:gd name="connsiteY1" fmla="*/ 1889080 h 2349055"/>
                  <a:gd name="connsiteX2" fmla="*/ 1173467 w 2751734"/>
                  <a:gd name="connsiteY2" fmla="*/ 2349055 h 2349055"/>
                  <a:gd name="connsiteX3" fmla="*/ 658146 w 2751734"/>
                  <a:gd name="connsiteY3" fmla="*/ 531878 h 2349055"/>
                  <a:gd name="connsiteX4" fmla="*/ 425672 w 2751734"/>
                  <a:gd name="connsiteY4" fmla="*/ 272283 h 2349055"/>
                  <a:gd name="connsiteX5" fmla="*/ 0 w 2751734"/>
                  <a:gd name="connsiteY5" fmla="*/ 0 h 2349055"/>
                  <a:gd name="connsiteX0" fmla="*/ 2906137 w 3530524"/>
                  <a:gd name="connsiteY0" fmla="*/ 2495798 h 3162716"/>
                  <a:gd name="connsiteX1" fmla="*/ 3502334 w 3530524"/>
                  <a:gd name="connsiteY1" fmla="*/ 2702741 h 3162716"/>
                  <a:gd name="connsiteX2" fmla="*/ 1952257 w 3530524"/>
                  <a:gd name="connsiteY2" fmla="*/ 3162716 h 3162716"/>
                  <a:gd name="connsiteX3" fmla="*/ 1436936 w 3530524"/>
                  <a:gd name="connsiteY3" fmla="*/ 1345539 h 3162716"/>
                  <a:gd name="connsiteX4" fmla="*/ 1204462 w 3530524"/>
                  <a:gd name="connsiteY4" fmla="*/ 1085944 h 3162716"/>
                  <a:gd name="connsiteX5" fmla="*/ 0 w 3530524"/>
                  <a:gd name="connsiteY5" fmla="*/ 0 h 3162716"/>
                  <a:gd name="connsiteX0" fmla="*/ 2906137 w 3530524"/>
                  <a:gd name="connsiteY0" fmla="*/ 2495798 h 3162716"/>
                  <a:gd name="connsiteX1" fmla="*/ 3502334 w 3530524"/>
                  <a:gd name="connsiteY1" fmla="*/ 2702741 h 3162716"/>
                  <a:gd name="connsiteX2" fmla="*/ 1952257 w 3530524"/>
                  <a:gd name="connsiteY2" fmla="*/ 3162716 h 3162716"/>
                  <a:gd name="connsiteX3" fmla="*/ 1436936 w 3530524"/>
                  <a:gd name="connsiteY3" fmla="*/ 1345539 h 3162716"/>
                  <a:gd name="connsiteX4" fmla="*/ 445045 w 3530524"/>
                  <a:gd name="connsiteY4" fmla="*/ 574500 h 3162716"/>
                  <a:gd name="connsiteX5" fmla="*/ 0 w 3530524"/>
                  <a:gd name="connsiteY5" fmla="*/ 0 h 3162716"/>
                  <a:gd name="connsiteX0" fmla="*/ 2906137 w 3530524"/>
                  <a:gd name="connsiteY0" fmla="*/ 2495798 h 3162716"/>
                  <a:gd name="connsiteX1" fmla="*/ 3502334 w 3530524"/>
                  <a:gd name="connsiteY1" fmla="*/ 2702741 h 3162716"/>
                  <a:gd name="connsiteX2" fmla="*/ 1952257 w 3530524"/>
                  <a:gd name="connsiteY2" fmla="*/ 3162716 h 3162716"/>
                  <a:gd name="connsiteX3" fmla="*/ 1436936 w 3530524"/>
                  <a:gd name="connsiteY3" fmla="*/ 1345539 h 3162716"/>
                  <a:gd name="connsiteX4" fmla="*/ 1076601 w 3530524"/>
                  <a:gd name="connsiteY4" fmla="*/ 981330 h 3162716"/>
                  <a:gd name="connsiteX5" fmla="*/ 445045 w 3530524"/>
                  <a:gd name="connsiteY5" fmla="*/ 574500 h 3162716"/>
                  <a:gd name="connsiteX6" fmla="*/ 0 w 3530524"/>
                  <a:gd name="connsiteY6" fmla="*/ 0 h 3162716"/>
                  <a:gd name="connsiteX0" fmla="*/ 2906137 w 3530524"/>
                  <a:gd name="connsiteY0" fmla="*/ 2495798 h 3162716"/>
                  <a:gd name="connsiteX1" fmla="*/ 3502334 w 3530524"/>
                  <a:gd name="connsiteY1" fmla="*/ 2702741 h 3162716"/>
                  <a:gd name="connsiteX2" fmla="*/ 1952257 w 3530524"/>
                  <a:gd name="connsiteY2" fmla="*/ 3162716 h 3162716"/>
                  <a:gd name="connsiteX3" fmla="*/ 1436936 w 3530524"/>
                  <a:gd name="connsiteY3" fmla="*/ 1345539 h 3162716"/>
                  <a:gd name="connsiteX4" fmla="*/ 445045 w 3530524"/>
                  <a:gd name="connsiteY4" fmla="*/ 574500 h 3162716"/>
                  <a:gd name="connsiteX5" fmla="*/ 0 w 3530524"/>
                  <a:gd name="connsiteY5" fmla="*/ 0 h 3162716"/>
                  <a:gd name="connsiteX0" fmla="*/ 2906137 w 3530524"/>
                  <a:gd name="connsiteY0" fmla="*/ 2495798 h 3162716"/>
                  <a:gd name="connsiteX1" fmla="*/ 3502334 w 3530524"/>
                  <a:gd name="connsiteY1" fmla="*/ 2702741 h 3162716"/>
                  <a:gd name="connsiteX2" fmla="*/ 1952257 w 3530524"/>
                  <a:gd name="connsiteY2" fmla="*/ 3162716 h 3162716"/>
                  <a:gd name="connsiteX3" fmla="*/ 1436936 w 3530524"/>
                  <a:gd name="connsiteY3" fmla="*/ 1345539 h 3162716"/>
                  <a:gd name="connsiteX4" fmla="*/ 445045 w 3530524"/>
                  <a:gd name="connsiteY4" fmla="*/ 574500 h 3162716"/>
                  <a:gd name="connsiteX5" fmla="*/ 0 w 3530524"/>
                  <a:gd name="connsiteY5" fmla="*/ 0 h 3162716"/>
                  <a:gd name="connsiteX0" fmla="*/ 2836395 w 3460782"/>
                  <a:gd name="connsiteY0" fmla="*/ 3216469 h 3883387"/>
                  <a:gd name="connsiteX1" fmla="*/ 3432592 w 3460782"/>
                  <a:gd name="connsiteY1" fmla="*/ 3423412 h 3883387"/>
                  <a:gd name="connsiteX2" fmla="*/ 1882515 w 3460782"/>
                  <a:gd name="connsiteY2" fmla="*/ 3883387 h 3883387"/>
                  <a:gd name="connsiteX3" fmla="*/ 1367194 w 3460782"/>
                  <a:gd name="connsiteY3" fmla="*/ 2066210 h 3883387"/>
                  <a:gd name="connsiteX4" fmla="*/ 375303 w 3460782"/>
                  <a:gd name="connsiteY4" fmla="*/ 1295171 h 3883387"/>
                  <a:gd name="connsiteX5" fmla="*/ 0 w 3460782"/>
                  <a:gd name="connsiteY5" fmla="*/ 0 h 3883387"/>
                  <a:gd name="connsiteX0" fmla="*/ 2836395 w 3460782"/>
                  <a:gd name="connsiteY0" fmla="*/ 3216469 h 3883387"/>
                  <a:gd name="connsiteX1" fmla="*/ 3432592 w 3460782"/>
                  <a:gd name="connsiteY1" fmla="*/ 3423412 h 3883387"/>
                  <a:gd name="connsiteX2" fmla="*/ 1882515 w 3460782"/>
                  <a:gd name="connsiteY2" fmla="*/ 3883387 h 3883387"/>
                  <a:gd name="connsiteX3" fmla="*/ 1367194 w 3460782"/>
                  <a:gd name="connsiteY3" fmla="*/ 2066210 h 3883387"/>
                  <a:gd name="connsiteX4" fmla="*/ 375303 w 3460782"/>
                  <a:gd name="connsiteY4" fmla="*/ 1295171 h 3883387"/>
                  <a:gd name="connsiteX5" fmla="*/ 0 w 3460782"/>
                  <a:gd name="connsiteY5" fmla="*/ 0 h 38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0782" h="3883387">
                    <a:moveTo>
                      <a:pt x="2836395" y="3216469"/>
                    </a:moveTo>
                    <a:cubicBezTo>
                      <a:pt x="3035127" y="3285450"/>
                      <a:pt x="3591572" y="3312259"/>
                      <a:pt x="3432592" y="3423412"/>
                    </a:cubicBezTo>
                    <a:cubicBezTo>
                      <a:pt x="3273612" y="3534565"/>
                      <a:pt x="2257099" y="3833201"/>
                      <a:pt x="1882515" y="3883387"/>
                    </a:cubicBezTo>
                    <a:lnTo>
                      <a:pt x="1367194" y="2066210"/>
                    </a:lnTo>
                    <a:lnTo>
                      <a:pt x="375303" y="1295171"/>
                    </a:lnTo>
                    <a:lnTo>
                      <a:pt x="0" y="0"/>
                    </a:lnTo>
                  </a:path>
                </a:pathLst>
              </a:custGeom>
              <a:noFill/>
              <a:ln w="104775">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C77"/>
                  </a:solidFill>
                </a:endParaRPr>
              </a:p>
            </p:txBody>
          </p:sp>
          <p:sp>
            <p:nvSpPr>
              <p:cNvPr id="21" name="Rectangle: Rounded Corners 20"/>
              <p:cNvSpPr/>
              <p:nvPr/>
            </p:nvSpPr>
            <p:spPr>
              <a:xfrm>
                <a:off x="5742122" y="5586855"/>
                <a:ext cx="777580" cy="953430"/>
              </a:xfrm>
              <a:prstGeom prst="roundRect">
                <a:avLst>
                  <a:gd name="adj" fmla="val 8694"/>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8" name="Rectangle: Rounded Corners 17"/>
            <p:cNvSpPr/>
            <p:nvPr/>
          </p:nvSpPr>
          <p:spPr>
            <a:xfrm>
              <a:off x="5807990" y="3967566"/>
              <a:ext cx="492071" cy="22860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Title 1"/>
          <p:cNvSpPr>
            <a:spLocks noGrp="1"/>
          </p:cNvSpPr>
          <p:nvPr>
            <p:ph type="title"/>
          </p:nvPr>
        </p:nvSpPr>
        <p:spPr/>
        <p:txBody>
          <a:bodyPr/>
          <a:lstStyle/>
          <a:p>
            <a:r>
              <a:rPr lang="en-US" dirty="0"/>
              <a:t>Climb Via, Except Maintain…</a:t>
            </a:r>
          </a:p>
        </p:txBody>
      </p:sp>
      <p:sp>
        <p:nvSpPr>
          <p:cNvPr id="4" name="Slide Number Placeholder 3"/>
          <p:cNvSpPr>
            <a:spLocks noGrp="1"/>
          </p:cNvSpPr>
          <p:nvPr>
            <p:ph type="sldNum" sz="quarter" idx="12"/>
          </p:nvPr>
        </p:nvSpPr>
        <p:spPr/>
        <p:txBody>
          <a:bodyPr/>
          <a:lstStyle/>
          <a:p>
            <a:fld id="{79BA96BB-7DBE-4AD9-88D2-170EED19CF9B}" type="slidenum">
              <a:rPr lang="en-US" smtClean="0"/>
              <a:pPr/>
              <a:t>34</a:t>
            </a:fld>
            <a:endParaRPr lang="en-US" dirty="0"/>
          </a:p>
        </p:txBody>
      </p:sp>
      <p:sp>
        <p:nvSpPr>
          <p:cNvPr id="25" name="Text Placeholder 24"/>
          <p:cNvSpPr>
            <a:spLocks noGrp="1"/>
          </p:cNvSpPr>
          <p:nvPr>
            <p:ph type="body" sz="quarter" idx="13"/>
          </p:nvPr>
        </p:nvSpPr>
        <p:spPr/>
        <p:txBody>
          <a:bodyPr/>
          <a:lstStyle/>
          <a:p>
            <a:endParaRPr lang="en-US" dirty="0"/>
          </a:p>
        </p:txBody>
      </p:sp>
      <p:sp>
        <p:nvSpPr>
          <p:cNvPr id="26" name="Text Placeholder 25"/>
          <p:cNvSpPr>
            <a:spLocks noGrp="1"/>
          </p:cNvSpPr>
          <p:nvPr>
            <p:ph type="body" sz="quarter" idx="14"/>
          </p:nvPr>
        </p:nvSpPr>
        <p:spPr/>
        <p:txBody>
          <a:bodyPr/>
          <a:lstStyle/>
          <a:p>
            <a:endParaRPr lang="en-US" dirty="0"/>
          </a:p>
        </p:txBody>
      </p:sp>
      <p:sp>
        <p:nvSpPr>
          <p:cNvPr id="6" name="TextBox 5"/>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7" name="TextBox 6"/>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pic>
        <p:nvPicPr>
          <p:cNvPr id="14" name="Picture 13"/>
          <p:cNvPicPr>
            <a:picLocks noChangeAspect="1"/>
          </p:cNvPicPr>
          <p:nvPr/>
        </p:nvPicPr>
        <p:blipFill>
          <a:blip r:embed="rId3"/>
          <a:stretch>
            <a:fillRect/>
          </a:stretch>
        </p:blipFill>
        <p:spPr>
          <a:xfrm>
            <a:off x="5221223" y="4176658"/>
            <a:ext cx="1061746" cy="1327183"/>
          </a:xfrm>
          <a:prstGeom prst="rect">
            <a:avLst/>
          </a:prstGeom>
          <a:ln>
            <a:noFill/>
          </a:ln>
          <a:effectLst>
            <a:outerShdw blurRad="292100" dist="139700" dir="2700000" algn="tl" rotWithShape="0">
              <a:srgbClr val="333333">
                <a:alpha val="65000"/>
              </a:srgbClr>
            </a:outerShdw>
          </a:effectLst>
        </p:spPr>
      </p:pic>
      <p:sp>
        <p:nvSpPr>
          <p:cNvPr id="15" name="Speech Bubble: Rectangle 14"/>
          <p:cNvSpPr/>
          <p:nvPr/>
        </p:nvSpPr>
        <p:spPr>
          <a:xfrm>
            <a:off x="5221223" y="4176658"/>
            <a:ext cx="1061745" cy="1327183"/>
          </a:xfrm>
          <a:prstGeom prst="wedgeRectCallout">
            <a:avLst>
              <a:gd name="adj1" fmla="val 217382"/>
              <a:gd name="adj2" fmla="val 4314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Content Placeholder 2"/>
          <p:cNvSpPr>
            <a:spLocks noGrp="1"/>
          </p:cNvSpPr>
          <p:nvPr>
            <p:ph idx="1"/>
          </p:nvPr>
        </p:nvSpPr>
        <p:spPr>
          <a:xfrm>
            <a:off x="838200" y="2057400"/>
            <a:ext cx="4077256" cy="3886200"/>
          </a:xfrm>
        </p:spPr>
        <p:txBody>
          <a:bodyPr>
            <a:normAutofit/>
          </a:bodyPr>
          <a:lstStyle/>
          <a:p>
            <a:pPr marL="0" indent="0">
              <a:buNone/>
            </a:pPr>
            <a:r>
              <a:rPr lang="en-US" sz="1600" dirty="0"/>
              <a:t>After Takeoff, The Pilot Should:</a:t>
            </a:r>
          </a:p>
          <a:p>
            <a:r>
              <a:rPr lang="en-US" sz="1600" dirty="0"/>
              <a:t>Track the lateral path of the MOLEN 8</a:t>
            </a:r>
          </a:p>
          <a:p>
            <a:r>
              <a:rPr lang="en-US" sz="1600" dirty="0"/>
              <a:t>Climb to meet all published altitude restrictions</a:t>
            </a:r>
          </a:p>
          <a:p>
            <a:r>
              <a:rPr lang="en-US" sz="1600" dirty="0"/>
              <a:t>Climb to the “Top Altitude” stated in   the “</a:t>
            </a:r>
            <a:r>
              <a:rPr lang="en-US" sz="1600" i="1" dirty="0"/>
              <a:t>Climb Via SID, Except Maintain</a:t>
            </a:r>
            <a:r>
              <a:rPr lang="en-US" sz="1600" dirty="0"/>
              <a:t>” clearance</a:t>
            </a:r>
          </a:p>
        </p:txBody>
      </p:sp>
    </p:spTree>
    <p:extLst>
      <p:ext uri="{BB962C8B-B14F-4D97-AF65-F5344CB8AC3E}">
        <p14:creationId xmlns:p14="http://schemas.microsoft.com/office/powerpoint/2010/main" val="29565975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22308" y="-146466"/>
            <a:ext cx="8550503" cy="6858000"/>
            <a:chOff x="296748" y="0"/>
            <a:chExt cx="8550503" cy="6858000"/>
          </a:xfrm>
          <a:scene3d>
            <a:camera prst="perspectiveAbove"/>
            <a:lightRig rig="threePt" dir="t"/>
          </a:scene3d>
        </p:grpSpPr>
        <p:grpSp>
          <p:nvGrpSpPr>
            <p:cNvPr id="19" name="Group 18"/>
            <p:cNvGrpSpPr/>
            <p:nvPr/>
          </p:nvGrpSpPr>
          <p:grpSpPr>
            <a:xfrm>
              <a:off x="296748" y="0"/>
              <a:ext cx="8550503" cy="6858000"/>
              <a:chOff x="296748" y="0"/>
              <a:chExt cx="8550503" cy="685800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748" y="0"/>
                <a:ext cx="8550503" cy="6858000"/>
              </a:xfrm>
              <a:prstGeom prst="rect">
                <a:avLst/>
              </a:prstGeom>
              <a:ln>
                <a:noFill/>
              </a:ln>
              <a:effectLst>
                <a:outerShdw blurRad="292100" dist="139700" dir="2700000" algn="tl" rotWithShape="0">
                  <a:srgbClr val="333333">
                    <a:alpha val="65000"/>
                  </a:srgbClr>
                </a:outerShdw>
              </a:effectLst>
            </p:spPr>
          </p:pic>
          <p:sp>
            <p:nvSpPr>
              <p:cNvPr id="7" name="Freeform: Shape 6"/>
              <p:cNvSpPr/>
              <p:nvPr/>
            </p:nvSpPr>
            <p:spPr>
              <a:xfrm>
                <a:off x="1267055" y="1541973"/>
                <a:ext cx="2937642" cy="3296735"/>
              </a:xfrm>
              <a:custGeom>
                <a:avLst/>
                <a:gdLst>
                  <a:gd name="connsiteX0" fmla="*/ 0 w 1703672"/>
                  <a:gd name="connsiteY0" fmla="*/ 0 h 3128210"/>
                  <a:gd name="connsiteX1" fmla="*/ 1126156 w 1703672"/>
                  <a:gd name="connsiteY1" fmla="*/ 2030930 h 3128210"/>
                  <a:gd name="connsiteX2" fmla="*/ 1703672 w 1703672"/>
                  <a:gd name="connsiteY2" fmla="*/ 3128210 h 3128210"/>
                  <a:gd name="connsiteX0" fmla="*/ 0 w 1703672"/>
                  <a:gd name="connsiteY0" fmla="*/ 0 h 3128210"/>
                  <a:gd name="connsiteX1" fmla="*/ 1126156 w 1703672"/>
                  <a:gd name="connsiteY1" fmla="*/ 2030930 h 3128210"/>
                  <a:gd name="connsiteX2" fmla="*/ 1428383 w 1703672"/>
                  <a:gd name="connsiteY2" fmla="*/ 2611835 h 3128210"/>
                  <a:gd name="connsiteX3" fmla="*/ 1703672 w 1703672"/>
                  <a:gd name="connsiteY3" fmla="*/ 3128210 h 3128210"/>
                  <a:gd name="connsiteX0" fmla="*/ 0 w 1703672"/>
                  <a:gd name="connsiteY0" fmla="*/ 0 h 3192238"/>
                  <a:gd name="connsiteX1" fmla="*/ 1126156 w 1703672"/>
                  <a:gd name="connsiteY1" fmla="*/ 2030930 h 3192238"/>
                  <a:gd name="connsiteX2" fmla="*/ 897843 w 1703672"/>
                  <a:gd name="connsiteY2" fmla="*/ 3126771 h 3192238"/>
                  <a:gd name="connsiteX3" fmla="*/ 1703672 w 1703672"/>
                  <a:gd name="connsiteY3" fmla="*/ 3128210 h 3192238"/>
                  <a:gd name="connsiteX0" fmla="*/ 0 w 1703672"/>
                  <a:gd name="connsiteY0" fmla="*/ 0 h 3128210"/>
                  <a:gd name="connsiteX1" fmla="*/ 1126156 w 1703672"/>
                  <a:gd name="connsiteY1" fmla="*/ 2030930 h 3128210"/>
                  <a:gd name="connsiteX2" fmla="*/ 897843 w 1703672"/>
                  <a:gd name="connsiteY2" fmla="*/ 3126771 h 3128210"/>
                  <a:gd name="connsiteX3" fmla="*/ 1703672 w 1703672"/>
                  <a:gd name="connsiteY3" fmla="*/ 3128210 h 3128210"/>
                  <a:gd name="connsiteX0" fmla="*/ 0 w 1703672"/>
                  <a:gd name="connsiteY0" fmla="*/ 0 h 3128210"/>
                  <a:gd name="connsiteX1" fmla="*/ 1126156 w 1703672"/>
                  <a:gd name="connsiteY1" fmla="*/ 2030930 h 3128210"/>
                  <a:gd name="connsiteX2" fmla="*/ 660662 w 1703672"/>
                  <a:gd name="connsiteY2" fmla="*/ 2471399 h 3128210"/>
                  <a:gd name="connsiteX3" fmla="*/ 897843 w 1703672"/>
                  <a:gd name="connsiteY3" fmla="*/ 3126771 h 3128210"/>
                  <a:gd name="connsiteX4" fmla="*/ 1703672 w 1703672"/>
                  <a:gd name="connsiteY4" fmla="*/ 3128210 h 3128210"/>
                  <a:gd name="connsiteX0" fmla="*/ 0 w 1703672"/>
                  <a:gd name="connsiteY0" fmla="*/ 0 h 3128210"/>
                  <a:gd name="connsiteX1" fmla="*/ 1126156 w 1703672"/>
                  <a:gd name="connsiteY1" fmla="*/ 2030930 h 3128210"/>
                  <a:gd name="connsiteX2" fmla="*/ 660662 w 1703672"/>
                  <a:gd name="connsiteY2" fmla="*/ 2471399 h 3128210"/>
                  <a:gd name="connsiteX3" fmla="*/ 897843 w 1703672"/>
                  <a:gd name="connsiteY3" fmla="*/ 3126771 h 3128210"/>
                  <a:gd name="connsiteX4" fmla="*/ 1703672 w 1703672"/>
                  <a:gd name="connsiteY4" fmla="*/ 3128210 h 3128210"/>
                  <a:gd name="connsiteX0" fmla="*/ 0 w 1703672"/>
                  <a:gd name="connsiteY0" fmla="*/ 0 h 3128210"/>
                  <a:gd name="connsiteX1" fmla="*/ 1126156 w 1703672"/>
                  <a:gd name="connsiteY1" fmla="*/ 2030930 h 3128210"/>
                  <a:gd name="connsiteX2" fmla="*/ 660662 w 1703672"/>
                  <a:gd name="connsiteY2" fmla="*/ 2471399 h 3128210"/>
                  <a:gd name="connsiteX3" fmla="*/ 897843 w 1703672"/>
                  <a:gd name="connsiteY3" fmla="*/ 3126771 h 3128210"/>
                  <a:gd name="connsiteX4" fmla="*/ 1703672 w 1703672"/>
                  <a:gd name="connsiteY4" fmla="*/ 3128210 h 3128210"/>
                  <a:gd name="connsiteX0" fmla="*/ 0 w 1703672"/>
                  <a:gd name="connsiteY0" fmla="*/ 0 h 3128210"/>
                  <a:gd name="connsiteX1" fmla="*/ 1126156 w 1703672"/>
                  <a:gd name="connsiteY1" fmla="*/ 2030930 h 3128210"/>
                  <a:gd name="connsiteX2" fmla="*/ 1047643 w 1703672"/>
                  <a:gd name="connsiteY2" fmla="*/ 2106263 h 3128210"/>
                  <a:gd name="connsiteX3" fmla="*/ 660662 w 1703672"/>
                  <a:gd name="connsiteY3" fmla="*/ 2471399 h 3128210"/>
                  <a:gd name="connsiteX4" fmla="*/ 897843 w 1703672"/>
                  <a:gd name="connsiteY4" fmla="*/ 3126771 h 3128210"/>
                  <a:gd name="connsiteX5" fmla="*/ 1703672 w 1703672"/>
                  <a:gd name="connsiteY5" fmla="*/ 3128210 h 3128210"/>
                  <a:gd name="connsiteX0" fmla="*/ 0 w 1703672"/>
                  <a:gd name="connsiteY0" fmla="*/ 0 h 3128210"/>
                  <a:gd name="connsiteX1" fmla="*/ 1126156 w 1703672"/>
                  <a:gd name="connsiteY1" fmla="*/ 2030930 h 3128210"/>
                  <a:gd name="connsiteX2" fmla="*/ 1047643 w 1703672"/>
                  <a:gd name="connsiteY2" fmla="*/ 2106263 h 3128210"/>
                  <a:gd name="connsiteX3" fmla="*/ 660662 w 1703672"/>
                  <a:gd name="connsiteY3" fmla="*/ 2471399 h 3128210"/>
                  <a:gd name="connsiteX4" fmla="*/ 897843 w 1703672"/>
                  <a:gd name="connsiteY4" fmla="*/ 3126771 h 3128210"/>
                  <a:gd name="connsiteX5" fmla="*/ 1703672 w 1703672"/>
                  <a:gd name="connsiteY5" fmla="*/ 3128210 h 3128210"/>
                  <a:gd name="connsiteX0" fmla="*/ 0 w 1703672"/>
                  <a:gd name="connsiteY0" fmla="*/ 0 h 3128210"/>
                  <a:gd name="connsiteX1" fmla="*/ 1126156 w 1703672"/>
                  <a:gd name="connsiteY1" fmla="*/ 2030930 h 3128210"/>
                  <a:gd name="connsiteX2" fmla="*/ 978985 w 1703672"/>
                  <a:gd name="connsiteY2" fmla="*/ 2171800 h 3128210"/>
                  <a:gd name="connsiteX3" fmla="*/ 660662 w 1703672"/>
                  <a:gd name="connsiteY3" fmla="*/ 2471399 h 3128210"/>
                  <a:gd name="connsiteX4" fmla="*/ 897843 w 1703672"/>
                  <a:gd name="connsiteY4" fmla="*/ 3126771 h 3128210"/>
                  <a:gd name="connsiteX5" fmla="*/ 1703672 w 1703672"/>
                  <a:gd name="connsiteY5" fmla="*/ 3128210 h 3128210"/>
                  <a:gd name="connsiteX0" fmla="*/ 0 w 1703672"/>
                  <a:gd name="connsiteY0" fmla="*/ 0 h 3128210"/>
                  <a:gd name="connsiteX1" fmla="*/ 1522500 w 1703672"/>
                  <a:gd name="connsiteY1" fmla="*/ 1906097 h 3128210"/>
                  <a:gd name="connsiteX2" fmla="*/ 978985 w 1703672"/>
                  <a:gd name="connsiteY2" fmla="*/ 2171800 h 3128210"/>
                  <a:gd name="connsiteX3" fmla="*/ 660662 w 1703672"/>
                  <a:gd name="connsiteY3" fmla="*/ 2471399 h 3128210"/>
                  <a:gd name="connsiteX4" fmla="*/ 897843 w 1703672"/>
                  <a:gd name="connsiteY4" fmla="*/ 3126771 h 3128210"/>
                  <a:gd name="connsiteX5" fmla="*/ 1703672 w 1703672"/>
                  <a:gd name="connsiteY5" fmla="*/ 3128210 h 3128210"/>
                  <a:gd name="connsiteX0" fmla="*/ 0 w 1703672"/>
                  <a:gd name="connsiteY0" fmla="*/ 0 h 3128210"/>
                  <a:gd name="connsiteX1" fmla="*/ 1522500 w 1703672"/>
                  <a:gd name="connsiteY1" fmla="*/ 1906097 h 3128210"/>
                  <a:gd name="connsiteX2" fmla="*/ 978985 w 1703672"/>
                  <a:gd name="connsiteY2" fmla="*/ 2171800 h 3128210"/>
                  <a:gd name="connsiteX3" fmla="*/ 660662 w 1703672"/>
                  <a:gd name="connsiteY3" fmla="*/ 2471399 h 3128210"/>
                  <a:gd name="connsiteX4" fmla="*/ 897843 w 1703672"/>
                  <a:gd name="connsiteY4" fmla="*/ 3126771 h 3128210"/>
                  <a:gd name="connsiteX5" fmla="*/ 1703672 w 1703672"/>
                  <a:gd name="connsiteY5" fmla="*/ 3128210 h 3128210"/>
                  <a:gd name="connsiteX0" fmla="*/ 0 w 1703672"/>
                  <a:gd name="connsiteY0" fmla="*/ 0 h 3128210"/>
                  <a:gd name="connsiteX1" fmla="*/ 954019 w 1703672"/>
                  <a:gd name="connsiteY1" fmla="*/ 1207467 h 3128210"/>
                  <a:gd name="connsiteX2" fmla="*/ 1522500 w 1703672"/>
                  <a:gd name="connsiteY2" fmla="*/ 1906097 h 3128210"/>
                  <a:gd name="connsiteX3" fmla="*/ 978985 w 1703672"/>
                  <a:gd name="connsiteY3" fmla="*/ 2171800 h 3128210"/>
                  <a:gd name="connsiteX4" fmla="*/ 660662 w 1703672"/>
                  <a:gd name="connsiteY4" fmla="*/ 2471399 h 3128210"/>
                  <a:gd name="connsiteX5" fmla="*/ 897843 w 1703672"/>
                  <a:gd name="connsiteY5" fmla="*/ 3126771 h 3128210"/>
                  <a:gd name="connsiteX6" fmla="*/ 1703672 w 1703672"/>
                  <a:gd name="connsiteY6" fmla="*/ 3128210 h 3128210"/>
                  <a:gd name="connsiteX0" fmla="*/ 0 w 2783857"/>
                  <a:gd name="connsiteY0" fmla="*/ 0 h 3128210"/>
                  <a:gd name="connsiteX1" fmla="*/ 2748490 w 2783857"/>
                  <a:gd name="connsiteY1" fmla="*/ 1837872 h 3128210"/>
                  <a:gd name="connsiteX2" fmla="*/ 1522500 w 2783857"/>
                  <a:gd name="connsiteY2" fmla="*/ 1906097 h 3128210"/>
                  <a:gd name="connsiteX3" fmla="*/ 978985 w 2783857"/>
                  <a:gd name="connsiteY3" fmla="*/ 2171800 h 3128210"/>
                  <a:gd name="connsiteX4" fmla="*/ 660662 w 2783857"/>
                  <a:gd name="connsiteY4" fmla="*/ 2471399 h 3128210"/>
                  <a:gd name="connsiteX5" fmla="*/ 897843 w 2783857"/>
                  <a:gd name="connsiteY5" fmla="*/ 3126771 h 3128210"/>
                  <a:gd name="connsiteX6" fmla="*/ 1703672 w 2783857"/>
                  <a:gd name="connsiteY6" fmla="*/ 3128210 h 3128210"/>
                  <a:gd name="connsiteX0" fmla="*/ 0 w 2748490"/>
                  <a:gd name="connsiteY0" fmla="*/ 0 h 3128210"/>
                  <a:gd name="connsiteX1" fmla="*/ 2748490 w 2748490"/>
                  <a:gd name="connsiteY1" fmla="*/ 1837872 h 3128210"/>
                  <a:gd name="connsiteX2" fmla="*/ 1522500 w 2748490"/>
                  <a:gd name="connsiteY2" fmla="*/ 1906097 h 3128210"/>
                  <a:gd name="connsiteX3" fmla="*/ 978985 w 2748490"/>
                  <a:gd name="connsiteY3" fmla="*/ 2171800 h 3128210"/>
                  <a:gd name="connsiteX4" fmla="*/ 660662 w 2748490"/>
                  <a:gd name="connsiteY4" fmla="*/ 2471399 h 3128210"/>
                  <a:gd name="connsiteX5" fmla="*/ 897843 w 2748490"/>
                  <a:gd name="connsiteY5" fmla="*/ 3126771 h 3128210"/>
                  <a:gd name="connsiteX6" fmla="*/ 1703672 w 2748490"/>
                  <a:gd name="connsiteY6" fmla="*/ 3128210 h 3128210"/>
                  <a:gd name="connsiteX0" fmla="*/ 0 w 2748490"/>
                  <a:gd name="connsiteY0" fmla="*/ 0 h 3128210"/>
                  <a:gd name="connsiteX1" fmla="*/ 1952681 w 2748490"/>
                  <a:gd name="connsiteY1" fmla="*/ 1304212 h 3128210"/>
                  <a:gd name="connsiteX2" fmla="*/ 2748490 w 2748490"/>
                  <a:gd name="connsiteY2" fmla="*/ 1837872 h 3128210"/>
                  <a:gd name="connsiteX3" fmla="*/ 1522500 w 2748490"/>
                  <a:gd name="connsiteY3" fmla="*/ 1906097 h 3128210"/>
                  <a:gd name="connsiteX4" fmla="*/ 978985 w 2748490"/>
                  <a:gd name="connsiteY4" fmla="*/ 2171800 h 3128210"/>
                  <a:gd name="connsiteX5" fmla="*/ 660662 w 2748490"/>
                  <a:gd name="connsiteY5" fmla="*/ 2471399 h 3128210"/>
                  <a:gd name="connsiteX6" fmla="*/ 897843 w 2748490"/>
                  <a:gd name="connsiteY6" fmla="*/ 3126771 h 3128210"/>
                  <a:gd name="connsiteX7" fmla="*/ 1703672 w 2748490"/>
                  <a:gd name="connsiteY7" fmla="*/ 3128210 h 3128210"/>
                  <a:gd name="connsiteX0" fmla="*/ 0 w 2988793"/>
                  <a:gd name="connsiteY0" fmla="*/ 0 h 3128210"/>
                  <a:gd name="connsiteX1" fmla="*/ 2988793 w 2988793"/>
                  <a:gd name="connsiteY1" fmla="*/ 1422803 h 3128210"/>
                  <a:gd name="connsiteX2" fmla="*/ 2748490 w 2988793"/>
                  <a:gd name="connsiteY2" fmla="*/ 1837872 h 3128210"/>
                  <a:gd name="connsiteX3" fmla="*/ 1522500 w 2988793"/>
                  <a:gd name="connsiteY3" fmla="*/ 1906097 h 3128210"/>
                  <a:gd name="connsiteX4" fmla="*/ 978985 w 2988793"/>
                  <a:gd name="connsiteY4" fmla="*/ 2171800 h 3128210"/>
                  <a:gd name="connsiteX5" fmla="*/ 660662 w 2988793"/>
                  <a:gd name="connsiteY5" fmla="*/ 2471399 h 3128210"/>
                  <a:gd name="connsiteX6" fmla="*/ 897843 w 2988793"/>
                  <a:gd name="connsiteY6" fmla="*/ 3126771 h 3128210"/>
                  <a:gd name="connsiteX7" fmla="*/ 1703672 w 2988793"/>
                  <a:gd name="connsiteY7" fmla="*/ 3128210 h 3128210"/>
                  <a:gd name="connsiteX0" fmla="*/ 0 w 2988793"/>
                  <a:gd name="connsiteY0" fmla="*/ 0 h 3128210"/>
                  <a:gd name="connsiteX1" fmla="*/ 2152413 w 2988793"/>
                  <a:gd name="connsiteY1" fmla="*/ 1029580 h 3128210"/>
                  <a:gd name="connsiteX2" fmla="*/ 2988793 w 2988793"/>
                  <a:gd name="connsiteY2" fmla="*/ 1422803 h 3128210"/>
                  <a:gd name="connsiteX3" fmla="*/ 2748490 w 2988793"/>
                  <a:gd name="connsiteY3" fmla="*/ 1837872 h 3128210"/>
                  <a:gd name="connsiteX4" fmla="*/ 1522500 w 2988793"/>
                  <a:gd name="connsiteY4" fmla="*/ 1906097 h 3128210"/>
                  <a:gd name="connsiteX5" fmla="*/ 978985 w 2988793"/>
                  <a:gd name="connsiteY5" fmla="*/ 2171800 h 3128210"/>
                  <a:gd name="connsiteX6" fmla="*/ 660662 w 2988793"/>
                  <a:gd name="connsiteY6" fmla="*/ 2471399 h 3128210"/>
                  <a:gd name="connsiteX7" fmla="*/ 897843 w 2988793"/>
                  <a:gd name="connsiteY7" fmla="*/ 3126771 h 3128210"/>
                  <a:gd name="connsiteX8" fmla="*/ 1703672 w 2988793"/>
                  <a:gd name="connsiteY8" fmla="*/ 3128210 h 3128210"/>
                  <a:gd name="connsiteX0" fmla="*/ 0 w 3250941"/>
                  <a:gd name="connsiteY0" fmla="*/ 0 h 3128210"/>
                  <a:gd name="connsiteX1" fmla="*/ 3250941 w 3250941"/>
                  <a:gd name="connsiteY1" fmla="*/ 914110 h 3128210"/>
                  <a:gd name="connsiteX2" fmla="*/ 2988793 w 3250941"/>
                  <a:gd name="connsiteY2" fmla="*/ 1422803 h 3128210"/>
                  <a:gd name="connsiteX3" fmla="*/ 2748490 w 3250941"/>
                  <a:gd name="connsiteY3" fmla="*/ 1837872 h 3128210"/>
                  <a:gd name="connsiteX4" fmla="*/ 1522500 w 3250941"/>
                  <a:gd name="connsiteY4" fmla="*/ 1906097 h 3128210"/>
                  <a:gd name="connsiteX5" fmla="*/ 978985 w 3250941"/>
                  <a:gd name="connsiteY5" fmla="*/ 2171800 h 3128210"/>
                  <a:gd name="connsiteX6" fmla="*/ 660662 w 3250941"/>
                  <a:gd name="connsiteY6" fmla="*/ 2471399 h 3128210"/>
                  <a:gd name="connsiteX7" fmla="*/ 897843 w 3250941"/>
                  <a:gd name="connsiteY7" fmla="*/ 3126771 h 3128210"/>
                  <a:gd name="connsiteX8" fmla="*/ 1703672 w 3250941"/>
                  <a:gd name="connsiteY8" fmla="*/ 3128210 h 3128210"/>
                  <a:gd name="connsiteX0" fmla="*/ 2785477 w 2785477"/>
                  <a:gd name="connsiteY0" fmla="*/ 0 h 3221835"/>
                  <a:gd name="connsiteX1" fmla="*/ 2591034 w 2785477"/>
                  <a:gd name="connsiteY1" fmla="*/ 1007735 h 3221835"/>
                  <a:gd name="connsiteX2" fmla="*/ 2328886 w 2785477"/>
                  <a:gd name="connsiteY2" fmla="*/ 1516428 h 3221835"/>
                  <a:gd name="connsiteX3" fmla="*/ 2088583 w 2785477"/>
                  <a:gd name="connsiteY3" fmla="*/ 1931497 h 3221835"/>
                  <a:gd name="connsiteX4" fmla="*/ 862593 w 2785477"/>
                  <a:gd name="connsiteY4" fmla="*/ 1999722 h 3221835"/>
                  <a:gd name="connsiteX5" fmla="*/ 319078 w 2785477"/>
                  <a:gd name="connsiteY5" fmla="*/ 2265425 h 3221835"/>
                  <a:gd name="connsiteX6" fmla="*/ 755 w 2785477"/>
                  <a:gd name="connsiteY6" fmla="*/ 2565024 h 3221835"/>
                  <a:gd name="connsiteX7" fmla="*/ 237936 w 2785477"/>
                  <a:gd name="connsiteY7" fmla="*/ 3220396 h 3221835"/>
                  <a:gd name="connsiteX8" fmla="*/ 1043765 w 2785477"/>
                  <a:gd name="connsiteY8" fmla="*/ 3221835 h 3221835"/>
                  <a:gd name="connsiteX0" fmla="*/ 2938397 w 2938397"/>
                  <a:gd name="connsiteY0" fmla="*/ 0 h 3296735"/>
                  <a:gd name="connsiteX1" fmla="*/ 2591034 w 2938397"/>
                  <a:gd name="connsiteY1" fmla="*/ 1082635 h 3296735"/>
                  <a:gd name="connsiteX2" fmla="*/ 2328886 w 2938397"/>
                  <a:gd name="connsiteY2" fmla="*/ 1591328 h 3296735"/>
                  <a:gd name="connsiteX3" fmla="*/ 2088583 w 2938397"/>
                  <a:gd name="connsiteY3" fmla="*/ 2006397 h 3296735"/>
                  <a:gd name="connsiteX4" fmla="*/ 862593 w 2938397"/>
                  <a:gd name="connsiteY4" fmla="*/ 2074622 h 3296735"/>
                  <a:gd name="connsiteX5" fmla="*/ 319078 w 2938397"/>
                  <a:gd name="connsiteY5" fmla="*/ 2340325 h 3296735"/>
                  <a:gd name="connsiteX6" fmla="*/ 755 w 2938397"/>
                  <a:gd name="connsiteY6" fmla="*/ 2639924 h 3296735"/>
                  <a:gd name="connsiteX7" fmla="*/ 237936 w 2938397"/>
                  <a:gd name="connsiteY7" fmla="*/ 3295296 h 3296735"/>
                  <a:gd name="connsiteX8" fmla="*/ 1043765 w 2938397"/>
                  <a:gd name="connsiteY8" fmla="*/ 3296735 h 3296735"/>
                  <a:gd name="connsiteX0" fmla="*/ 2938397 w 2938397"/>
                  <a:gd name="connsiteY0" fmla="*/ 0 h 3296735"/>
                  <a:gd name="connsiteX1" fmla="*/ 2591034 w 2938397"/>
                  <a:gd name="connsiteY1" fmla="*/ 1082635 h 3296735"/>
                  <a:gd name="connsiteX2" fmla="*/ 2328886 w 2938397"/>
                  <a:gd name="connsiteY2" fmla="*/ 1591328 h 3296735"/>
                  <a:gd name="connsiteX3" fmla="*/ 2088583 w 2938397"/>
                  <a:gd name="connsiteY3" fmla="*/ 2006397 h 3296735"/>
                  <a:gd name="connsiteX4" fmla="*/ 862593 w 2938397"/>
                  <a:gd name="connsiteY4" fmla="*/ 2074622 h 3296735"/>
                  <a:gd name="connsiteX5" fmla="*/ 621797 w 2938397"/>
                  <a:gd name="connsiteY5" fmla="*/ 2149956 h 3296735"/>
                  <a:gd name="connsiteX6" fmla="*/ 319078 w 2938397"/>
                  <a:gd name="connsiteY6" fmla="*/ 2340325 h 3296735"/>
                  <a:gd name="connsiteX7" fmla="*/ 755 w 2938397"/>
                  <a:gd name="connsiteY7" fmla="*/ 2639924 h 3296735"/>
                  <a:gd name="connsiteX8" fmla="*/ 237936 w 2938397"/>
                  <a:gd name="connsiteY8" fmla="*/ 3295296 h 3296735"/>
                  <a:gd name="connsiteX9" fmla="*/ 1043765 w 2938397"/>
                  <a:gd name="connsiteY9" fmla="*/ 3296735 h 3296735"/>
                  <a:gd name="connsiteX0" fmla="*/ 2938397 w 2938397"/>
                  <a:gd name="connsiteY0" fmla="*/ 0 h 3296735"/>
                  <a:gd name="connsiteX1" fmla="*/ 2591034 w 2938397"/>
                  <a:gd name="connsiteY1" fmla="*/ 1082635 h 3296735"/>
                  <a:gd name="connsiteX2" fmla="*/ 2328886 w 2938397"/>
                  <a:gd name="connsiteY2" fmla="*/ 1591328 h 3296735"/>
                  <a:gd name="connsiteX3" fmla="*/ 2088583 w 2938397"/>
                  <a:gd name="connsiteY3" fmla="*/ 2006397 h 3296735"/>
                  <a:gd name="connsiteX4" fmla="*/ 862593 w 2938397"/>
                  <a:gd name="connsiteY4" fmla="*/ 2074622 h 3296735"/>
                  <a:gd name="connsiteX5" fmla="*/ 319078 w 2938397"/>
                  <a:gd name="connsiteY5" fmla="*/ 2340325 h 3296735"/>
                  <a:gd name="connsiteX6" fmla="*/ 755 w 2938397"/>
                  <a:gd name="connsiteY6" fmla="*/ 2639924 h 3296735"/>
                  <a:gd name="connsiteX7" fmla="*/ 237936 w 2938397"/>
                  <a:gd name="connsiteY7" fmla="*/ 3295296 h 3296735"/>
                  <a:gd name="connsiteX8" fmla="*/ 1043765 w 2938397"/>
                  <a:gd name="connsiteY8" fmla="*/ 3296735 h 3296735"/>
                  <a:gd name="connsiteX0" fmla="*/ 2938397 w 2938397"/>
                  <a:gd name="connsiteY0" fmla="*/ 0 h 3296735"/>
                  <a:gd name="connsiteX1" fmla="*/ 2591034 w 2938397"/>
                  <a:gd name="connsiteY1" fmla="*/ 1082635 h 3296735"/>
                  <a:gd name="connsiteX2" fmla="*/ 2328886 w 2938397"/>
                  <a:gd name="connsiteY2" fmla="*/ 1591328 h 3296735"/>
                  <a:gd name="connsiteX3" fmla="*/ 2088583 w 2938397"/>
                  <a:gd name="connsiteY3" fmla="*/ 2006397 h 3296735"/>
                  <a:gd name="connsiteX4" fmla="*/ 862593 w 2938397"/>
                  <a:gd name="connsiteY4" fmla="*/ 2074622 h 3296735"/>
                  <a:gd name="connsiteX5" fmla="*/ 553139 w 2938397"/>
                  <a:gd name="connsiteY5" fmla="*/ 2174923 h 3296735"/>
                  <a:gd name="connsiteX6" fmla="*/ 319078 w 2938397"/>
                  <a:gd name="connsiteY6" fmla="*/ 2340325 h 3296735"/>
                  <a:gd name="connsiteX7" fmla="*/ 755 w 2938397"/>
                  <a:gd name="connsiteY7" fmla="*/ 2639924 h 3296735"/>
                  <a:gd name="connsiteX8" fmla="*/ 237936 w 2938397"/>
                  <a:gd name="connsiteY8" fmla="*/ 3295296 h 3296735"/>
                  <a:gd name="connsiteX9" fmla="*/ 1043765 w 2938397"/>
                  <a:gd name="connsiteY9" fmla="*/ 3296735 h 3296735"/>
                  <a:gd name="connsiteX0" fmla="*/ 2938397 w 2938397"/>
                  <a:gd name="connsiteY0" fmla="*/ 0 h 3296735"/>
                  <a:gd name="connsiteX1" fmla="*/ 2591034 w 2938397"/>
                  <a:gd name="connsiteY1" fmla="*/ 1082635 h 3296735"/>
                  <a:gd name="connsiteX2" fmla="*/ 2328886 w 2938397"/>
                  <a:gd name="connsiteY2" fmla="*/ 1591328 h 3296735"/>
                  <a:gd name="connsiteX3" fmla="*/ 2088583 w 2938397"/>
                  <a:gd name="connsiteY3" fmla="*/ 2006397 h 3296735"/>
                  <a:gd name="connsiteX4" fmla="*/ 862593 w 2938397"/>
                  <a:gd name="connsiteY4" fmla="*/ 2074622 h 3296735"/>
                  <a:gd name="connsiteX5" fmla="*/ 319078 w 2938397"/>
                  <a:gd name="connsiteY5" fmla="*/ 2340325 h 3296735"/>
                  <a:gd name="connsiteX6" fmla="*/ 755 w 2938397"/>
                  <a:gd name="connsiteY6" fmla="*/ 2639924 h 3296735"/>
                  <a:gd name="connsiteX7" fmla="*/ 237936 w 2938397"/>
                  <a:gd name="connsiteY7" fmla="*/ 3295296 h 3296735"/>
                  <a:gd name="connsiteX8" fmla="*/ 1043765 w 2938397"/>
                  <a:gd name="connsiteY8" fmla="*/ 3296735 h 3296735"/>
                  <a:gd name="connsiteX0" fmla="*/ 2938397 w 2938397"/>
                  <a:gd name="connsiteY0" fmla="*/ 0 h 3296735"/>
                  <a:gd name="connsiteX1" fmla="*/ 2591034 w 2938397"/>
                  <a:gd name="connsiteY1" fmla="*/ 1082635 h 3296735"/>
                  <a:gd name="connsiteX2" fmla="*/ 2328886 w 2938397"/>
                  <a:gd name="connsiteY2" fmla="*/ 1591328 h 3296735"/>
                  <a:gd name="connsiteX3" fmla="*/ 2088583 w 2938397"/>
                  <a:gd name="connsiteY3" fmla="*/ 2006397 h 3296735"/>
                  <a:gd name="connsiteX4" fmla="*/ 862593 w 2938397"/>
                  <a:gd name="connsiteY4" fmla="*/ 2074622 h 3296735"/>
                  <a:gd name="connsiteX5" fmla="*/ 319078 w 2938397"/>
                  <a:gd name="connsiteY5" fmla="*/ 2340325 h 3296735"/>
                  <a:gd name="connsiteX6" fmla="*/ 755 w 2938397"/>
                  <a:gd name="connsiteY6" fmla="*/ 2639924 h 3296735"/>
                  <a:gd name="connsiteX7" fmla="*/ 237936 w 2938397"/>
                  <a:gd name="connsiteY7" fmla="*/ 3295296 h 3296735"/>
                  <a:gd name="connsiteX8" fmla="*/ 1043765 w 2938397"/>
                  <a:gd name="connsiteY8" fmla="*/ 3296735 h 3296735"/>
                  <a:gd name="connsiteX0" fmla="*/ 2938397 w 2938397"/>
                  <a:gd name="connsiteY0" fmla="*/ 0 h 3296735"/>
                  <a:gd name="connsiteX1" fmla="*/ 2591034 w 2938397"/>
                  <a:gd name="connsiteY1" fmla="*/ 1082635 h 3296735"/>
                  <a:gd name="connsiteX2" fmla="*/ 2328886 w 2938397"/>
                  <a:gd name="connsiteY2" fmla="*/ 1591328 h 3296735"/>
                  <a:gd name="connsiteX3" fmla="*/ 2088583 w 2938397"/>
                  <a:gd name="connsiteY3" fmla="*/ 2006397 h 3296735"/>
                  <a:gd name="connsiteX4" fmla="*/ 862593 w 2938397"/>
                  <a:gd name="connsiteY4" fmla="*/ 2074622 h 3296735"/>
                  <a:gd name="connsiteX5" fmla="*/ 319078 w 2938397"/>
                  <a:gd name="connsiteY5" fmla="*/ 2340325 h 3296735"/>
                  <a:gd name="connsiteX6" fmla="*/ 755 w 2938397"/>
                  <a:gd name="connsiteY6" fmla="*/ 2639924 h 3296735"/>
                  <a:gd name="connsiteX7" fmla="*/ 237936 w 2938397"/>
                  <a:gd name="connsiteY7" fmla="*/ 3295296 h 3296735"/>
                  <a:gd name="connsiteX8" fmla="*/ 1043765 w 2938397"/>
                  <a:gd name="connsiteY8" fmla="*/ 3296735 h 3296735"/>
                  <a:gd name="connsiteX0" fmla="*/ 2937642 w 2937642"/>
                  <a:gd name="connsiteY0" fmla="*/ 0 h 3296735"/>
                  <a:gd name="connsiteX1" fmla="*/ 2590279 w 2937642"/>
                  <a:gd name="connsiteY1" fmla="*/ 1082635 h 3296735"/>
                  <a:gd name="connsiteX2" fmla="*/ 2328131 w 2937642"/>
                  <a:gd name="connsiteY2" fmla="*/ 1591328 h 3296735"/>
                  <a:gd name="connsiteX3" fmla="*/ 2087828 w 2937642"/>
                  <a:gd name="connsiteY3" fmla="*/ 2006397 h 3296735"/>
                  <a:gd name="connsiteX4" fmla="*/ 861838 w 2937642"/>
                  <a:gd name="connsiteY4" fmla="*/ 2074622 h 3296735"/>
                  <a:gd name="connsiteX5" fmla="*/ 318323 w 2937642"/>
                  <a:gd name="connsiteY5" fmla="*/ 2340325 h 3296735"/>
                  <a:gd name="connsiteX6" fmla="*/ 0 w 2937642"/>
                  <a:gd name="connsiteY6" fmla="*/ 2639924 h 3296735"/>
                  <a:gd name="connsiteX7" fmla="*/ 237181 w 2937642"/>
                  <a:gd name="connsiteY7" fmla="*/ 3295296 h 3296735"/>
                  <a:gd name="connsiteX8" fmla="*/ 1043010 w 2937642"/>
                  <a:gd name="connsiteY8" fmla="*/ 3296735 h 3296735"/>
                  <a:gd name="connsiteX0" fmla="*/ 2937642 w 2937642"/>
                  <a:gd name="connsiteY0" fmla="*/ 0 h 3296735"/>
                  <a:gd name="connsiteX1" fmla="*/ 2590279 w 2937642"/>
                  <a:gd name="connsiteY1" fmla="*/ 1082635 h 3296735"/>
                  <a:gd name="connsiteX2" fmla="*/ 2328131 w 2937642"/>
                  <a:gd name="connsiteY2" fmla="*/ 1591328 h 3296735"/>
                  <a:gd name="connsiteX3" fmla="*/ 2087828 w 2937642"/>
                  <a:gd name="connsiteY3" fmla="*/ 2006397 h 3296735"/>
                  <a:gd name="connsiteX4" fmla="*/ 861838 w 2937642"/>
                  <a:gd name="connsiteY4" fmla="*/ 2074622 h 3296735"/>
                  <a:gd name="connsiteX5" fmla="*/ 318323 w 2937642"/>
                  <a:gd name="connsiteY5" fmla="*/ 2340325 h 3296735"/>
                  <a:gd name="connsiteX6" fmla="*/ 0 w 2937642"/>
                  <a:gd name="connsiteY6" fmla="*/ 2639924 h 3296735"/>
                  <a:gd name="connsiteX7" fmla="*/ 237181 w 2937642"/>
                  <a:gd name="connsiteY7" fmla="*/ 3295296 h 3296735"/>
                  <a:gd name="connsiteX8" fmla="*/ 1043010 w 2937642"/>
                  <a:gd name="connsiteY8" fmla="*/ 3296735 h 329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7642" h="3296735">
                    <a:moveTo>
                      <a:pt x="2937642" y="0"/>
                    </a:moveTo>
                    <a:lnTo>
                      <a:pt x="2590279" y="1082635"/>
                    </a:lnTo>
                    <a:lnTo>
                      <a:pt x="2328131" y="1591328"/>
                    </a:lnTo>
                    <a:lnTo>
                      <a:pt x="2087828" y="2006397"/>
                    </a:lnTo>
                    <a:lnTo>
                      <a:pt x="861838" y="2074622"/>
                    </a:lnTo>
                    <a:lnTo>
                      <a:pt x="318323" y="2340325"/>
                    </a:lnTo>
                    <a:lnTo>
                      <a:pt x="0" y="2639924"/>
                    </a:lnTo>
                    <a:lnTo>
                      <a:pt x="237181" y="3295296"/>
                    </a:lnTo>
                    <a:lnTo>
                      <a:pt x="1043010" y="3296735"/>
                    </a:lnTo>
                  </a:path>
                </a:pathLst>
              </a:custGeom>
              <a:noFill/>
              <a:ln w="10160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p:cNvSpPr/>
              <p:nvPr/>
            </p:nvSpPr>
            <p:spPr>
              <a:xfrm>
                <a:off x="1735176" y="3189477"/>
                <a:ext cx="524298" cy="23328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Rounded Corners 9"/>
              <p:cNvSpPr/>
              <p:nvPr/>
            </p:nvSpPr>
            <p:spPr>
              <a:xfrm>
                <a:off x="917521" y="3295585"/>
                <a:ext cx="514935" cy="427552"/>
              </a:xfrm>
              <a:prstGeom prst="roundRect">
                <a:avLst>
                  <a:gd name="adj" fmla="val 8034"/>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Rounded Corners 14"/>
              <p:cNvSpPr/>
              <p:nvPr/>
            </p:nvSpPr>
            <p:spPr>
              <a:xfrm>
                <a:off x="502452" y="4082031"/>
                <a:ext cx="524297" cy="21845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Rectangle: Rounded Corners 15"/>
              <p:cNvSpPr/>
              <p:nvPr/>
            </p:nvSpPr>
            <p:spPr>
              <a:xfrm>
                <a:off x="2724475" y="3910386"/>
                <a:ext cx="505573" cy="21845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Rounded Corners 17"/>
              <p:cNvSpPr/>
              <p:nvPr/>
            </p:nvSpPr>
            <p:spPr>
              <a:xfrm>
                <a:off x="1994203" y="4300489"/>
                <a:ext cx="408828" cy="21533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2" name="Rectangle: Rounded Corners 21"/>
            <p:cNvSpPr/>
            <p:nvPr/>
          </p:nvSpPr>
          <p:spPr>
            <a:xfrm>
              <a:off x="3426810" y="5836920"/>
              <a:ext cx="674927" cy="518160"/>
            </a:xfrm>
            <a:prstGeom prst="roundRect">
              <a:avLst>
                <a:gd name="adj" fmla="val 5743"/>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 name="Slide Number Placeholder 4"/>
          <p:cNvSpPr>
            <a:spLocks noGrp="1"/>
          </p:cNvSpPr>
          <p:nvPr>
            <p:ph type="sldNum" sz="quarter" idx="12"/>
          </p:nvPr>
        </p:nvSpPr>
        <p:spPr/>
        <p:txBody>
          <a:bodyPr/>
          <a:lstStyle/>
          <a:p>
            <a:fld id="{FDF398BC-C7A8-40F1-B45A-BD95B17A1C32}" type="slidenum">
              <a:rPr lang="en-US" smtClean="0"/>
              <a:pPr/>
              <a:t>35</a:t>
            </a:fld>
            <a:endParaRPr lang="en-US" dirty="0"/>
          </a:p>
        </p:txBody>
      </p:sp>
      <p:sp>
        <p:nvSpPr>
          <p:cNvPr id="9" name="TextBox 8"/>
          <p:cNvSpPr txBox="1"/>
          <p:nvPr/>
        </p:nvSpPr>
        <p:spPr>
          <a:xfrm>
            <a:off x="6099577" y="5947004"/>
            <a:ext cx="3044423" cy="261610"/>
          </a:xfrm>
          <a:prstGeom prst="rect">
            <a:avLst/>
          </a:prstGeom>
          <a:noFill/>
        </p:spPr>
        <p:txBody>
          <a:bodyPr wrap="none" rtlCol="0">
            <a:spAutoFit/>
          </a:bodyPr>
          <a:lstStyle/>
          <a:p>
            <a:r>
              <a:rPr lang="en-US" sz="1100" dirty="0"/>
              <a:t>©Jeppesen, Inc.  Not for Navigation Purposes</a:t>
            </a:r>
          </a:p>
        </p:txBody>
      </p:sp>
      <p:sp>
        <p:nvSpPr>
          <p:cNvPr id="11" name="Rounded Rectangle 10"/>
          <p:cNvSpPr/>
          <p:nvPr/>
        </p:nvSpPr>
        <p:spPr>
          <a:xfrm>
            <a:off x="2643439" y="535042"/>
            <a:ext cx="3853948" cy="715089"/>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b="1" dirty="0">
                <a:effectLst>
                  <a:outerShdw blurRad="38100" dist="38100" dir="2700000" algn="tl">
                    <a:srgbClr val="000000">
                      <a:alpha val="43137"/>
                    </a:srgbClr>
                  </a:outerShdw>
                </a:effectLst>
              </a:rPr>
              <a:t>Assign A “Top Altitude” That Differs From That Published On A SID</a:t>
            </a:r>
          </a:p>
        </p:txBody>
      </p:sp>
      <p:sp>
        <p:nvSpPr>
          <p:cNvPr id="17" name="&quot;No&quot; Symbol 16"/>
          <p:cNvSpPr/>
          <p:nvPr/>
        </p:nvSpPr>
        <p:spPr>
          <a:xfrm>
            <a:off x="3537291" y="5816508"/>
            <a:ext cx="391957" cy="392106"/>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13" name="Rounded Rectangle 12"/>
          <p:cNvSpPr/>
          <p:nvPr/>
        </p:nvSpPr>
        <p:spPr>
          <a:xfrm>
            <a:off x="3624828" y="3938029"/>
            <a:ext cx="5130266" cy="919401"/>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600" b="1" i="1" u="sng" dirty="0">
                <a:effectLst>
                  <a:outerShdw blurRad="38100" dist="38100" dir="2700000" algn="tl">
                    <a:srgbClr val="000000">
                      <a:alpha val="43137"/>
                    </a:srgbClr>
                  </a:outerShdw>
                </a:effectLst>
              </a:rPr>
              <a:t>ATC Voice:</a:t>
            </a:r>
          </a:p>
          <a:p>
            <a:pPr algn="ctr"/>
            <a:r>
              <a:rPr lang="en-US" sz="1600" b="1" dirty="0">
                <a:effectLst>
                  <a:outerShdw blurRad="38100" dist="38100" dir="2700000" algn="tl">
                    <a:srgbClr val="000000">
                      <a:alpha val="43137"/>
                    </a:srgbClr>
                  </a:outerShdw>
                </a:effectLst>
              </a:rPr>
              <a:t>“Cleared…STAAV Seven Departure, Milford Transition,                                   Climb Via SID, Except Maintain One-Three Thousand…”</a:t>
            </a:r>
          </a:p>
        </p:txBody>
      </p:sp>
      <p:sp>
        <p:nvSpPr>
          <p:cNvPr id="14" name="TextBox 13"/>
          <p:cNvSpPr txBox="1"/>
          <p:nvPr/>
        </p:nvSpPr>
        <p:spPr>
          <a:xfrm>
            <a:off x="8241189" y="6584576"/>
            <a:ext cx="902811" cy="253916"/>
          </a:xfrm>
          <a:prstGeom prst="rect">
            <a:avLst/>
          </a:prstGeom>
          <a:noFill/>
        </p:spPr>
        <p:txBody>
          <a:bodyPr wrap="none" rtlCol="0">
            <a:spAutoFit/>
          </a:bodyPr>
          <a:lstStyle/>
          <a:p>
            <a:r>
              <a:rPr lang="en-US" sz="1050" b="1" dirty="0">
                <a:solidFill>
                  <a:srgbClr val="002C77"/>
                </a:solidFill>
              </a:rPr>
              <a:t>&lt;ESC Exit&gt;</a:t>
            </a:r>
          </a:p>
        </p:txBody>
      </p:sp>
      <p:pic>
        <p:nvPicPr>
          <p:cNvPr id="20" name="Picture 19"/>
          <p:cNvPicPr>
            <a:picLocks noChangeAspect="1"/>
          </p:cNvPicPr>
          <p:nvPr/>
        </p:nvPicPr>
        <p:blipFill>
          <a:blip r:embed="rId3"/>
          <a:stretch>
            <a:fillRect/>
          </a:stretch>
        </p:blipFill>
        <p:spPr>
          <a:xfrm>
            <a:off x="4722688" y="5121462"/>
            <a:ext cx="1247775" cy="971550"/>
          </a:xfrm>
          <a:prstGeom prst="rect">
            <a:avLst/>
          </a:prstGeom>
          <a:ln>
            <a:noFill/>
          </a:ln>
          <a:effectLst>
            <a:outerShdw blurRad="292100" dist="139700" dir="2700000" algn="tl" rotWithShape="0">
              <a:srgbClr val="333333">
                <a:alpha val="65000"/>
              </a:srgbClr>
            </a:outerShdw>
          </a:effectLst>
        </p:spPr>
      </p:pic>
      <p:sp>
        <p:nvSpPr>
          <p:cNvPr id="24" name="Speech Bubble: Rectangle 23"/>
          <p:cNvSpPr/>
          <p:nvPr/>
        </p:nvSpPr>
        <p:spPr>
          <a:xfrm>
            <a:off x="4722688" y="5121463"/>
            <a:ext cx="1247775" cy="971550"/>
          </a:xfrm>
          <a:prstGeom prst="wedgeRectCallout">
            <a:avLst>
              <a:gd name="adj1" fmla="val -101511"/>
              <a:gd name="adj2" fmla="val 41345"/>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quot;No&quot; Symbol 16"/>
          <p:cNvSpPr/>
          <p:nvPr/>
        </p:nvSpPr>
        <p:spPr>
          <a:xfrm>
            <a:off x="5150596" y="5494401"/>
            <a:ext cx="391957" cy="392106"/>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28" name="TextBox 27"/>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4" name="Rounded Rectangle 26">
            <a:extLst>
              <a:ext uri="{FF2B5EF4-FFF2-40B4-BE49-F238E27FC236}">
                <a16:creationId xmlns:a16="http://schemas.microsoft.com/office/drawing/2014/main" id="{54E22A3B-C138-DF6C-A1B4-D79DB6A11BCA}"/>
              </a:ext>
            </a:extLst>
          </p:cNvPr>
          <p:cNvSpPr/>
          <p:nvPr/>
        </p:nvSpPr>
        <p:spPr>
          <a:xfrm>
            <a:off x="515848" y="1512841"/>
            <a:ext cx="2191119" cy="817245"/>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400" b="1" dirty="0">
                <a:solidFill>
                  <a:srgbClr val="FFFFFF"/>
                </a:solidFill>
                <a:effectLst>
                  <a:outerShdw blurRad="38100" dist="38100" dir="2700000" algn="tl">
                    <a:srgbClr val="000000">
                      <a:alpha val="43137"/>
                    </a:srgbClr>
                  </a:outerShdw>
                </a:effectLst>
              </a:rPr>
              <a:t>Altitude Restriction at FOLDD Requires Further ATC Clearance </a:t>
            </a:r>
          </a:p>
        </p:txBody>
      </p:sp>
      <p:sp>
        <p:nvSpPr>
          <p:cNvPr id="12" name="Rounded Rectangle 11">
            <a:extLst>
              <a:ext uri="{FF2B5EF4-FFF2-40B4-BE49-F238E27FC236}">
                <a16:creationId xmlns:a16="http://schemas.microsoft.com/office/drawing/2014/main" id="{85A189FE-37C8-EA23-9ECB-9D7E41FD347D}"/>
              </a:ext>
            </a:extLst>
          </p:cNvPr>
          <p:cNvSpPr/>
          <p:nvPr/>
        </p:nvSpPr>
        <p:spPr>
          <a:xfrm>
            <a:off x="2951140" y="2650797"/>
            <a:ext cx="501230" cy="214407"/>
          </a:xfrm>
          <a:prstGeom prst="roundRect">
            <a:avLst/>
          </a:prstGeom>
          <a:noFill/>
          <a:ln w="28575">
            <a:solidFill>
              <a:schemeClr val="accent1"/>
            </a:solidFill>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Tree>
    <p:extLst>
      <p:ext uri="{BB962C8B-B14F-4D97-AF65-F5344CB8AC3E}">
        <p14:creationId xmlns:p14="http://schemas.microsoft.com/office/powerpoint/2010/main" val="6957551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4873557" y="2508179"/>
            <a:ext cx="3745150" cy="1264595"/>
          </a:xfrm>
          <a:custGeom>
            <a:avLst/>
            <a:gdLst>
              <a:gd name="connsiteX0" fmla="*/ 0 w 3677056"/>
              <a:gd name="connsiteY0" fmla="*/ 1377129 h 1377129"/>
              <a:gd name="connsiteX1" fmla="*/ 2354094 w 3677056"/>
              <a:gd name="connsiteY1" fmla="*/ 112534 h 1377129"/>
              <a:gd name="connsiteX2" fmla="*/ 3677056 w 3677056"/>
              <a:gd name="connsiteY2" fmla="*/ 141717 h 1377129"/>
              <a:gd name="connsiteX0" fmla="*/ 0 w 3677056"/>
              <a:gd name="connsiteY0" fmla="*/ 1264595 h 1264595"/>
              <a:gd name="connsiteX1" fmla="*/ 2354094 w 3677056"/>
              <a:gd name="connsiteY1" fmla="*/ 0 h 1264595"/>
              <a:gd name="connsiteX2" fmla="*/ 3677056 w 3677056"/>
              <a:gd name="connsiteY2" fmla="*/ 29183 h 1264595"/>
              <a:gd name="connsiteX0" fmla="*/ 0 w 3677056"/>
              <a:gd name="connsiteY0" fmla="*/ 1264595 h 1264595"/>
              <a:gd name="connsiteX1" fmla="*/ 2354094 w 3677056"/>
              <a:gd name="connsiteY1" fmla="*/ 0 h 1264595"/>
              <a:gd name="connsiteX2" fmla="*/ 3677056 w 3677056"/>
              <a:gd name="connsiteY2" fmla="*/ 29183 h 1264595"/>
              <a:gd name="connsiteX0" fmla="*/ 0 w 3696512"/>
              <a:gd name="connsiteY0" fmla="*/ 1360828 h 1360828"/>
              <a:gd name="connsiteX1" fmla="*/ 2354094 w 3696512"/>
              <a:gd name="connsiteY1" fmla="*/ 96233 h 1360828"/>
              <a:gd name="connsiteX2" fmla="*/ 3696512 w 3696512"/>
              <a:gd name="connsiteY2" fmla="*/ 86506 h 1360828"/>
              <a:gd name="connsiteX0" fmla="*/ 0 w 3696512"/>
              <a:gd name="connsiteY0" fmla="*/ 1274322 h 1274322"/>
              <a:gd name="connsiteX1" fmla="*/ 2354094 w 3696512"/>
              <a:gd name="connsiteY1" fmla="*/ 9727 h 1274322"/>
              <a:gd name="connsiteX2" fmla="*/ 3696512 w 3696512"/>
              <a:gd name="connsiteY2" fmla="*/ 0 h 1274322"/>
              <a:gd name="connsiteX0" fmla="*/ 0 w 3745150"/>
              <a:gd name="connsiteY0" fmla="*/ 1355783 h 1355783"/>
              <a:gd name="connsiteX1" fmla="*/ 2354094 w 3745150"/>
              <a:gd name="connsiteY1" fmla="*/ 91188 h 1355783"/>
              <a:gd name="connsiteX2" fmla="*/ 3745150 w 3745150"/>
              <a:gd name="connsiteY2" fmla="*/ 100916 h 1355783"/>
              <a:gd name="connsiteX0" fmla="*/ 0 w 3745150"/>
              <a:gd name="connsiteY0" fmla="*/ 1264595 h 1264595"/>
              <a:gd name="connsiteX1" fmla="*/ 2354094 w 3745150"/>
              <a:gd name="connsiteY1" fmla="*/ 0 h 1264595"/>
              <a:gd name="connsiteX2" fmla="*/ 3745150 w 3745150"/>
              <a:gd name="connsiteY2" fmla="*/ 9728 h 1264595"/>
            </a:gdLst>
            <a:ahLst/>
            <a:cxnLst>
              <a:cxn ang="0">
                <a:pos x="connsiteX0" y="connsiteY0"/>
              </a:cxn>
              <a:cxn ang="0">
                <a:pos x="connsiteX1" y="connsiteY1"/>
              </a:cxn>
              <a:cxn ang="0">
                <a:pos x="connsiteX2" y="connsiteY2"/>
              </a:cxn>
            </a:cxnLst>
            <a:rect l="l" t="t" r="r" b="b"/>
            <a:pathLst>
              <a:path w="3745150" h="1264595">
                <a:moveTo>
                  <a:pt x="0" y="1264595"/>
                </a:moveTo>
                <a:cubicBezTo>
                  <a:pt x="784698" y="843063"/>
                  <a:pt x="1729902" y="209145"/>
                  <a:pt x="2354094" y="0"/>
                </a:cubicBezTo>
                <a:lnTo>
                  <a:pt x="3745150" y="9728"/>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Content Placeholder 2"/>
          <p:cNvSpPr>
            <a:spLocks noGrp="1"/>
          </p:cNvSpPr>
          <p:nvPr>
            <p:ph sz="half" idx="1"/>
          </p:nvPr>
        </p:nvSpPr>
        <p:spPr>
          <a:xfrm>
            <a:off x="457197" y="1446725"/>
            <a:ext cx="4950554" cy="4525963"/>
          </a:xfrm>
        </p:spPr>
        <p:txBody>
          <a:bodyPr>
            <a:normAutofit/>
          </a:bodyPr>
          <a:lstStyle/>
          <a:p>
            <a:pPr marL="0" indent="0">
              <a:buNone/>
            </a:pPr>
            <a:r>
              <a:rPr lang="en-US" sz="1600" dirty="0"/>
              <a:t>After Takeoff, The Pilot Should:</a:t>
            </a:r>
          </a:p>
          <a:p>
            <a:r>
              <a:rPr lang="en-US" sz="1600" dirty="0"/>
              <a:t>Track the lateral path of the STAAV7</a:t>
            </a:r>
          </a:p>
          <a:p>
            <a:r>
              <a:rPr lang="en-US" sz="1600" dirty="0"/>
              <a:t>Comply with published speed restrictions</a:t>
            </a:r>
          </a:p>
          <a:p>
            <a:r>
              <a:rPr lang="en-US" sz="1600" dirty="0"/>
              <a:t>Climb to meet all published altitude restrictions</a:t>
            </a:r>
          </a:p>
          <a:p>
            <a:r>
              <a:rPr lang="en-US" sz="1600" dirty="0"/>
              <a:t>Climb to the “Top Altitude” stated in the                                    “</a:t>
            </a:r>
            <a:r>
              <a:rPr lang="en-US" sz="1600" i="1" dirty="0"/>
              <a:t>Climb Via SID, Except Maintain</a:t>
            </a:r>
            <a:r>
              <a:rPr lang="en-US" sz="1600" dirty="0"/>
              <a:t>” clearance</a:t>
            </a:r>
          </a:p>
          <a:p>
            <a:r>
              <a:rPr lang="en-US" sz="1600" dirty="0"/>
              <a:t>The altitude restriction at FOLDD requires          a further ATC clearance</a:t>
            </a:r>
          </a:p>
        </p:txBody>
      </p:sp>
      <p:sp>
        <p:nvSpPr>
          <p:cNvPr id="2" name="Title 1"/>
          <p:cNvSpPr>
            <a:spLocks noGrp="1"/>
          </p:cNvSpPr>
          <p:nvPr>
            <p:ph type="title"/>
          </p:nvPr>
        </p:nvSpPr>
        <p:spPr/>
        <p:txBody>
          <a:bodyPr>
            <a:normAutofit/>
          </a:bodyPr>
          <a:lstStyle/>
          <a:p>
            <a:r>
              <a:rPr lang="en-US" dirty="0"/>
              <a:t>“Climb Via SID, Except Maintain…”</a:t>
            </a:r>
          </a:p>
        </p:txBody>
      </p:sp>
      <p:sp>
        <p:nvSpPr>
          <p:cNvPr id="4" name="Slide Number Placeholder 3"/>
          <p:cNvSpPr>
            <a:spLocks noGrp="1"/>
          </p:cNvSpPr>
          <p:nvPr>
            <p:ph type="sldNum" sz="quarter" idx="12"/>
          </p:nvPr>
        </p:nvSpPr>
        <p:spPr/>
        <p:txBody>
          <a:bodyPr/>
          <a:lstStyle/>
          <a:p>
            <a:fld id="{79BA96BB-7DBE-4AD9-88D2-170EED19CF9B}" type="slidenum">
              <a:rPr lang="en-US" smtClean="0"/>
              <a:pPr/>
              <a:t>36</a:t>
            </a:fld>
            <a:endParaRPr lang="en-US" dirty="0"/>
          </a:p>
        </p:txBody>
      </p:sp>
      <p:cxnSp>
        <p:nvCxnSpPr>
          <p:cNvPr id="8" name="Straight Connector 7"/>
          <p:cNvCxnSpPr/>
          <p:nvPr/>
        </p:nvCxnSpPr>
        <p:spPr>
          <a:xfrm>
            <a:off x="0" y="5813997"/>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4-Point Star 48"/>
          <p:cNvSpPr/>
          <p:nvPr/>
        </p:nvSpPr>
        <p:spPr>
          <a:xfrm>
            <a:off x="2753381" y="4684402"/>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59"/>
          <p:cNvSpPr/>
          <p:nvPr/>
        </p:nvSpPr>
        <p:spPr>
          <a:xfrm>
            <a:off x="977154" y="3750730"/>
            <a:ext cx="7647882" cy="2055890"/>
          </a:xfrm>
          <a:custGeom>
            <a:avLst/>
            <a:gdLst>
              <a:gd name="connsiteX0" fmla="*/ 0 w 7046259"/>
              <a:gd name="connsiteY0" fmla="*/ 3729317 h 3729317"/>
              <a:gd name="connsiteX1" fmla="*/ 7046259 w 7046259"/>
              <a:gd name="connsiteY1" fmla="*/ 0 h 3729317"/>
              <a:gd name="connsiteX0" fmla="*/ 0 w 7046259"/>
              <a:gd name="connsiteY0" fmla="*/ 3729317 h 3729317"/>
              <a:gd name="connsiteX1" fmla="*/ 1308847 w 7046259"/>
              <a:gd name="connsiteY1" fmla="*/ 3048000 h 3729317"/>
              <a:gd name="connsiteX2" fmla="*/ 7046259 w 7046259"/>
              <a:gd name="connsiteY2" fmla="*/ 0 h 3729317"/>
              <a:gd name="connsiteX0" fmla="*/ 0 w 7046259"/>
              <a:gd name="connsiteY0" fmla="*/ 3729317 h 3729317"/>
              <a:gd name="connsiteX1" fmla="*/ 1308847 w 7046259"/>
              <a:gd name="connsiteY1" fmla="*/ 3048000 h 3729317"/>
              <a:gd name="connsiteX2" fmla="*/ 2474259 w 7046259"/>
              <a:gd name="connsiteY2" fmla="*/ 2438400 h 3729317"/>
              <a:gd name="connsiteX3" fmla="*/ 7046259 w 7046259"/>
              <a:gd name="connsiteY3" fmla="*/ 0 h 3729317"/>
              <a:gd name="connsiteX0" fmla="*/ 0 w 7046259"/>
              <a:gd name="connsiteY0" fmla="*/ 3729317 h 3729317"/>
              <a:gd name="connsiteX1" fmla="*/ 1308847 w 7046259"/>
              <a:gd name="connsiteY1" fmla="*/ 3048000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357718 w 7046259"/>
              <a:gd name="connsiteY2" fmla="*/ 2868705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6651812 w 7046259"/>
              <a:gd name="connsiteY3" fmla="*/ 251011 h 3729317"/>
              <a:gd name="connsiteX4" fmla="*/ 7046259 w 7046259"/>
              <a:gd name="connsiteY4" fmla="*/ 0 h 3729317"/>
              <a:gd name="connsiteX0" fmla="*/ 0 w 7548282"/>
              <a:gd name="connsiteY0" fmla="*/ 3478306 h 3478306"/>
              <a:gd name="connsiteX1" fmla="*/ 1335741 w 7548282"/>
              <a:gd name="connsiteY1" fmla="*/ 2734236 h 3478306"/>
              <a:gd name="connsiteX2" fmla="*/ 238461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09278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02510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009786 w 7548282"/>
              <a:gd name="connsiteY3" fmla="*/ 389106 h 3478306"/>
              <a:gd name="connsiteX4" fmla="*/ 7548282 w 7548282"/>
              <a:gd name="connsiteY4" fmla="*/ 0 h 3478306"/>
              <a:gd name="connsiteX0" fmla="*/ 0 w 7470461"/>
              <a:gd name="connsiteY0" fmla="*/ 3089200 h 3089200"/>
              <a:gd name="connsiteX1" fmla="*/ 1335741 w 7470461"/>
              <a:gd name="connsiteY1" fmla="*/ 2345130 h 3089200"/>
              <a:gd name="connsiteX2" fmla="*/ 2112238 w 7470461"/>
              <a:gd name="connsiteY2" fmla="*/ 2346656 h 3089200"/>
              <a:gd name="connsiteX3" fmla="*/ 6009786 w 7470461"/>
              <a:gd name="connsiteY3" fmla="*/ 0 h 3089200"/>
              <a:gd name="connsiteX4" fmla="*/ 7470461 w 7470461"/>
              <a:gd name="connsiteY4" fmla="*/ 9728 h 3089200"/>
              <a:gd name="connsiteX0" fmla="*/ 0 w 7470461"/>
              <a:gd name="connsiteY0" fmla="*/ 3089200 h 3089200"/>
              <a:gd name="connsiteX1" fmla="*/ 1335741 w 7470461"/>
              <a:gd name="connsiteY1" fmla="*/ 2345130 h 3089200"/>
              <a:gd name="connsiteX2" fmla="*/ 6009786 w 7470461"/>
              <a:gd name="connsiteY2" fmla="*/ 0 h 3089200"/>
              <a:gd name="connsiteX3" fmla="*/ 7470461 w 7470461"/>
              <a:gd name="connsiteY3" fmla="*/ 9728 h 3089200"/>
              <a:gd name="connsiteX0" fmla="*/ 0 w 7470461"/>
              <a:gd name="connsiteY0" fmla="*/ 3089200 h 3089200"/>
              <a:gd name="connsiteX1" fmla="*/ 1335741 w 7470461"/>
              <a:gd name="connsiteY1" fmla="*/ 2345130 h 3089200"/>
              <a:gd name="connsiteX2" fmla="*/ 5423647 w 7470461"/>
              <a:gd name="connsiteY2" fmla="*/ 286725 h 3089200"/>
              <a:gd name="connsiteX3" fmla="*/ 6009786 w 7470461"/>
              <a:gd name="connsiteY3" fmla="*/ 0 h 3089200"/>
              <a:gd name="connsiteX4" fmla="*/ 7470461 w 7470461"/>
              <a:gd name="connsiteY4" fmla="*/ 9728 h 3089200"/>
              <a:gd name="connsiteX0" fmla="*/ 0 w 7470461"/>
              <a:gd name="connsiteY0" fmla="*/ 3079472 h 3079472"/>
              <a:gd name="connsiteX1" fmla="*/ 1335741 w 7470461"/>
              <a:gd name="connsiteY1" fmla="*/ 2335402 h 3079472"/>
              <a:gd name="connsiteX2" fmla="*/ 5423647 w 7470461"/>
              <a:gd name="connsiteY2" fmla="*/ 276997 h 3079472"/>
              <a:gd name="connsiteX3" fmla="*/ 7470461 w 7470461"/>
              <a:gd name="connsiteY3" fmla="*/ 0 h 3079472"/>
              <a:gd name="connsiteX0" fmla="*/ 0 w 7470461"/>
              <a:gd name="connsiteY0" fmla="*/ 3079472 h 3079472"/>
              <a:gd name="connsiteX1" fmla="*/ 1335741 w 7470461"/>
              <a:gd name="connsiteY1" fmla="*/ 2335402 h 3079472"/>
              <a:gd name="connsiteX2" fmla="*/ 5423647 w 7470461"/>
              <a:gd name="connsiteY2" fmla="*/ 276997 h 3079472"/>
              <a:gd name="connsiteX3" fmla="*/ 7470461 w 7470461"/>
              <a:gd name="connsiteY3" fmla="*/ 0 h 3079472"/>
              <a:gd name="connsiteX0" fmla="*/ 0 w 7470461"/>
              <a:gd name="connsiteY0" fmla="*/ 3079472 h 3079472"/>
              <a:gd name="connsiteX1" fmla="*/ 1335741 w 7470461"/>
              <a:gd name="connsiteY1" fmla="*/ 2335402 h 3079472"/>
              <a:gd name="connsiteX2" fmla="*/ 3895098 w 7470461"/>
              <a:gd name="connsiteY2" fmla="*/ 1027624 h 3079472"/>
              <a:gd name="connsiteX3" fmla="*/ 7470461 w 7470461"/>
              <a:gd name="connsiteY3" fmla="*/ 0 h 3079472"/>
              <a:gd name="connsiteX0" fmla="*/ 0 w 7647882"/>
              <a:gd name="connsiteY0" fmla="*/ 2055890 h 2055890"/>
              <a:gd name="connsiteX1" fmla="*/ 1335741 w 7647882"/>
              <a:gd name="connsiteY1" fmla="*/ 1311820 h 2055890"/>
              <a:gd name="connsiteX2" fmla="*/ 3895098 w 7647882"/>
              <a:gd name="connsiteY2" fmla="*/ 4042 h 2055890"/>
              <a:gd name="connsiteX3" fmla="*/ 7647882 w 7647882"/>
              <a:gd name="connsiteY3" fmla="*/ 0 h 2055890"/>
            </a:gdLst>
            <a:ahLst/>
            <a:cxnLst>
              <a:cxn ang="0">
                <a:pos x="connsiteX0" y="connsiteY0"/>
              </a:cxn>
              <a:cxn ang="0">
                <a:pos x="connsiteX1" y="connsiteY1"/>
              </a:cxn>
              <a:cxn ang="0">
                <a:pos x="connsiteX2" y="connsiteY2"/>
              </a:cxn>
              <a:cxn ang="0">
                <a:pos x="connsiteX3" y="connsiteY3"/>
              </a:cxn>
            </a:cxnLst>
            <a:rect l="l" t="t" r="r" b="b"/>
            <a:pathLst>
              <a:path w="7647882" h="2055890">
                <a:moveTo>
                  <a:pt x="0" y="2055890"/>
                </a:moveTo>
                <a:lnTo>
                  <a:pt x="1335741" y="1311820"/>
                </a:lnTo>
                <a:lnTo>
                  <a:pt x="3895098" y="4042"/>
                </a:lnTo>
                <a:lnTo>
                  <a:pt x="764788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4-Point Star 61"/>
          <p:cNvSpPr/>
          <p:nvPr/>
        </p:nvSpPr>
        <p:spPr>
          <a:xfrm>
            <a:off x="2061513" y="5051920"/>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4-Point Star 63"/>
          <p:cNvSpPr/>
          <p:nvPr/>
        </p:nvSpPr>
        <p:spPr>
          <a:xfrm>
            <a:off x="3555550" y="4295780"/>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4-Point Star 64"/>
          <p:cNvSpPr/>
          <p:nvPr/>
        </p:nvSpPr>
        <p:spPr>
          <a:xfrm>
            <a:off x="4763311" y="3691902"/>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ounded Rectangular Callout 60"/>
          <p:cNvSpPr/>
          <p:nvPr/>
        </p:nvSpPr>
        <p:spPr>
          <a:xfrm>
            <a:off x="3395907" y="4968200"/>
            <a:ext cx="1098271" cy="701085"/>
          </a:xfrm>
          <a:prstGeom prst="wedgeRoundRectCallout">
            <a:avLst>
              <a:gd name="adj1" fmla="val -94436"/>
              <a:gd name="adj2" fmla="val -58258"/>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MAX</a:t>
            </a:r>
          </a:p>
          <a:p>
            <a:pPr algn="ctr"/>
            <a:r>
              <a:rPr lang="en-US" sz="1000" b="1" dirty="0">
                <a:solidFill>
                  <a:srgbClr val="000000"/>
                </a:solidFill>
              </a:rPr>
              <a:t>220 KT</a:t>
            </a:r>
          </a:p>
          <a:p>
            <a:pPr algn="ctr"/>
            <a:r>
              <a:rPr lang="en-US" sz="1000" dirty="0">
                <a:solidFill>
                  <a:srgbClr val="000000"/>
                </a:solidFill>
              </a:rPr>
              <a:t>At or above             </a:t>
            </a:r>
            <a:r>
              <a:rPr lang="en-US" sz="1000" b="1" dirty="0">
                <a:solidFill>
                  <a:srgbClr val="000000"/>
                </a:solidFill>
              </a:rPr>
              <a:t>6000’ </a:t>
            </a:r>
          </a:p>
        </p:txBody>
      </p:sp>
      <p:sp>
        <p:nvSpPr>
          <p:cNvPr id="63" name="TextBox 62"/>
          <p:cNvSpPr txBox="1"/>
          <p:nvPr/>
        </p:nvSpPr>
        <p:spPr>
          <a:xfrm>
            <a:off x="3453629" y="4755652"/>
            <a:ext cx="609462" cy="261610"/>
          </a:xfrm>
          <a:prstGeom prst="rect">
            <a:avLst/>
          </a:prstGeom>
          <a:noFill/>
        </p:spPr>
        <p:txBody>
          <a:bodyPr wrap="none" rtlCol="0">
            <a:spAutoFit/>
          </a:bodyPr>
          <a:lstStyle/>
          <a:p>
            <a:r>
              <a:rPr lang="en-US" sz="1100" b="1" i="1" dirty="0">
                <a:solidFill>
                  <a:srgbClr val="000000"/>
                </a:solidFill>
              </a:rPr>
              <a:t>BATIS</a:t>
            </a:r>
          </a:p>
        </p:txBody>
      </p:sp>
      <p:sp>
        <p:nvSpPr>
          <p:cNvPr id="69" name="TextBox 68"/>
          <p:cNvSpPr txBox="1"/>
          <p:nvPr/>
        </p:nvSpPr>
        <p:spPr>
          <a:xfrm>
            <a:off x="2424321" y="5107300"/>
            <a:ext cx="630301" cy="261610"/>
          </a:xfrm>
          <a:prstGeom prst="rect">
            <a:avLst/>
          </a:prstGeom>
          <a:noFill/>
        </p:spPr>
        <p:txBody>
          <a:bodyPr wrap="none" rtlCol="0">
            <a:spAutoFit/>
          </a:bodyPr>
          <a:lstStyle/>
          <a:p>
            <a:r>
              <a:rPr lang="en-US" sz="1100" b="1" i="1" dirty="0">
                <a:solidFill>
                  <a:srgbClr val="000000"/>
                </a:solidFill>
              </a:rPr>
              <a:t>TOMIS</a:t>
            </a:r>
          </a:p>
        </p:txBody>
      </p:sp>
      <p:sp>
        <p:nvSpPr>
          <p:cNvPr id="71" name="TextBox 70"/>
          <p:cNvSpPr txBox="1"/>
          <p:nvPr/>
        </p:nvSpPr>
        <p:spPr>
          <a:xfrm>
            <a:off x="4488450" y="4327062"/>
            <a:ext cx="702436" cy="261610"/>
          </a:xfrm>
          <a:prstGeom prst="rect">
            <a:avLst/>
          </a:prstGeom>
          <a:noFill/>
        </p:spPr>
        <p:txBody>
          <a:bodyPr wrap="none" rtlCol="0">
            <a:spAutoFit/>
          </a:bodyPr>
          <a:lstStyle/>
          <a:p>
            <a:r>
              <a:rPr lang="en-US" sz="1100" b="1" i="1" dirty="0">
                <a:solidFill>
                  <a:srgbClr val="000000"/>
                </a:solidFill>
              </a:rPr>
              <a:t>MEDOE</a:t>
            </a:r>
          </a:p>
        </p:txBody>
      </p:sp>
      <p:sp>
        <p:nvSpPr>
          <p:cNvPr id="72" name="Rounded Rectangular Callout 71"/>
          <p:cNvSpPr/>
          <p:nvPr/>
        </p:nvSpPr>
        <p:spPr>
          <a:xfrm>
            <a:off x="4982592" y="2887699"/>
            <a:ext cx="850318" cy="350829"/>
          </a:xfrm>
          <a:prstGeom prst="wedgeRoundRectCallout">
            <a:avLst>
              <a:gd name="adj1" fmla="val -62954"/>
              <a:gd name="adj2" fmla="val 161451"/>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Above             </a:t>
            </a:r>
            <a:r>
              <a:rPr lang="en-US" sz="1000" b="1" dirty="0">
                <a:solidFill>
                  <a:srgbClr val="000000"/>
                </a:solidFill>
              </a:rPr>
              <a:t>13000’</a:t>
            </a:r>
          </a:p>
        </p:txBody>
      </p:sp>
      <p:sp>
        <p:nvSpPr>
          <p:cNvPr id="73" name="TextBox 72"/>
          <p:cNvSpPr txBox="1"/>
          <p:nvPr/>
        </p:nvSpPr>
        <p:spPr>
          <a:xfrm>
            <a:off x="5259425" y="2633455"/>
            <a:ext cx="665567" cy="261610"/>
          </a:xfrm>
          <a:prstGeom prst="rect">
            <a:avLst/>
          </a:prstGeom>
          <a:noFill/>
        </p:spPr>
        <p:txBody>
          <a:bodyPr wrap="none" rtlCol="0">
            <a:spAutoFit/>
          </a:bodyPr>
          <a:lstStyle/>
          <a:p>
            <a:r>
              <a:rPr lang="en-US" sz="1100" b="1" i="1" dirty="0">
                <a:solidFill>
                  <a:srgbClr val="000000"/>
                </a:solidFill>
              </a:rPr>
              <a:t>STAAV</a:t>
            </a:r>
          </a:p>
        </p:txBody>
      </p:sp>
      <p:sp>
        <p:nvSpPr>
          <p:cNvPr id="74" name="4-Point Star 73"/>
          <p:cNvSpPr/>
          <p:nvPr/>
        </p:nvSpPr>
        <p:spPr>
          <a:xfrm>
            <a:off x="5948306" y="3656911"/>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p:cNvSpPr txBox="1"/>
          <p:nvPr/>
        </p:nvSpPr>
        <p:spPr>
          <a:xfrm>
            <a:off x="6636975" y="1894155"/>
            <a:ext cx="671979" cy="261610"/>
          </a:xfrm>
          <a:prstGeom prst="rect">
            <a:avLst/>
          </a:prstGeom>
          <a:noFill/>
        </p:spPr>
        <p:txBody>
          <a:bodyPr wrap="none" rtlCol="0">
            <a:spAutoFit/>
          </a:bodyPr>
          <a:lstStyle/>
          <a:p>
            <a:r>
              <a:rPr lang="en-US" sz="1100" b="1" i="1" dirty="0">
                <a:solidFill>
                  <a:srgbClr val="000000"/>
                </a:solidFill>
              </a:rPr>
              <a:t>FOLDD</a:t>
            </a:r>
          </a:p>
        </p:txBody>
      </p:sp>
      <p:sp>
        <p:nvSpPr>
          <p:cNvPr id="77" name="TextBox 76"/>
          <p:cNvSpPr txBox="1"/>
          <p:nvPr/>
        </p:nvSpPr>
        <p:spPr>
          <a:xfrm>
            <a:off x="8479211" y="2219908"/>
            <a:ext cx="474810" cy="261610"/>
          </a:xfrm>
          <a:prstGeom prst="rect">
            <a:avLst/>
          </a:prstGeom>
          <a:noFill/>
        </p:spPr>
        <p:txBody>
          <a:bodyPr wrap="none" rtlCol="0">
            <a:spAutoFit/>
          </a:bodyPr>
          <a:lstStyle/>
          <a:p>
            <a:r>
              <a:rPr lang="en-US" sz="1100" b="1" i="1" dirty="0">
                <a:solidFill>
                  <a:srgbClr val="000000"/>
                </a:solidFill>
              </a:rPr>
              <a:t>MLF</a:t>
            </a:r>
          </a:p>
        </p:txBody>
      </p:sp>
      <p:sp>
        <p:nvSpPr>
          <p:cNvPr id="78" name="4-Point Star 77"/>
          <p:cNvSpPr/>
          <p:nvPr/>
        </p:nvSpPr>
        <p:spPr>
          <a:xfrm>
            <a:off x="8442906" y="3646998"/>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ular Callout 25"/>
          <p:cNvSpPr/>
          <p:nvPr/>
        </p:nvSpPr>
        <p:spPr>
          <a:xfrm>
            <a:off x="4409107" y="4586024"/>
            <a:ext cx="850318" cy="350829"/>
          </a:xfrm>
          <a:prstGeom prst="wedgeRoundRectCallout">
            <a:avLst>
              <a:gd name="adj1" fmla="val -117951"/>
              <a:gd name="adj2" fmla="val -94140"/>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Above             </a:t>
            </a:r>
            <a:r>
              <a:rPr lang="en-US" sz="1000" b="1" dirty="0">
                <a:solidFill>
                  <a:srgbClr val="000000"/>
                </a:solidFill>
              </a:rPr>
              <a:t>7000’</a:t>
            </a:r>
          </a:p>
        </p:txBody>
      </p:sp>
      <p:cxnSp>
        <p:nvCxnSpPr>
          <p:cNvPr id="7" name="Straight Connector 6"/>
          <p:cNvCxnSpPr>
            <a:stCxn id="61" idx="1"/>
            <a:endCxn id="61" idx="3"/>
          </p:cNvCxnSpPr>
          <p:nvPr/>
        </p:nvCxnSpPr>
        <p:spPr>
          <a:xfrm>
            <a:off x="3395907" y="5318743"/>
            <a:ext cx="109827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9" name="Rounded Rectangular Callout 28"/>
          <p:cNvSpPr/>
          <p:nvPr/>
        </p:nvSpPr>
        <p:spPr>
          <a:xfrm>
            <a:off x="2469258" y="5321763"/>
            <a:ext cx="850318" cy="350829"/>
          </a:xfrm>
          <a:prstGeom prst="wedgeRoundRectCallout">
            <a:avLst>
              <a:gd name="adj1" fmla="val -82417"/>
              <a:gd name="adj2" fmla="val -79761"/>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Above             </a:t>
            </a:r>
            <a:r>
              <a:rPr lang="en-US" sz="1000" b="1" dirty="0">
                <a:solidFill>
                  <a:srgbClr val="000000"/>
                </a:solidFill>
              </a:rPr>
              <a:t>5000’</a:t>
            </a:r>
          </a:p>
        </p:txBody>
      </p:sp>
      <p:sp>
        <p:nvSpPr>
          <p:cNvPr id="28" name="4-Point Star 27"/>
          <p:cNvSpPr/>
          <p:nvPr/>
        </p:nvSpPr>
        <p:spPr>
          <a:xfrm>
            <a:off x="7366487" y="3655823"/>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7482969" y="2185719"/>
            <a:ext cx="697627" cy="261610"/>
          </a:xfrm>
          <a:prstGeom prst="rect">
            <a:avLst/>
          </a:prstGeom>
          <a:noFill/>
        </p:spPr>
        <p:txBody>
          <a:bodyPr wrap="none" rtlCol="0">
            <a:spAutoFit/>
          </a:bodyPr>
          <a:lstStyle/>
          <a:p>
            <a:r>
              <a:rPr lang="en-US" sz="1100" b="1" i="1" dirty="0">
                <a:solidFill>
                  <a:srgbClr val="000000"/>
                </a:solidFill>
              </a:rPr>
              <a:t>DARDN</a:t>
            </a:r>
          </a:p>
        </p:txBody>
      </p:sp>
      <p:sp>
        <p:nvSpPr>
          <p:cNvPr id="31" name="Rounded Rectangular Callout 30"/>
          <p:cNvSpPr/>
          <p:nvPr/>
        </p:nvSpPr>
        <p:spPr>
          <a:xfrm>
            <a:off x="6363491" y="2141827"/>
            <a:ext cx="850318" cy="350829"/>
          </a:xfrm>
          <a:prstGeom prst="wedgeRoundRectCallout">
            <a:avLst>
              <a:gd name="adj1" fmla="val -76682"/>
              <a:gd name="adj2" fmla="val 198656"/>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Above             </a:t>
            </a:r>
            <a:r>
              <a:rPr lang="en-US" sz="1000" b="1" dirty="0">
                <a:solidFill>
                  <a:srgbClr val="000000"/>
                </a:solidFill>
              </a:rPr>
              <a:t>17000’</a:t>
            </a:r>
          </a:p>
        </p:txBody>
      </p:sp>
      <p:sp>
        <p:nvSpPr>
          <p:cNvPr id="38" name="Rounded Rectangle 37"/>
          <p:cNvSpPr/>
          <p:nvPr/>
        </p:nvSpPr>
        <p:spPr>
          <a:xfrm>
            <a:off x="7345603" y="2727140"/>
            <a:ext cx="1337222" cy="817245"/>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400" b="1" i="1" dirty="0">
                <a:effectLst>
                  <a:outerShdw blurRad="38100" dist="38100" dir="2700000" algn="tl">
                    <a:srgbClr val="000000">
                      <a:alpha val="43137"/>
                    </a:srgbClr>
                  </a:outerShdw>
                </a:effectLst>
              </a:rPr>
              <a:t>ATC-Assigned </a:t>
            </a:r>
          </a:p>
          <a:p>
            <a:pPr algn="ctr"/>
            <a:r>
              <a:rPr lang="en-US" sz="1400" b="1" i="1" dirty="0">
                <a:effectLst>
                  <a:outerShdw blurRad="38100" dist="38100" dir="2700000" algn="tl">
                    <a:srgbClr val="000000">
                      <a:alpha val="43137"/>
                    </a:srgbClr>
                  </a:outerShdw>
                </a:effectLst>
              </a:rPr>
              <a:t>“Top Altitude” </a:t>
            </a:r>
          </a:p>
          <a:p>
            <a:pPr algn="ctr"/>
            <a:r>
              <a:rPr lang="en-US" sz="1400" b="1" i="1" dirty="0">
                <a:effectLst>
                  <a:outerShdw blurRad="38100" dist="38100" dir="2700000" algn="tl">
                    <a:srgbClr val="000000">
                      <a:alpha val="43137"/>
                    </a:srgbClr>
                  </a:outerShdw>
                </a:effectLst>
              </a:rPr>
              <a:t>13,000’</a:t>
            </a:r>
            <a:r>
              <a:rPr lang="en-US" sz="1400" b="1" dirty="0">
                <a:effectLst>
                  <a:outerShdw blurRad="38100" dist="38100" dir="2700000" algn="tl">
                    <a:srgbClr val="000000">
                      <a:alpha val="43137"/>
                    </a:srgbClr>
                  </a:outerShdw>
                </a:effectLst>
              </a:rPr>
              <a:t> </a:t>
            </a:r>
          </a:p>
        </p:txBody>
      </p:sp>
      <p:sp>
        <p:nvSpPr>
          <p:cNvPr id="39" name="4-Point Star 38"/>
          <p:cNvSpPr/>
          <p:nvPr/>
        </p:nvSpPr>
        <p:spPr>
          <a:xfrm>
            <a:off x="5950739" y="2966358"/>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4-Point Star 39"/>
          <p:cNvSpPr/>
          <p:nvPr/>
        </p:nvSpPr>
        <p:spPr>
          <a:xfrm>
            <a:off x="7358886" y="2410306"/>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4-Point Star 40"/>
          <p:cNvSpPr/>
          <p:nvPr/>
        </p:nvSpPr>
        <p:spPr>
          <a:xfrm>
            <a:off x="8444169" y="2410025"/>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4-Point Star 41"/>
          <p:cNvSpPr/>
          <p:nvPr/>
        </p:nvSpPr>
        <p:spPr>
          <a:xfrm>
            <a:off x="1601170" y="5326869"/>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1066068" y="5170835"/>
            <a:ext cx="649537" cy="261610"/>
          </a:xfrm>
          <a:prstGeom prst="rect">
            <a:avLst/>
          </a:prstGeom>
          <a:noFill/>
        </p:spPr>
        <p:txBody>
          <a:bodyPr wrap="none" rtlCol="0">
            <a:spAutoFit/>
          </a:bodyPr>
          <a:lstStyle/>
          <a:p>
            <a:r>
              <a:rPr lang="en-US" sz="1100" b="1" i="1" dirty="0">
                <a:solidFill>
                  <a:srgbClr val="000000"/>
                </a:solidFill>
              </a:rPr>
              <a:t>LEELN</a:t>
            </a:r>
          </a:p>
        </p:txBody>
      </p:sp>
      <p:sp>
        <p:nvSpPr>
          <p:cNvPr id="47" name="Rounded Rectangular Callout 46"/>
          <p:cNvSpPr/>
          <p:nvPr/>
        </p:nvSpPr>
        <p:spPr>
          <a:xfrm>
            <a:off x="1905221" y="5775821"/>
            <a:ext cx="850318" cy="350829"/>
          </a:xfrm>
          <a:prstGeom prst="wedgeRoundRectCallout">
            <a:avLst>
              <a:gd name="adj1" fmla="val -112350"/>
              <a:gd name="adj2" fmla="val -77074"/>
              <a:gd name="adj3" fmla="val 16667"/>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Above             </a:t>
            </a:r>
            <a:r>
              <a:rPr lang="en-US" sz="1000" b="1" dirty="0">
                <a:solidFill>
                  <a:srgbClr val="000000"/>
                </a:solidFill>
              </a:rPr>
              <a:t>2680’</a:t>
            </a:r>
          </a:p>
        </p:txBody>
      </p:sp>
      <p:sp>
        <p:nvSpPr>
          <p:cNvPr id="48" name="4-Point Star 47"/>
          <p:cNvSpPr/>
          <p:nvPr/>
        </p:nvSpPr>
        <p:spPr>
          <a:xfrm>
            <a:off x="1206814" y="5526404"/>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4-Point Star 49"/>
          <p:cNvSpPr/>
          <p:nvPr/>
        </p:nvSpPr>
        <p:spPr>
          <a:xfrm>
            <a:off x="876877" y="5714939"/>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341775" y="5540052"/>
            <a:ext cx="679994" cy="261610"/>
          </a:xfrm>
          <a:prstGeom prst="rect">
            <a:avLst/>
          </a:prstGeom>
          <a:noFill/>
        </p:spPr>
        <p:txBody>
          <a:bodyPr wrap="none" rtlCol="0">
            <a:spAutoFit/>
          </a:bodyPr>
          <a:lstStyle/>
          <a:p>
            <a:r>
              <a:rPr lang="en-US" sz="1100" b="1" i="1" dirty="0">
                <a:solidFill>
                  <a:srgbClr val="000000"/>
                </a:solidFill>
              </a:rPr>
              <a:t>RW25R</a:t>
            </a:r>
          </a:p>
        </p:txBody>
      </p:sp>
      <p:sp>
        <p:nvSpPr>
          <p:cNvPr id="44" name="TextBox 43"/>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45" name="TextBox 44"/>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1774155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Pilot/Controller Initial Contact Phraseology</a:t>
            </a:r>
          </a:p>
        </p:txBody>
      </p:sp>
      <p:sp>
        <p:nvSpPr>
          <p:cNvPr id="4" name="Slide Number Placeholder 3"/>
          <p:cNvSpPr>
            <a:spLocks noGrp="1"/>
          </p:cNvSpPr>
          <p:nvPr>
            <p:ph type="sldNum" sz="quarter" idx="12"/>
          </p:nvPr>
        </p:nvSpPr>
        <p:spPr/>
        <p:txBody>
          <a:bodyPr/>
          <a:lstStyle/>
          <a:p>
            <a:fld id="{79BA96BB-7DBE-4AD9-88D2-170EED19CF9B}" type="slidenum">
              <a:rPr lang="en-US" smtClean="0"/>
              <a:pPr/>
              <a:t>37</a:t>
            </a:fld>
            <a:endParaRPr lang="en-US" dirty="0"/>
          </a:p>
        </p:txBody>
      </p:sp>
      <p:sp>
        <p:nvSpPr>
          <p:cNvPr id="10" name="Rounded Rectangle 9"/>
          <p:cNvSpPr/>
          <p:nvPr/>
        </p:nvSpPr>
        <p:spPr>
          <a:xfrm>
            <a:off x="476250" y="1477613"/>
            <a:ext cx="8095268" cy="578882"/>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sz="1400" b="1" dirty="0">
                <a:effectLst>
                  <a:outerShdw blurRad="38100" dist="38100" dir="2700000" algn="tl">
                    <a:srgbClr val="000000">
                      <a:alpha val="43137"/>
                    </a:srgbClr>
                  </a:outerShdw>
                </a:effectLst>
              </a:rPr>
              <a:t>Pilot Must Provide The “Top Altitude” On Initial Contact </a:t>
            </a:r>
          </a:p>
          <a:p>
            <a:pPr algn="ctr"/>
            <a:r>
              <a:rPr lang="en-US" sz="1400" b="1" dirty="0">
                <a:effectLst>
                  <a:outerShdw blurRad="38100" dist="38100" dir="2700000" algn="tl">
                    <a:srgbClr val="000000">
                      <a:alpha val="43137"/>
                    </a:srgbClr>
                  </a:outerShdw>
                </a:effectLst>
              </a:rPr>
              <a:t>When Climbing With A “</a:t>
            </a:r>
            <a:r>
              <a:rPr lang="en-US" sz="1400" b="1" i="1" dirty="0">
                <a:effectLst>
                  <a:outerShdw blurRad="38100" dist="38100" dir="2700000" algn="tl">
                    <a:srgbClr val="000000">
                      <a:alpha val="43137"/>
                    </a:srgbClr>
                  </a:outerShdw>
                </a:effectLst>
              </a:rPr>
              <a:t>Climb Via, Except Maintain</a:t>
            </a:r>
            <a:r>
              <a:rPr lang="en-US" sz="1400" b="1" dirty="0">
                <a:effectLst>
                  <a:outerShdw blurRad="38100" dist="38100" dir="2700000" algn="tl">
                    <a:srgbClr val="000000">
                      <a:alpha val="43137"/>
                    </a:srgbClr>
                  </a:outerShdw>
                </a:effectLst>
              </a:rPr>
              <a:t>” Altitude Assignment </a:t>
            </a:r>
          </a:p>
        </p:txBody>
      </p:sp>
      <p:grpSp>
        <p:nvGrpSpPr>
          <p:cNvPr id="12" name="Group 11"/>
          <p:cNvGrpSpPr/>
          <p:nvPr/>
        </p:nvGrpSpPr>
        <p:grpSpPr>
          <a:xfrm>
            <a:off x="476250" y="2225755"/>
            <a:ext cx="8095268" cy="3829785"/>
            <a:chOff x="476250" y="2225755"/>
            <a:chExt cx="8095268" cy="3829785"/>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848" y="3489833"/>
              <a:ext cx="3850065" cy="25657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1586" y="3491437"/>
              <a:ext cx="3587497" cy="25624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476250" y="2225755"/>
              <a:ext cx="3985260" cy="1055608"/>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r>
                <a:rPr lang="en-US" sz="1400" b="1" dirty="0">
                  <a:effectLst>
                    <a:outerShdw blurRad="38100" dist="38100" dir="2700000" algn="tl">
                      <a:srgbClr val="000000">
                        <a:alpha val="43137"/>
                      </a:srgbClr>
                    </a:outerShdw>
                  </a:effectLst>
                </a:rPr>
                <a:t>“Las Vegas Departure, Gulfstream November One,                                 Leaving  Two Thousand Seven Hundred                                        For One-Three Thousand,</a:t>
              </a:r>
            </a:p>
            <a:p>
              <a:pPr algn="ctr"/>
              <a:r>
                <a:rPr lang="en-US" sz="1400" b="1" dirty="0">
                  <a:effectLst>
                    <a:outerShdw blurRad="38100" dist="38100" dir="2700000" algn="tl">
                      <a:srgbClr val="000000">
                        <a:alpha val="43137"/>
                      </a:srgbClr>
                    </a:outerShdw>
                  </a:effectLst>
                </a:rPr>
                <a:t> Climbing Via The STAAV Seven Departure”</a:t>
              </a:r>
            </a:p>
          </p:txBody>
        </p:sp>
        <p:sp>
          <p:nvSpPr>
            <p:cNvPr id="11" name="Rounded Rectangle 10"/>
            <p:cNvSpPr/>
            <p:nvPr/>
          </p:nvSpPr>
          <p:spPr>
            <a:xfrm>
              <a:off x="4971586" y="2659544"/>
              <a:ext cx="3599932"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dirty="0">
                  <a:effectLst>
                    <a:outerShdw blurRad="38100" dist="38100" dir="2700000" algn="tl">
                      <a:srgbClr val="000000">
                        <a:alpha val="43137"/>
                      </a:srgbClr>
                    </a:outerShdw>
                  </a:effectLst>
                </a:rPr>
                <a:t>“Gulfstream November One, </a:t>
              </a:r>
            </a:p>
            <a:p>
              <a:pPr algn="ctr"/>
              <a:r>
                <a:rPr lang="en-US" sz="1400" b="1" dirty="0">
                  <a:effectLst>
                    <a:outerShdw blurRad="38100" dist="38100" dir="2700000" algn="tl">
                      <a:srgbClr val="000000">
                        <a:alpha val="43137"/>
                      </a:srgbClr>
                    </a:outerShdw>
                  </a:effectLst>
                </a:rPr>
                <a:t>Las Vegas Departure, Radar Contact”</a:t>
              </a:r>
            </a:p>
          </p:txBody>
        </p:sp>
      </p:grpSp>
      <p:sp>
        <p:nvSpPr>
          <p:cNvPr id="13" name="TextBox 12"/>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14" name="TextBox 13"/>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40390124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06773" y="342272"/>
            <a:ext cx="8527280" cy="6858000"/>
            <a:chOff x="308360" y="0"/>
            <a:chExt cx="8527280" cy="6858000"/>
          </a:xfrm>
          <a:scene3d>
            <a:camera prst="perspectiveRelaxedModerately"/>
            <a:lightRig rig="threePt" dir="t"/>
          </a:scene3d>
        </p:grpSpPr>
        <p:pic>
          <p:nvPicPr>
            <p:cNvPr id="7" name="Picture 6"/>
            <p:cNvPicPr>
              <a:picLocks noChangeAspect="1"/>
            </p:cNvPicPr>
            <p:nvPr/>
          </p:nvPicPr>
          <p:blipFill>
            <a:blip r:embed="rId2"/>
            <a:stretch>
              <a:fillRect/>
            </a:stretch>
          </p:blipFill>
          <p:spPr>
            <a:xfrm>
              <a:off x="308360" y="0"/>
              <a:ext cx="8527280" cy="6858000"/>
            </a:xfrm>
            <a:prstGeom prst="rect">
              <a:avLst/>
            </a:prstGeom>
            <a:ln>
              <a:noFill/>
            </a:ln>
            <a:effectLst>
              <a:outerShdw blurRad="292100" dist="139700" dir="2700000" algn="tl" rotWithShape="0">
                <a:srgbClr val="333333">
                  <a:alpha val="65000"/>
                </a:srgbClr>
              </a:outerShdw>
            </a:effectLst>
          </p:spPr>
        </p:pic>
        <p:sp>
          <p:nvSpPr>
            <p:cNvPr id="8" name="Freeform: Shape 7"/>
            <p:cNvSpPr/>
            <p:nvPr/>
          </p:nvSpPr>
          <p:spPr>
            <a:xfrm>
              <a:off x="463553" y="4159249"/>
              <a:ext cx="7192810" cy="708443"/>
            </a:xfrm>
            <a:custGeom>
              <a:avLst/>
              <a:gdLst>
                <a:gd name="connsiteX0" fmla="*/ 5897997 w 5897997"/>
                <a:gd name="connsiteY0" fmla="*/ 103908 h 923058"/>
                <a:gd name="connsiteX1" fmla="*/ 665597 w 5897997"/>
                <a:gd name="connsiteY1" fmla="*/ 72158 h 923058"/>
                <a:gd name="connsiteX2" fmla="*/ 240147 w 5897997"/>
                <a:gd name="connsiteY2" fmla="*/ 923058 h 923058"/>
                <a:gd name="connsiteX0" fmla="*/ 5992050 w 5992050"/>
                <a:gd name="connsiteY0" fmla="*/ 242575 h 877575"/>
                <a:gd name="connsiteX1" fmla="*/ 670750 w 5992050"/>
                <a:gd name="connsiteY1" fmla="*/ 26675 h 877575"/>
                <a:gd name="connsiteX2" fmla="*/ 245300 w 5992050"/>
                <a:gd name="connsiteY2" fmla="*/ 877575 h 877575"/>
                <a:gd name="connsiteX0" fmla="*/ 5907874 w 5907874"/>
                <a:gd name="connsiteY0" fmla="*/ 428787 h 1063787"/>
                <a:gd name="connsiteX1" fmla="*/ 4301324 w 5907874"/>
                <a:gd name="connsiteY1" fmla="*/ 9687 h 1063787"/>
                <a:gd name="connsiteX2" fmla="*/ 586574 w 5907874"/>
                <a:gd name="connsiteY2" fmla="*/ 212887 h 1063787"/>
                <a:gd name="connsiteX3" fmla="*/ 161124 w 5907874"/>
                <a:gd name="connsiteY3" fmla="*/ 1063787 h 1063787"/>
                <a:gd name="connsiteX0" fmla="*/ 5880370 w 5880370"/>
                <a:gd name="connsiteY0" fmla="*/ 487311 h 1122311"/>
                <a:gd name="connsiteX1" fmla="*/ 4273820 w 5880370"/>
                <a:gd name="connsiteY1" fmla="*/ 68211 h 1122311"/>
                <a:gd name="connsiteX2" fmla="*/ 3613420 w 5880370"/>
                <a:gd name="connsiteY2" fmla="*/ 17411 h 1122311"/>
                <a:gd name="connsiteX3" fmla="*/ 559070 w 5880370"/>
                <a:gd name="connsiteY3" fmla="*/ 271411 h 1122311"/>
                <a:gd name="connsiteX4" fmla="*/ 133620 w 5880370"/>
                <a:gd name="connsiteY4" fmla="*/ 1122311 h 1122311"/>
                <a:gd name="connsiteX0" fmla="*/ 5847706 w 5847706"/>
                <a:gd name="connsiteY0" fmla="*/ 622206 h 1257206"/>
                <a:gd name="connsiteX1" fmla="*/ 4241156 w 5847706"/>
                <a:gd name="connsiteY1" fmla="*/ 203106 h 1257206"/>
                <a:gd name="connsiteX2" fmla="*/ 3580756 w 5847706"/>
                <a:gd name="connsiteY2" fmla="*/ 152306 h 1257206"/>
                <a:gd name="connsiteX3" fmla="*/ 2564756 w 5847706"/>
                <a:gd name="connsiteY3" fmla="*/ 6256 h 1257206"/>
                <a:gd name="connsiteX4" fmla="*/ 526406 w 5847706"/>
                <a:gd name="connsiteY4" fmla="*/ 406306 h 1257206"/>
                <a:gd name="connsiteX5" fmla="*/ 100956 w 5847706"/>
                <a:gd name="connsiteY5" fmla="*/ 1257206 h 1257206"/>
                <a:gd name="connsiteX0" fmla="*/ 5836539 w 5836539"/>
                <a:gd name="connsiteY0" fmla="*/ 711257 h 1346257"/>
                <a:gd name="connsiteX1" fmla="*/ 4229989 w 5836539"/>
                <a:gd name="connsiteY1" fmla="*/ 292157 h 1346257"/>
                <a:gd name="connsiteX2" fmla="*/ 3569589 w 5836539"/>
                <a:gd name="connsiteY2" fmla="*/ 241357 h 1346257"/>
                <a:gd name="connsiteX3" fmla="*/ 2553589 w 5836539"/>
                <a:gd name="connsiteY3" fmla="*/ 95307 h 1346257"/>
                <a:gd name="connsiteX4" fmla="*/ 2096389 w 5836539"/>
                <a:gd name="connsiteY4" fmla="*/ 19107 h 1346257"/>
                <a:gd name="connsiteX5" fmla="*/ 515239 w 5836539"/>
                <a:gd name="connsiteY5" fmla="*/ 495357 h 1346257"/>
                <a:gd name="connsiteX6" fmla="*/ 89789 w 5836539"/>
                <a:gd name="connsiteY6" fmla="*/ 1346257 h 1346257"/>
                <a:gd name="connsiteX0" fmla="*/ 5817691 w 5817691"/>
                <a:gd name="connsiteY0" fmla="*/ 711257 h 1346257"/>
                <a:gd name="connsiteX1" fmla="*/ 4211141 w 5817691"/>
                <a:gd name="connsiteY1" fmla="*/ 292157 h 1346257"/>
                <a:gd name="connsiteX2" fmla="*/ 3550741 w 5817691"/>
                <a:gd name="connsiteY2" fmla="*/ 241357 h 1346257"/>
                <a:gd name="connsiteX3" fmla="*/ 2534741 w 5817691"/>
                <a:gd name="connsiteY3" fmla="*/ 95307 h 1346257"/>
                <a:gd name="connsiteX4" fmla="*/ 2077541 w 5817691"/>
                <a:gd name="connsiteY4" fmla="*/ 19107 h 1346257"/>
                <a:gd name="connsiteX5" fmla="*/ 1055191 w 5817691"/>
                <a:gd name="connsiteY5" fmla="*/ 63558 h 1346257"/>
                <a:gd name="connsiteX6" fmla="*/ 496391 w 5817691"/>
                <a:gd name="connsiteY6" fmla="*/ 495357 h 1346257"/>
                <a:gd name="connsiteX7" fmla="*/ 70941 w 5817691"/>
                <a:gd name="connsiteY7" fmla="*/ 1346257 h 1346257"/>
                <a:gd name="connsiteX0" fmla="*/ 6286235 w 6286235"/>
                <a:gd name="connsiteY0" fmla="*/ 711257 h 1346257"/>
                <a:gd name="connsiteX1" fmla="*/ 4679685 w 6286235"/>
                <a:gd name="connsiteY1" fmla="*/ 292157 h 1346257"/>
                <a:gd name="connsiteX2" fmla="*/ 4019285 w 6286235"/>
                <a:gd name="connsiteY2" fmla="*/ 241357 h 1346257"/>
                <a:gd name="connsiteX3" fmla="*/ 3003285 w 6286235"/>
                <a:gd name="connsiteY3" fmla="*/ 95307 h 1346257"/>
                <a:gd name="connsiteX4" fmla="*/ 2546085 w 6286235"/>
                <a:gd name="connsiteY4" fmla="*/ 19107 h 1346257"/>
                <a:gd name="connsiteX5" fmla="*/ 1523735 w 6286235"/>
                <a:gd name="connsiteY5" fmla="*/ 63558 h 1346257"/>
                <a:gd name="connsiteX6" fmla="*/ 37835 w 6286235"/>
                <a:gd name="connsiteY6" fmla="*/ 88957 h 1346257"/>
                <a:gd name="connsiteX7" fmla="*/ 539485 w 6286235"/>
                <a:gd name="connsiteY7" fmla="*/ 1346257 h 1346257"/>
                <a:gd name="connsiteX0" fmla="*/ 7226815 w 7226815"/>
                <a:gd name="connsiteY0" fmla="*/ 820494 h 820494"/>
                <a:gd name="connsiteX1" fmla="*/ 5620265 w 7226815"/>
                <a:gd name="connsiteY1" fmla="*/ 401394 h 820494"/>
                <a:gd name="connsiteX2" fmla="*/ 4959865 w 7226815"/>
                <a:gd name="connsiteY2" fmla="*/ 350594 h 820494"/>
                <a:gd name="connsiteX3" fmla="*/ 3943865 w 7226815"/>
                <a:gd name="connsiteY3" fmla="*/ 204544 h 820494"/>
                <a:gd name="connsiteX4" fmla="*/ 3486665 w 7226815"/>
                <a:gd name="connsiteY4" fmla="*/ 128344 h 820494"/>
                <a:gd name="connsiteX5" fmla="*/ 2464315 w 7226815"/>
                <a:gd name="connsiteY5" fmla="*/ 172795 h 820494"/>
                <a:gd name="connsiteX6" fmla="*/ 978415 w 7226815"/>
                <a:gd name="connsiteY6" fmla="*/ 198194 h 820494"/>
                <a:gd name="connsiteX7" fmla="*/ 51315 w 7226815"/>
                <a:gd name="connsiteY7" fmla="*/ 147394 h 820494"/>
                <a:gd name="connsiteX0" fmla="*/ 7175500 w 7175500"/>
                <a:gd name="connsiteY0" fmla="*/ 711258 h 711258"/>
                <a:gd name="connsiteX1" fmla="*/ 5568950 w 7175500"/>
                <a:gd name="connsiteY1" fmla="*/ 292158 h 711258"/>
                <a:gd name="connsiteX2" fmla="*/ 4908550 w 7175500"/>
                <a:gd name="connsiteY2" fmla="*/ 241358 h 711258"/>
                <a:gd name="connsiteX3" fmla="*/ 3892550 w 7175500"/>
                <a:gd name="connsiteY3" fmla="*/ 95308 h 711258"/>
                <a:gd name="connsiteX4" fmla="*/ 3435350 w 7175500"/>
                <a:gd name="connsiteY4" fmla="*/ 19108 h 711258"/>
                <a:gd name="connsiteX5" fmla="*/ 2413000 w 7175500"/>
                <a:gd name="connsiteY5" fmla="*/ 63559 h 711258"/>
                <a:gd name="connsiteX6" fmla="*/ 927100 w 7175500"/>
                <a:gd name="connsiteY6" fmla="*/ 88958 h 711258"/>
                <a:gd name="connsiteX7" fmla="*/ 0 w 7175500"/>
                <a:gd name="connsiteY7" fmla="*/ 38158 h 711258"/>
                <a:gd name="connsiteX0" fmla="*/ 7175500 w 7175500"/>
                <a:gd name="connsiteY0" fmla="*/ 711258 h 711258"/>
                <a:gd name="connsiteX1" fmla="*/ 5568950 w 7175500"/>
                <a:gd name="connsiteY1" fmla="*/ 292158 h 711258"/>
                <a:gd name="connsiteX2" fmla="*/ 4908550 w 7175500"/>
                <a:gd name="connsiteY2" fmla="*/ 241358 h 711258"/>
                <a:gd name="connsiteX3" fmla="*/ 3892550 w 7175500"/>
                <a:gd name="connsiteY3" fmla="*/ 95308 h 711258"/>
                <a:gd name="connsiteX4" fmla="*/ 3435350 w 7175500"/>
                <a:gd name="connsiteY4" fmla="*/ 19108 h 711258"/>
                <a:gd name="connsiteX5" fmla="*/ 2413000 w 7175500"/>
                <a:gd name="connsiteY5" fmla="*/ 63559 h 711258"/>
                <a:gd name="connsiteX6" fmla="*/ 927100 w 7175500"/>
                <a:gd name="connsiteY6" fmla="*/ 88958 h 711258"/>
                <a:gd name="connsiteX7" fmla="*/ 0 w 7175500"/>
                <a:gd name="connsiteY7" fmla="*/ 38158 h 711258"/>
                <a:gd name="connsiteX0" fmla="*/ 7175500 w 7175500"/>
                <a:gd name="connsiteY0" fmla="*/ 711258 h 711258"/>
                <a:gd name="connsiteX1" fmla="*/ 5568950 w 7175500"/>
                <a:gd name="connsiteY1" fmla="*/ 292158 h 711258"/>
                <a:gd name="connsiteX2" fmla="*/ 4908550 w 7175500"/>
                <a:gd name="connsiteY2" fmla="*/ 241358 h 711258"/>
                <a:gd name="connsiteX3" fmla="*/ 3892550 w 7175500"/>
                <a:gd name="connsiteY3" fmla="*/ 95308 h 711258"/>
                <a:gd name="connsiteX4" fmla="*/ 3435350 w 7175500"/>
                <a:gd name="connsiteY4" fmla="*/ 19108 h 711258"/>
                <a:gd name="connsiteX5" fmla="*/ 2413000 w 7175500"/>
                <a:gd name="connsiteY5" fmla="*/ 63559 h 711258"/>
                <a:gd name="connsiteX6" fmla="*/ 927100 w 7175500"/>
                <a:gd name="connsiteY6" fmla="*/ 88958 h 711258"/>
                <a:gd name="connsiteX7" fmla="*/ 0 w 7175500"/>
                <a:gd name="connsiteY7" fmla="*/ 38158 h 711258"/>
                <a:gd name="connsiteX0" fmla="*/ 7175500 w 7175500"/>
                <a:gd name="connsiteY0" fmla="*/ 692150 h 692150"/>
                <a:gd name="connsiteX1" fmla="*/ 5568950 w 7175500"/>
                <a:gd name="connsiteY1" fmla="*/ 273050 h 692150"/>
                <a:gd name="connsiteX2" fmla="*/ 4908550 w 7175500"/>
                <a:gd name="connsiteY2" fmla="*/ 222250 h 692150"/>
                <a:gd name="connsiteX3" fmla="*/ 3892550 w 7175500"/>
                <a:gd name="connsiteY3" fmla="*/ 76200 h 692150"/>
                <a:gd name="connsiteX4" fmla="*/ 3435350 w 7175500"/>
                <a:gd name="connsiteY4" fmla="*/ 0 h 692150"/>
                <a:gd name="connsiteX5" fmla="*/ 2413000 w 7175500"/>
                <a:gd name="connsiteY5" fmla="*/ 44451 h 692150"/>
                <a:gd name="connsiteX6" fmla="*/ 927100 w 7175500"/>
                <a:gd name="connsiteY6" fmla="*/ 69850 h 692150"/>
                <a:gd name="connsiteX7" fmla="*/ 0 w 7175500"/>
                <a:gd name="connsiteY7" fmla="*/ 19050 h 692150"/>
                <a:gd name="connsiteX0" fmla="*/ 7175500 w 7175500"/>
                <a:gd name="connsiteY0" fmla="*/ 692150 h 692150"/>
                <a:gd name="connsiteX1" fmla="*/ 5568950 w 7175500"/>
                <a:gd name="connsiteY1" fmla="*/ 273050 h 692150"/>
                <a:gd name="connsiteX2" fmla="*/ 4908550 w 7175500"/>
                <a:gd name="connsiteY2" fmla="*/ 222250 h 692150"/>
                <a:gd name="connsiteX3" fmla="*/ 3892550 w 7175500"/>
                <a:gd name="connsiteY3" fmla="*/ 76200 h 692150"/>
                <a:gd name="connsiteX4" fmla="*/ 3435350 w 7175500"/>
                <a:gd name="connsiteY4" fmla="*/ 0 h 692150"/>
                <a:gd name="connsiteX5" fmla="*/ 2413000 w 7175500"/>
                <a:gd name="connsiteY5" fmla="*/ 44451 h 692150"/>
                <a:gd name="connsiteX6" fmla="*/ 927100 w 7175500"/>
                <a:gd name="connsiteY6" fmla="*/ 69850 h 692150"/>
                <a:gd name="connsiteX7" fmla="*/ 0 w 7175500"/>
                <a:gd name="connsiteY7" fmla="*/ 19050 h 692150"/>
                <a:gd name="connsiteX0" fmla="*/ 7175500 w 7175500"/>
                <a:gd name="connsiteY0" fmla="*/ 692150 h 692150"/>
                <a:gd name="connsiteX1" fmla="*/ 5568950 w 7175500"/>
                <a:gd name="connsiteY1" fmla="*/ 273050 h 692150"/>
                <a:gd name="connsiteX2" fmla="*/ 4908550 w 7175500"/>
                <a:gd name="connsiteY2" fmla="*/ 222250 h 692150"/>
                <a:gd name="connsiteX3" fmla="*/ 3892550 w 7175500"/>
                <a:gd name="connsiteY3" fmla="*/ 76200 h 692150"/>
                <a:gd name="connsiteX4" fmla="*/ 3435350 w 7175500"/>
                <a:gd name="connsiteY4" fmla="*/ 0 h 692150"/>
                <a:gd name="connsiteX5" fmla="*/ 2413000 w 7175500"/>
                <a:gd name="connsiteY5" fmla="*/ 44451 h 692150"/>
                <a:gd name="connsiteX6" fmla="*/ 927100 w 7175500"/>
                <a:gd name="connsiteY6" fmla="*/ 69850 h 692150"/>
                <a:gd name="connsiteX7" fmla="*/ 0 w 7175500"/>
                <a:gd name="connsiteY7" fmla="*/ 19050 h 692150"/>
                <a:gd name="connsiteX0" fmla="*/ 7175500 w 7178505"/>
                <a:gd name="connsiteY0" fmla="*/ 692150 h 692150"/>
                <a:gd name="connsiteX1" fmla="*/ 7048499 w 7178505"/>
                <a:gd name="connsiteY1" fmla="*/ 203201 h 692150"/>
                <a:gd name="connsiteX2" fmla="*/ 5568950 w 7178505"/>
                <a:gd name="connsiteY2" fmla="*/ 273050 h 692150"/>
                <a:gd name="connsiteX3" fmla="*/ 4908550 w 7178505"/>
                <a:gd name="connsiteY3" fmla="*/ 222250 h 692150"/>
                <a:gd name="connsiteX4" fmla="*/ 3892550 w 7178505"/>
                <a:gd name="connsiteY4" fmla="*/ 76200 h 692150"/>
                <a:gd name="connsiteX5" fmla="*/ 3435350 w 7178505"/>
                <a:gd name="connsiteY5" fmla="*/ 0 h 692150"/>
                <a:gd name="connsiteX6" fmla="*/ 2413000 w 7178505"/>
                <a:gd name="connsiteY6" fmla="*/ 44451 h 692150"/>
                <a:gd name="connsiteX7" fmla="*/ 927100 w 7178505"/>
                <a:gd name="connsiteY7" fmla="*/ 69850 h 692150"/>
                <a:gd name="connsiteX8" fmla="*/ 0 w 7178505"/>
                <a:gd name="connsiteY8" fmla="*/ 19050 h 692150"/>
                <a:gd name="connsiteX0" fmla="*/ 7175500 w 7181280"/>
                <a:gd name="connsiteY0" fmla="*/ 692150 h 692150"/>
                <a:gd name="connsiteX1" fmla="*/ 7048499 w 7181280"/>
                <a:gd name="connsiteY1" fmla="*/ 203201 h 692150"/>
                <a:gd name="connsiteX2" fmla="*/ 5568950 w 7181280"/>
                <a:gd name="connsiteY2" fmla="*/ 273050 h 692150"/>
                <a:gd name="connsiteX3" fmla="*/ 4908550 w 7181280"/>
                <a:gd name="connsiteY3" fmla="*/ 222250 h 692150"/>
                <a:gd name="connsiteX4" fmla="*/ 3892550 w 7181280"/>
                <a:gd name="connsiteY4" fmla="*/ 76200 h 692150"/>
                <a:gd name="connsiteX5" fmla="*/ 3435350 w 7181280"/>
                <a:gd name="connsiteY5" fmla="*/ 0 h 692150"/>
                <a:gd name="connsiteX6" fmla="*/ 2413000 w 7181280"/>
                <a:gd name="connsiteY6" fmla="*/ 44451 h 692150"/>
                <a:gd name="connsiteX7" fmla="*/ 927100 w 7181280"/>
                <a:gd name="connsiteY7" fmla="*/ 69850 h 692150"/>
                <a:gd name="connsiteX8" fmla="*/ 0 w 7181280"/>
                <a:gd name="connsiteY8" fmla="*/ 19050 h 692150"/>
                <a:gd name="connsiteX0" fmla="*/ 7191793 w 7191793"/>
                <a:gd name="connsiteY0" fmla="*/ 708443 h 708443"/>
                <a:gd name="connsiteX1" fmla="*/ 7048499 w 7191793"/>
                <a:gd name="connsiteY1" fmla="*/ 203201 h 708443"/>
                <a:gd name="connsiteX2" fmla="*/ 5568950 w 7191793"/>
                <a:gd name="connsiteY2" fmla="*/ 273050 h 708443"/>
                <a:gd name="connsiteX3" fmla="*/ 4908550 w 7191793"/>
                <a:gd name="connsiteY3" fmla="*/ 222250 h 708443"/>
                <a:gd name="connsiteX4" fmla="*/ 3892550 w 7191793"/>
                <a:gd name="connsiteY4" fmla="*/ 76200 h 708443"/>
                <a:gd name="connsiteX5" fmla="*/ 3435350 w 7191793"/>
                <a:gd name="connsiteY5" fmla="*/ 0 h 708443"/>
                <a:gd name="connsiteX6" fmla="*/ 2413000 w 7191793"/>
                <a:gd name="connsiteY6" fmla="*/ 44451 h 708443"/>
                <a:gd name="connsiteX7" fmla="*/ 927100 w 7191793"/>
                <a:gd name="connsiteY7" fmla="*/ 69850 h 708443"/>
                <a:gd name="connsiteX8" fmla="*/ 0 w 7191793"/>
                <a:gd name="connsiteY8" fmla="*/ 19050 h 708443"/>
                <a:gd name="connsiteX0" fmla="*/ 7191793 w 7216856"/>
                <a:gd name="connsiteY0" fmla="*/ 708443 h 708443"/>
                <a:gd name="connsiteX1" fmla="*/ 7048499 w 7216856"/>
                <a:gd name="connsiteY1" fmla="*/ 203201 h 708443"/>
                <a:gd name="connsiteX2" fmla="*/ 5568950 w 7216856"/>
                <a:gd name="connsiteY2" fmla="*/ 273050 h 708443"/>
                <a:gd name="connsiteX3" fmla="*/ 4908550 w 7216856"/>
                <a:gd name="connsiteY3" fmla="*/ 222250 h 708443"/>
                <a:gd name="connsiteX4" fmla="*/ 3892550 w 7216856"/>
                <a:gd name="connsiteY4" fmla="*/ 76200 h 708443"/>
                <a:gd name="connsiteX5" fmla="*/ 3435350 w 7216856"/>
                <a:gd name="connsiteY5" fmla="*/ 0 h 708443"/>
                <a:gd name="connsiteX6" fmla="*/ 2413000 w 7216856"/>
                <a:gd name="connsiteY6" fmla="*/ 44451 h 708443"/>
                <a:gd name="connsiteX7" fmla="*/ 927100 w 7216856"/>
                <a:gd name="connsiteY7" fmla="*/ 69850 h 708443"/>
                <a:gd name="connsiteX8" fmla="*/ 0 w 7216856"/>
                <a:gd name="connsiteY8" fmla="*/ 19050 h 708443"/>
                <a:gd name="connsiteX0" fmla="*/ 7191793 w 7192810"/>
                <a:gd name="connsiteY0" fmla="*/ 708443 h 708443"/>
                <a:gd name="connsiteX1" fmla="*/ 7048499 w 7192810"/>
                <a:gd name="connsiteY1" fmla="*/ 203201 h 708443"/>
                <a:gd name="connsiteX2" fmla="*/ 5568950 w 7192810"/>
                <a:gd name="connsiteY2" fmla="*/ 273050 h 708443"/>
                <a:gd name="connsiteX3" fmla="*/ 4908550 w 7192810"/>
                <a:gd name="connsiteY3" fmla="*/ 222250 h 708443"/>
                <a:gd name="connsiteX4" fmla="*/ 3892550 w 7192810"/>
                <a:gd name="connsiteY4" fmla="*/ 76200 h 708443"/>
                <a:gd name="connsiteX5" fmla="*/ 3435350 w 7192810"/>
                <a:gd name="connsiteY5" fmla="*/ 0 h 708443"/>
                <a:gd name="connsiteX6" fmla="*/ 2413000 w 7192810"/>
                <a:gd name="connsiteY6" fmla="*/ 44451 h 708443"/>
                <a:gd name="connsiteX7" fmla="*/ 927100 w 7192810"/>
                <a:gd name="connsiteY7" fmla="*/ 69850 h 708443"/>
                <a:gd name="connsiteX8" fmla="*/ 0 w 7192810"/>
                <a:gd name="connsiteY8" fmla="*/ 19050 h 708443"/>
                <a:gd name="connsiteX0" fmla="*/ 7191793 w 7192810"/>
                <a:gd name="connsiteY0" fmla="*/ 708443 h 708443"/>
                <a:gd name="connsiteX1" fmla="*/ 7048499 w 7192810"/>
                <a:gd name="connsiteY1" fmla="*/ 203201 h 708443"/>
                <a:gd name="connsiteX2" fmla="*/ 5599498 w 7192810"/>
                <a:gd name="connsiteY2" fmla="*/ 262867 h 708443"/>
                <a:gd name="connsiteX3" fmla="*/ 4908550 w 7192810"/>
                <a:gd name="connsiteY3" fmla="*/ 222250 h 708443"/>
                <a:gd name="connsiteX4" fmla="*/ 3892550 w 7192810"/>
                <a:gd name="connsiteY4" fmla="*/ 76200 h 708443"/>
                <a:gd name="connsiteX5" fmla="*/ 3435350 w 7192810"/>
                <a:gd name="connsiteY5" fmla="*/ 0 h 708443"/>
                <a:gd name="connsiteX6" fmla="*/ 2413000 w 7192810"/>
                <a:gd name="connsiteY6" fmla="*/ 44451 h 708443"/>
                <a:gd name="connsiteX7" fmla="*/ 927100 w 7192810"/>
                <a:gd name="connsiteY7" fmla="*/ 69850 h 708443"/>
                <a:gd name="connsiteX8" fmla="*/ 0 w 7192810"/>
                <a:gd name="connsiteY8" fmla="*/ 19050 h 708443"/>
                <a:gd name="connsiteX0" fmla="*/ 7191793 w 7192810"/>
                <a:gd name="connsiteY0" fmla="*/ 708443 h 708443"/>
                <a:gd name="connsiteX1" fmla="*/ 7048499 w 7192810"/>
                <a:gd name="connsiteY1" fmla="*/ 203201 h 708443"/>
                <a:gd name="connsiteX2" fmla="*/ 5599498 w 7192810"/>
                <a:gd name="connsiteY2" fmla="*/ 262867 h 708443"/>
                <a:gd name="connsiteX3" fmla="*/ 4908550 w 7192810"/>
                <a:gd name="connsiteY3" fmla="*/ 222250 h 708443"/>
                <a:gd name="connsiteX4" fmla="*/ 3892550 w 7192810"/>
                <a:gd name="connsiteY4" fmla="*/ 76200 h 708443"/>
                <a:gd name="connsiteX5" fmla="*/ 3435350 w 7192810"/>
                <a:gd name="connsiteY5" fmla="*/ 0 h 708443"/>
                <a:gd name="connsiteX6" fmla="*/ 2413000 w 7192810"/>
                <a:gd name="connsiteY6" fmla="*/ 44451 h 708443"/>
                <a:gd name="connsiteX7" fmla="*/ 927100 w 7192810"/>
                <a:gd name="connsiteY7" fmla="*/ 69850 h 708443"/>
                <a:gd name="connsiteX8" fmla="*/ 0 w 7192810"/>
                <a:gd name="connsiteY8" fmla="*/ 19050 h 70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2810" h="708443">
                  <a:moveTo>
                    <a:pt x="7191793" y="708443"/>
                  </a:moveTo>
                  <a:cubicBezTo>
                    <a:pt x="7175567" y="601182"/>
                    <a:pt x="7251329" y="321334"/>
                    <a:pt x="7048499" y="203201"/>
                  </a:cubicBezTo>
                  <a:cubicBezTo>
                    <a:pt x="6780741" y="133351"/>
                    <a:pt x="5883709" y="272616"/>
                    <a:pt x="5599498" y="262867"/>
                  </a:cubicBezTo>
                  <a:lnTo>
                    <a:pt x="4908550" y="222250"/>
                  </a:lnTo>
                  <a:lnTo>
                    <a:pt x="3892550" y="76200"/>
                  </a:lnTo>
                  <a:lnTo>
                    <a:pt x="3435350" y="0"/>
                  </a:lnTo>
                  <a:lnTo>
                    <a:pt x="2413000" y="44451"/>
                  </a:lnTo>
                  <a:lnTo>
                    <a:pt x="927100" y="69850"/>
                  </a:lnTo>
                  <a:lnTo>
                    <a:pt x="0" y="19050"/>
                  </a:lnTo>
                </a:path>
              </a:pathLst>
            </a:custGeom>
            <a:noFill/>
            <a:ln w="10160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2"/>
          <p:cNvSpPr>
            <a:spLocks noGrp="1"/>
          </p:cNvSpPr>
          <p:nvPr>
            <p:ph type="title"/>
          </p:nvPr>
        </p:nvSpPr>
        <p:spPr/>
        <p:txBody>
          <a:bodyPr>
            <a:normAutofit fontScale="90000"/>
          </a:bodyPr>
          <a:lstStyle/>
          <a:p>
            <a:r>
              <a:rPr lang="en-US" dirty="0"/>
              <a:t>“Climb Via” – Applications After Takeoff</a:t>
            </a:r>
          </a:p>
        </p:txBody>
      </p:sp>
      <p:sp>
        <p:nvSpPr>
          <p:cNvPr id="5" name="Content Placeholder 4"/>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38</a:t>
            </a:fld>
            <a:endParaRPr lang="en-US" dirty="0"/>
          </a:p>
        </p:txBody>
      </p:sp>
      <p:sp>
        <p:nvSpPr>
          <p:cNvPr id="11" name="Text Placeholder 10"/>
          <p:cNvSpPr>
            <a:spLocks noGrp="1"/>
          </p:cNvSpPr>
          <p:nvPr>
            <p:ph type="body" sz="quarter" idx="13"/>
          </p:nvPr>
        </p:nvSpPr>
        <p:spPr/>
        <p:txBody>
          <a:bodyPr/>
          <a:lstStyle/>
          <a:p>
            <a:endParaRPr lang="en-US" dirty="0"/>
          </a:p>
        </p:txBody>
      </p:sp>
      <p:sp>
        <p:nvSpPr>
          <p:cNvPr id="13" name="Text Placeholder 12"/>
          <p:cNvSpPr>
            <a:spLocks noGrp="1"/>
          </p:cNvSpPr>
          <p:nvPr>
            <p:ph type="body" sz="quarter" idx="14"/>
          </p:nvPr>
        </p:nvSpPr>
        <p:spPr/>
        <p:txBody>
          <a:bodyPr/>
          <a:lstStyle/>
          <a:p>
            <a:endParaRPr lang="en-US" dirty="0"/>
          </a:p>
        </p:txBody>
      </p:sp>
      <p:sp>
        <p:nvSpPr>
          <p:cNvPr id="14" name="Oval 13"/>
          <p:cNvSpPr/>
          <p:nvPr/>
        </p:nvSpPr>
        <p:spPr>
          <a:xfrm>
            <a:off x="7569573" y="4539926"/>
            <a:ext cx="158829" cy="771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2" name="Straight Connector 11"/>
          <p:cNvCxnSpPr>
            <a:cxnSpLocks/>
          </p:cNvCxnSpPr>
          <p:nvPr/>
        </p:nvCxnSpPr>
        <p:spPr>
          <a:xfrm flipH="1" flipV="1">
            <a:off x="7651478" y="4370224"/>
            <a:ext cx="3" cy="208747"/>
          </a:xfrm>
          <a:prstGeom prst="line">
            <a:avLst/>
          </a:prstGeom>
        </p:spPr>
        <p:style>
          <a:lnRef idx="1">
            <a:schemeClr val="accent1"/>
          </a:lnRef>
          <a:fillRef idx="0">
            <a:schemeClr val="accent1"/>
          </a:fillRef>
          <a:effectRef idx="0">
            <a:schemeClr val="accent1"/>
          </a:effectRef>
          <a:fontRef idx="minor">
            <a:schemeClr val="tx1"/>
          </a:fontRef>
        </p:style>
      </p:cxnSp>
      <p:sp>
        <p:nvSpPr>
          <p:cNvPr id="16" name="Rounded Rectangle 14"/>
          <p:cNvSpPr/>
          <p:nvPr/>
        </p:nvSpPr>
        <p:spPr>
          <a:xfrm>
            <a:off x="2778825" y="3192390"/>
            <a:ext cx="3585970"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After Takeoff, ATC Issues :</a:t>
            </a:r>
          </a:p>
          <a:p>
            <a:pPr algn="ctr"/>
            <a:r>
              <a:rPr lang="en-US" sz="1400" b="1" dirty="0">
                <a:effectLst>
                  <a:outerShdw blurRad="38100" dist="38100" dir="2700000" algn="tl">
                    <a:srgbClr val="000000">
                      <a:alpha val="43137"/>
                    </a:srgbClr>
                  </a:outerShdw>
                </a:effectLst>
              </a:rPr>
              <a:t>“Climb Via SID”</a:t>
            </a:r>
          </a:p>
        </p:txBody>
      </p:sp>
      <p:sp>
        <p:nvSpPr>
          <p:cNvPr id="17" name="Rounded Rectangle 24"/>
          <p:cNvSpPr/>
          <p:nvPr/>
        </p:nvSpPr>
        <p:spPr>
          <a:xfrm>
            <a:off x="2016389" y="1987195"/>
            <a:ext cx="5108048"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Initial ATC Clearance:</a:t>
            </a:r>
          </a:p>
          <a:p>
            <a:pPr algn="ctr"/>
            <a:r>
              <a:rPr lang="en-US" sz="1400" b="1" dirty="0">
                <a:effectLst>
                  <a:outerShdw blurRad="38100" dist="38100" dir="2700000" algn="tl">
                    <a:srgbClr val="000000">
                      <a:alpha val="43137"/>
                    </a:srgbClr>
                  </a:outerShdw>
                </a:effectLst>
              </a:rPr>
              <a:t>“Cleared FOOOT Three Departure, Maintain One Zero Thousand”</a:t>
            </a:r>
          </a:p>
        </p:txBody>
      </p:sp>
      <p:sp>
        <p:nvSpPr>
          <p:cNvPr id="19" name="Rounded Rectangle 21"/>
          <p:cNvSpPr/>
          <p:nvPr/>
        </p:nvSpPr>
        <p:spPr>
          <a:xfrm>
            <a:off x="2118323" y="5062319"/>
            <a:ext cx="4906974" cy="987504"/>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300" b="1" dirty="0">
                <a:effectLst>
                  <a:outerShdw blurRad="38100" dist="38100" dir="2700000" algn="tl">
                    <a:srgbClr val="000000">
                      <a:alpha val="43137"/>
                    </a:srgbClr>
                  </a:outerShdw>
                </a:effectLst>
              </a:rPr>
              <a:t>Track the lateral path of the FOOOT SID</a:t>
            </a:r>
          </a:p>
          <a:p>
            <a:pPr marL="285750" indent="-285750">
              <a:buFont typeface="Arial" panose="020B0604020202020204" pitchFamily="34" charset="0"/>
              <a:buChar char="•"/>
            </a:pPr>
            <a:r>
              <a:rPr lang="en-US" sz="1300" b="1" dirty="0">
                <a:effectLst>
                  <a:outerShdw blurRad="38100" dist="38100" dir="2700000" algn="tl">
                    <a:srgbClr val="000000">
                      <a:alpha val="43137"/>
                    </a:srgbClr>
                  </a:outerShdw>
                </a:effectLst>
              </a:rPr>
              <a:t>Comply with published speed restrictions</a:t>
            </a:r>
          </a:p>
          <a:p>
            <a:pPr marL="285750" indent="-285750">
              <a:buFont typeface="Arial" panose="020B0604020202020204" pitchFamily="34" charset="0"/>
              <a:buChar char="•"/>
            </a:pPr>
            <a:r>
              <a:rPr lang="en-US" sz="1300" b="1" dirty="0">
                <a:effectLst>
                  <a:outerShdw blurRad="38100" dist="38100" dir="2700000" algn="tl">
                    <a:srgbClr val="000000">
                      <a:alpha val="43137"/>
                    </a:srgbClr>
                  </a:outerShdw>
                </a:effectLst>
              </a:rPr>
              <a:t>Comply with published altitude restrictions</a:t>
            </a:r>
          </a:p>
          <a:p>
            <a:pPr marL="285750" indent="-285750">
              <a:buFont typeface="Arial" panose="020B0604020202020204" pitchFamily="34" charset="0"/>
              <a:buChar char="•"/>
            </a:pPr>
            <a:r>
              <a:rPr lang="en-US" sz="1300" b="1" dirty="0">
                <a:effectLst>
                  <a:outerShdw blurRad="38100" dist="38100" dir="2700000" algn="tl">
                    <a:srgbClr val="000000">
                      <a:alpha val="43137"/>
                    </a:srgbClr>
                  </a:outerShdw>
                </a:effectLst>
              </a:rPr>
              <a:t>Then climb to the ATC assigned “Top Altitude” (FL 230)</a:t>
            </a:r>
          </a:p>
        </p:txBody>
      </p:sp>
      <p:sp>
        <p:nvSpPr>
          <p:cNvPr id="22" name="TextBox 21"/>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23" name="TextBox 22"/>
          <p:cNvSpPr txBox="1"/>
          <p:nvPr/>
        </p:nvSpPr>
        <p:spPr>
          <a:xfrm>
            <a:off x="4157932" y="6556541"/>
            <a:ext cx="3044423" cy="261610"/>
          </a:xfrm>
          <a:prstGeom prst="rect">
            <a:avLst/>
          </a:prstGeom>
          <a:noFill/>
        </p:spPr>
        <p:txBody>
          <a:bodyPr wrap="none" rtlCol="0">
            <a:spAutoFit/>
          </a:bodyPr>
          <a:lstStyle/>
          <a:p>
            <a:r>
              <a:rPr lang="en-US" sz="1100" dirty="0"/>
              <a:t>©Jeppesen, Inc.  Not for Navigation Purposes</a:t>
            </a:r>
          </a:p>
        </p:txBody>
      </p:sp>
      <p:pic>
        <p:nvPicPr>
          <p:cNvPr id="15" name="Picture 14"/>
          <p:cNvPicPr>
            <a:picLocks noChangeAspect="1"/>
          </p:cNvPicPr>
          <p:nvPr/>
        </p:nvPicPr>
        <p:blipFill>
          <a:blip r:embed="rId3"/>
          <a:stretch>
            <a:fillRect/>
          </a:stretch>
        </p:blipFill>
        <p:spPr>
          <a:xfrm flipH="1">
            <a:off x="6407933" y="3444906"/>
            <a:ext cx="2426120" cy="1617413"/>
          </a:xfrm>
          <a:prstGeom prst="rect">
            <a:avLst/>
          </a:prstGeom>
        </p:spPr>
      </p:pic>
    </p:spTree>
    <p:extLst>
      <p:ext uri="{BB962C8B-B14F-4D97-AF65-F5344CB8AC3E}">
        <p14:creationId xmlns:p14="http://schemas.microsoft.com/office/powerpoint/2010/main" val="3945474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06773" y="342272"/>
            <a:ext cx="8527280" cy="6858000"/>
            <a:chOff x="308360" y="0"/>
            <a:chExt cx="8527280" cy="6858000"/>
          </a:xfrm>
          <a:scene3d>
            <a:camera prst="perspectiveRelaxedModerately"/>
            <a:lightRig rig="threePt" dir="t"/>
          </a:scene3d>
        </p:grpSpPr>
        <p:pic>
          <p:nvPicPr>
            <p:cNvPr id="7" name="Picture 6"/>
            <p:cNvPicPr>
              <a:picLocks noChangeAspect="1"/>
            </p:cNvPicPr>
            <p:nvPr/>
          </p:nvPicPr>
          <p:blipFill>
            <a:blip r:embed="rId2"/>
            <a:stretch>
              <a:fillRect/>
            </a:stretch>
          </p:blipFill>
          <p:spPr>
            <a:xfrm>
              <a:off x="308360" y="0"/>
              <a:ext cx="8527280" cy="6858000"/>
            </a:xfrm>
            <a:prstGeom prst="rect">
              <a:avLst/>
            </a:prstGeom>
            <a:ln>
              <a:noFill/>
            </a:ln>
            <a:effectLst>
              <a:outerShdw blurRad="292100" dist="139700" dir="2700000" algn="tl" rotWithShape="0">
                <a:srgbClr val="333333">
                  <a:alpha val="65000"/>
                </a:srgbClr>
              </a:outerShdw>
            </a:effectLst>
          </p:spPr>
        </p:pic>
        <p:sp>
          <p:nvSpPr>
            <p:cNvPr id="8" name="Freeform: Shape 7"/>
            <p:cNvSpPr/>
            <p:nvPr/>
          </p:nvSpPr>
          <p:spPr>
            <a:xfrm>
              <a:off x="463553" y="4159249"/>
              <a:ext cx="7192810" cy="708443"/>
            </a:xfrm>
            <a:custGeom>
              <a:avLst/>
              <a:gdLst>
                <a:gd name="connsiteX0" fmla="*/ 5897997 w 5897997"/>
                <a:gd name="connsiteY0" fmla="*/ 103908 h 923058"/>
                <a:gd name="connsiteX1" fmla="*/ 665597 w 5897997"/>
                <a:gd name="connsiteY1" fmla="*/ 72158 h 923058"/>
                <a:gd name="connsiteX2" fmla="*/ 240147 w 5897997"/>
                <a:gd name="connsiteY2" fmla="*/ 923058 h 923058"/>
                <a:gd name="connsiteX0" fmla="*/ 5992050 w 5992050"/>
                <a:gd name="connsiteY0" fmla="*/ 242575 h 877575"/>
                <a:gd name="connsiteX1" fmla="*/ 670750 w 5992050"/>
                <a:gd name="connsiteY1" fmla="*/ 26675 h 877575"/>
                <a:gd name="connsiteX2" fmla="*/ 245300 w 5992050"/>
                <a:gd name="connsiteY2" fmla="*/ 877575 h 877575"/>
                <a:gd name="connsiteX0" fmla="*/ 5907874 w 5907874"/>
                <a:gd name="connsiteY0" fmla="*/ 428787 h 1063787"/>
                <a:gd name="connsiteX1" fmla="*/ 4301324 w 5907874"/>
                <a:gd name="connsiteY1" fmla="*/ 9687 h 1063787"/>
                <a:gd name="connsiteX2" fmla="*/ 586574 w 5907874"/>
                <a:gd name="connsiteY2" fmla="*/ 212887 h 1063787"/>
                <a:gd name="connsiteX3" fmla="*/ 161124 w 5907874"/>
                <a:gd name="connsiteY3" fmla="*/ 1063787 h 1063787"/>
                <a:gd name="connsiteX0" fmla="*/ 5880370 w 5880370"/>
                <a:gd name="connsiteY0" fmla="*/ 487311 h 1122311"/>
                <a:gd name="connsiteX1" fmla="*/ 4273820 w 5880370"/>
                <a:gd name="connsiteY1" fmla="*/ 68211 h 1122311"/>
                <a:gd name="connsiteX2" fmla="*/ 3613420 w 5880370"/>
                <a:gd name="connsiteY2" fmla="*/ 17411 h 1122311"/>
                <a:gd name="connsiteX3" fmla="*/ 559070 w 5880370"/>
                <a:gd name="connsiteY3" fmla="*/ 271411 h 1122311"/>
                <a:gd name="connsiteX4" fmla="*/ 133620 w 5880370"/>
                <a:gd name="connsiteY4" fmla="*/ 1122311 h 1122311"/>
                <a:gd name="connsiteX0" fmla="*/ 5847706 w 5847706"/>
                <a:gd name="connsiteY0" fmla="*/ 622206 h 1257206"/>
                <a:gd name="connsiteX1" fmla="*/ 4241156 w 5847706"/>
                <a:gd name="connsiteY1" fmla="*/ 203106 h 1257206"/>
                <a:gd name="connsiteX2" fmla="*/ 3580756 w 5847706"/>
                <a:gd name="connsiteY2" fmla="*/ 152306 h 1257206"/>
                <a:gd name="connsiteX3" fmla="*/ 2564756 w 5847706"/>
                <a:gd name="connsiteY3" fmla="*/ 6256 h 1257206"/>
                <a:gd name="connsiteX4" fmla="*/ 526406 w 5847706"/>
                <a:gd name="connsiteY4" fmla="*/ 406306 h 1257206"/>
                <a:gd name="connsiteX5" fmla="*/ 100956 w 5847706"/>
                <a:gd name="connsiteY5" fmla="*/ 1257206 h 1257206"/>
                <a:gd name="connsiteX0" fmla="*/ 5836539 w 5836539"/>
                <a:gd name="connsiteY0" fmla="*/ 711257 h 1346257"/>
                <a:gd name="connsiteX1" fmla="*/ 4229989 w 5836539"/>
                <a:gd name="connsiteY1" fmla="*/ 292157 h 1346257"/>
                <a:gd name="connsiteX2" fmla="*/ 3569589 w 5836539"/>
                <a:gd name="connsiteY2" fmla="*/ 241357 h 1346257"/>
                <a:gd name="connsiteX3" fmla="*/ 2553589 w 5836539"/>
                <a:gd name="connsiteY3" fmla="*/ 95307 h 1346257"/>
                <a:gd name="connsiteX4" fmla="*/ 2096389 w 5836539"/>
                <a:gd name="connsiteY4" fmla="*/ 19107 h 1346257"/>
                <a:gd name="connsiteX5" fmla="*/ 515239 w 5836539"/>
                <a:gd name="connsiteY5" fmla="*/ 495357 h 1346257"/>
                <a:gd name="connsiteX6" fmla="*/ 89789 w 5836539"/>
                <a:gd name="connsiteY6" fmla="*/ 1346257 h 1346257"/>
                <a:gd name="connsiteX0" fmla="*/ 5817691 w 5817691"/>
                <a:gd name="connsiteY0" fmla="*/ 711257 h 1346257"/>
                <a:gd name="connsiteX1" fmla="*/ 4211141 w 5817691"/>
                <a:gd name="connsiteY1" fmla="*/ 292157 h 1346257"/>
                <a:gd name="connsiteX2" fmla="*/ 3550741 w 5817691"/>
                <a:gd name="connsiteY2" fmla="*/ 241357 h 1346257"/>
                <a:gd name="connsiteX3" fmla="*/ 2534741 w 5817691"/>
                <a:gd name="connsiteY3" fmla="*/ 95307 h 1346257"/>
                <a:gd name="connsiteX4" fmla="*/ 2077541 w 5817691"/>
                <a:gd name="connsiteY4" fmla="*/ 19107 h 1346257"/>
                <a:gd name="connsiteX5" fmla="*/ 1055191 w 5817691"/>
                <a:gd name="connsiteY5" fmla="*/ 63558 h 1346257"/>
                <a:gd name="connsiteX6" fmla="*/ 496391 w 5817691"/>
                <a:gd name="connsiteY6" fmla="*/ 495357 h 1346257"/>
                <a:gd name="connsiteX7" fmla="*/ 70941 w 5817691"/>
                <a:gd name="connsiteY7" fmla="*/ 1346257 h 1346257"/>
                <a:gd name="connsiteX0" fmla="*/ 6286235 w 6286235"/>
                <a:gd name="connsiteY0" fmla="*/ 711257 h 1346257"/>
                <a:gd name="connsiteX1" fmla="*/ 4679685 w 6286235"/>
                <a:gd name="connsiteY1" fmla="*/ 292157 h 1346257"/>
                <a:gd name="connsiteX2" fmla="*/ 4019285 w 6286235"/>
                <a:gd name="connsiteY2" fmla="*/ 241357 h 1346257"/>
                <a:gd name="connsiteX3" fmla="*/ 3003285 w 6286235"/>
                <a:gd name="connsiteY3" fmla="*/ 95307 h 1346257"/>
                <a:gd name="connsiteX4" fmla="*/ 2546085 w 6286235"/>
                <a:gd name="connsiteY4" fmla="*/ 19107 h 1346257"/>
                <a:gd name="connsiteX5" fmla="*/ 1523735 w 6286235"/>
                <a:gd name="connsiteY5" fmla="*/ 63558 h 1346257"/>
                <a:gd name="connsiteX6" fmla="*/ 37835 w 6286235"/>
                <a:gd name="connsiteY6" fmla="*/ 88957 h 1346257"/>
                <a:gd name="connsiteX7" fmla="*/ 539485 w 6286235"/>
                <a:gd name="connsiteY7" fmla="*/ 1346257 h 1346257"/>
                <a:gd name="connsiteX0" fmla="*/ 7226815 w 7226815"/>
                <a:gd name="connsiteY0" fmla="*/ 820494 h 820494"/>
                <a:gd name="connsiteX1" fmla="*/ 5620265 w 7226815"/>
                <a:gd name="connsiteY1" fmla="*/ 401394 h 820494"/>
                <a:gd name="connsiteX2" fmla="*/ 4959865 w 7226815"/>
                <a:gd name="connsiteY2" fmla="*/ 350594 h 820494"/>
                <a:gd name="connsiteX3" fmla="*/ 3943865 w 7226815"/>
                <a:gd name="connsiteY3" fmla="*/ 204544 h 820494"/>
                <a:gd name="connsiteX4" fmla="*/ 3486665 w 7226815"/>
                <a:gd name="connsiteY4" fmla="*/ 128344 h 820494"/>
                <a:gd name="connsiteX5" fmla="*/ 2464315 w 7226815"/>
                <a:gd name="connsiteY5" fmla="*/ 172795 h 820494"/>
                <a:gd name="connsiteX6" fmla="*/ 978415 w 7226815"/>
                <a:gd name="connsiteY6" fmla="*/ 198194 h 820494"/>
                <a:gd name="connsiteX7" fmla="*/ 51315 w 7226815"/>
                <a:gd name="connsiteY7" fmla="*/ 147394 h 820494"/>
                <a:gd name="connsiteX0" fmla="*/ 7175500 w 7175500"/>
                <a:gd name="connsiteY0" fmla="*/ 711258 h 711258"/>
                <a:gd name="connsiteX1" fmla="*/ 5568950 w 7175500"/>
                <a:gd name="connsiteY1" fmla="*/ 292158 h 711258"/>
                <a:gd name="connsiteX2" fmla="*/ 4908550 w 7175500"/>
                <a:gd name="connsiteY2" fmla="*/ 241358 h 711258"/>
                <a:gd name="connsiteX3" fmla="*/ 3892550 w 7175500"/>
                <a:gd name="connsiteY3" fmla="*/ 95308 h 711258"/>
                <a:gd name="connsiteX4" fmla="*/ 3435350 w 7175500"/>
                <a:gd name="connsiteY4" fmla="*/ 19108 h 711258"/>
                <a:gd name="connsiteX5" fmla="*/ 2413000 w 7175500"/>
                <a:gd name="connsiteY5" fmla="*/ 63559 h 711258"/>
                <a:gd name="connsiteX6" fmla="*/ 927100 w 7175500"/>
                <a:gd name="connsiteY6" fmla="*/ 88958 h 711258"/>
                <a:gd name="connsiteX7" fmla="*/ 0 w 7175500"/>
                <a:gd name="connsiteY7" fmla="*/ 38158 h 711258"/>
                <a:gd name="connsiteX0" fmla="*/ 7175500 w 7175500"/>
                <a:gd name="connsiteY0" fmla="*/ 711258 h 711258"/>
                <a:gd name="connsiteX1" fmla="*/ 5568950 w 7175500"/>
                <a:gd name="connsiteY1" fmla="*/ 292158 h 711258"/>
                <a:gd name="connsiteX2" fmla="*/ 4908550 w 7175500"/>
                <a:gd name="connsiteY2" fmla="*/ 241358 h 711258"/>
                <a:gd name="connsiteX3" fmla="*/ 3892550 w 7175500"/>
                <a:gd name="connsiteY3" fmla="*/ 95308 h 711258"/>
                <a:gd name="connsiteX4" fmla="*/ 3435350 w 7175500"/>
                <a:gd name="connsiteY4" fmla="*/ 19108 h 711258"/>
                <a:gd name="connsiteX5" fmla="*/ 2413000 w 7175500"/>
                <a:gd name="connsiteY5" fmla="*/ 63559 h 711258"/>
                <a:gd name="connsiteX6" fmla="*/ 927100 w 7175500"/>
                <a:gd name="connsiteY6" fmla="*/ 88958 h 711258"/>
                <a:gd name="connsiteX7" fmla="*/ 0 w 7175500"/>
                <a:gd name="connsiteY7" fmla="*/ 38158 h 711258"/>
                <a:gd name="connsiteX0" fmla="*/ 7175500 w 7175500"/>
                <a:gd name="connsiteY0" fmla="*/ 711258 h 711258"/>
                <a:gd name="connsiteX1" fmla="*/ 5568950 w 7175500"/>
                <a:gd name="connsiteY1" fmla="*/ 292158 h 711258"/>
                <a:gd name="connsiteX2" fmla="*/ 4908550 w 7175500"/>
                <a:gd name="connsiteY2" fmla="*/ 241358 h 711258"/>
                <a:gd name="connsiteX3" fmla="*/ 3892550 w 7175500"/>
                <a:gd name="connsiteY3" fmla="*/ 95308 h 711258"/>
                <a:gd name="connsiteX4" fmla="*/ 3435350 w 7175500"/>
                <a:gd name="connsiteY4" fmla="*/ 19108 h 711258"/>
                <a:gd name="connsiteX5" fmla="*/ 2413000 w 7175500"/>
                <a:gd name="connsiteY5" fmla="*/ 63559 h 711258"/>
                <a:gd name="connsiteX6" fmla="*/ 927100 w 7175500"/>
                <a:gd name="connsiteY6" fmla="*/ 88958 h 711258"/>
                <a:gd name="connsiteX7" fmla="*/ 0 w 7175500"/>
                <a:gd name="connsiteY7" fmla="*/ 38158 h 711258"/>
                <a:gd name="connsiteX0" fmla="*/ 7175500 w 7175500"/>
                <a:gd name="connsiteY0" fmla="*/ 692150 h 692150"/>
                <a:gd name="connsiteX1" fmla="*/ 5568950 w 7175500"/>
                <a:gd name="connsiteY1" fmla="*/ 273050 h 692150"/>
                <a:gd name="connsiteX2" fmla="*/ 4908550 w 7175500"/>
                <a:gd name="connsiteY2" fmla="*/ 222250 h 692150"/>
                <a:gd name="connsiteX3" fmla="*/ 3892550 w 7175500"/>
                <a:gd name="connsiteY3" fmla="*/ 76200 h 692150"/>
                <a:gd name="connsiteX4" fmla="*/ 3435350 w 7175500"/>
                <a:gd name="connsiteY4" fmla="*/ 0 h 692150"/>
                <a:gd name="connsiteX5" fmla="*/ 2413000 w 7175500"/>
                <a:gd name="connsiteY5" fmla="*/ 44451 h 692150"/>
                <a:gd name="connsiteX6" fmla="*/ 927100 w 7175500"/>
                <a:gd name="connsiteY6" fmla="*/ 69850 h 692150"/>
                <a:gd name="connsiteX7" fmla="*/ 0 w 7175500"/>
                <a:gd name="connsiteY7" fmla="*/ 19050 h 692150"/>
                <a:gd name="connsiteX0" fmla="*/ 7175500 w 7175500"/>
                <a:gd name="connsiteY0" fmla="*/ 692150 h 692150"/>
                <a:gd name="connsiteX1" fmla="*/ 5568950 w 7175500"/>
                <a:gd name="connsiteY1" fmla="*/ 273050 h 692150"/>
                <a:gd name="connsiteX2" fmla="*/ 4908550 w 7175500"/>
                <a:gd name="connsiteY2" fmla="*/ 222250 h 692150"/>
                <a:gd name="connsiteX3" fmla="*/ 3892550 w 7175500"/>
                <a:gd name="connsiteY3" fmla="*/ 76200 h 692150"/>
                <a:gd name="connsiteX4" fmla="*/ 3435350 w 7175500"/>
                <a:gd name="connsiteY4" fmla="*/ 0 h 692150"/>
                <a:gd name="connsiteX5" fmla="*/ 2413000 w 7175500"/>
                <a:gd name="connsiteY5" fmla="*/ 44451 h 692150"/>
                <a:gd name="connsiteX6" fmla="*/ 927100 w 7175500"/>
                <a:gd name="connsiteY6" fmla="*/ 69850 h 692150"/>
                <a:gd name="connsiteX7" fmla="*/ 0 w 7175500"/>
                <a:gd name="connsiteY7" fmla="*/ 19050 h 692150"/>
                <a:gd name="connsiteX0" fmla="*/ 7175500 w 7175500"/>
                <a:gd name="connsiteY0" fmla="*/ 692150 h 692150"/>
                <a:gd name="connsiteX1" fmla="*/ 5568950 w 7175500"/>
                <a:gd name="connsiteY1" fmla="*/ 273050 h 692150"/>
                <a:gd name="connsiteX2" fmla="*/ 4908550 w 7175500"/>
                <a:gd name="connsiteY2" fmla="*/ 222250 h 692150"/>
                <a:gd name="connsiteX3" fmla="*/ 3892550 w 7175500"/>
                <a:gd name="connsiteY3" fmla="*/ 76200 h 692150"/>
                <a:gd name="connsiteX4" fmla="*/ 3435350 w 7175500"/>
                <a:gd name="connsiteY4" fmla="*/ 0 h 692150"/>
                <a:gd name="connsiteX5" fmla="*/ 2413000 w 7175500"/>
                <a:gd name="connsiteY5" fmla="*/ 44451 h 692150"/>
                <a:gd name="connsiteX6" fmla="*/ 927100 w 7175500"/>
                <a:gd name="connsiteY6" fmla="*/ 69850 h 692150"/>
                <a:gd name="connsiteX7" fmla="*/ 0 w 7175500"/>
                <a:gd name="connsiteY7" fmla="*/ 19050 h 692150"/>
                <a:gd name="connsiteX0" fmla="*/ 7175500 w 7178505"/>
                <a:gd name="connsiteY0" fmla="*/ 692150 h 692150"/>
                <a:gd name="connsiteX1" fmla="*/ 7048499 w 7178505"/>
                <a:gd name="connsiteY1" fmla="*/ 203201 h 692150"/>
                <a:gd name="connsiteX2" fmla="*/ 5568950 w 7178505"/>
                <a:gd name="connsiteY2" fmla="*/ 273050 h 692150"/>
                <a:gd name="connsiteX3" fmla="*/ 4908550 w 7178505"/>
                <a:gd name="connsiteY3" fmla="*/ 222250 h 692150"/>
                <a:gd name="connsiteX4" fmla="*/ 3892550 w 7178505"/>
                <a:gd name="connsiteY4" fmla="*/ 76200 h 692150"/>
                <a:gd name="connsiteX5" fmla="*/ 3435350 w 7178505"/>
                <a:gd name="connsiteY5" fmla="*/ 0 h 692150"/>
                <a:gd name="connsiteX6" fmla="*/ 2413000 w 7178505"/>
                <a:gd name="connsiteY6" fmla="*/ 44451 h 692150"/>
                <a:gd name="connsiteX7" fmla="*/ 927100 w 7178505"/>
                <a:gd name="connsiteY7" fmla="*/ 69850 h 692150"/>
                <a:gd name="connsiteX8" fmla="*/ 0 w 7178505"/>
                <a:gd name="connsiteY8" fmla="*/ 19050 h 692150"/>
                <a:gd name="connsiteX0" fmla="*/ 7175500 w 7181280"/>
                <a:gd name="connsiteY0" fmla="*/ 692150 h 692150"/>
                <a:gd name="connsiteX1" fmla="*/ 7048499 w 7181280"/>
                <a:gd name="connsiteY1" fmla="*/ 203201 h 692150"/>
                <a:gd name="connsiteX2" fmla="*/ 5568950 w 7181280"/>
                <a:gd name="connsiteY2" fmla="*/ 273050 h 692150"/>
                <a:gd name="connsiteX3" fmla="*/ 4908550 w 7181280"/>
                <a:gd name="connsiteY3" fmla="*/ 222250 h 692150"/>
                <a:gd name="connsiteX4" fmla="*/ 3892550 w 7181280"/>
                <a:gd name="connsiteY4" fmla="*/ 76200 h 692150"/>
                <a:gd name="connsiteX5" fmla="*/ 3435350 w 7181280"/>
                <a:gd name="connsiteY5" fmla="*/ 0 h 692150"/>
                <a:gd name="connsiteX6" fmla="*/ 2413000 w 7181280"/>
                <a:gd name="connsiteY6" fmla="*/ 44451 h 692150"/>
                <a:gd name="connsiteX7" fmla="*/ 927100 w 7181280"/>
                <a:gd name="connsiteY7" fmla="*/ 69850 h 692150"/>
                <a:gd name="connsiteX8" fmla="*/ 0 w 7181280"/>
                <a:gd name="connsiteY8" fmla="*/ 19050 h 692150"/>
                <a:gd name="connsiteX0" fmla="*/ 7191793 w 7191793"/>
                <a:gd name="connsiteY0" fmla="*/ 708443 h 708443"/>
                <a:gd name="connsiteX1" fmla="*/ 7048499 w 7191793"/>
                <a:gd name="connsiteY1" fmla="*/ 203201 h 708443"/>
                <a:gd name="connsiteX2" fmla="*/ 5568950 w 7191793"/>
                <a:gd name="connsiteY2" fmla="*/ 273050 h 708443"/>
                <a:gd name="connsiteX3" fmla="*/ 4908550 w 7191793"/>
                <a:gd name="connsiteY3" fmla="*/ 222250 h 708443"/>
                <a:gd name="connsiteX4" fmla="*/ 3892550 w 7191793"/>
                <a:gd name="connsiteY4" fmla="*/ 76200 h 708443"/>
                <a:gd name="connsiteX5" fmla="*/ 3435350 w 7191793"/>
                <a:gd name="connsiteY5" fmla="*/ 0 h 708443"/>
                <a:gd name="connsiteX6" fmla="*/ 2413000 w 7191793"/>
                <a:gd name="connsiteY6" fmla="*/ 44451 h 708443"/>
                <a:gd name="connsiteX7" fmla="*/ 927100 w 7191793"/>
                <a:gd name="connsiteY7" fmla="*/ 69850 h 708443"/>
                <a:gd name="connsiteX8" fmla="*/ 0 w 7191793"/>
                <a:gd name="connsiteY8" fmla="*/ 19050 h 708443"/>
                <a:gd name="connsiteX0" fmla="*/ 7191793 w 7216856"/>
                <a:gd name="connsiteY0" fmla="*/ 708443 h 708443"/>
                <a:gd name="connsiteX1" fmla="*/ 7048499 w 7216856"/>
                <a:gd name="connsiteY1" fmla="*/ 203201 h 708443"/>
                <a:gd name="connsiteX2" fmla="*/ 5568950 w 7216856"/>
                <a:gd name="connsiteY2" fmla="*/ 273050 h 708443"/>
                <a:gd name="connsiteX3" fmla="*/ 4908550 w 7216856"/>
                <a:gd name="connsiteY3" fmla="*/ 222250 h 708443"/>
                <a:gd name="connsiteX4" fmla="*/ 3892550 w 7216856"/>
                <a:gd name="connsiteY4" fmla="*/ 76200 h 708443"/>
                <a:gd name="connsiteX5" fmla="*/ 3435350 w 7216856"/>
                <a:gd name="connsiteY5" fmla="*/ 0 h 708443"/>
                <a:gd name="connsiteX6" fmla="*/ 2413000 w 7216856"/>
                <a:gd name="connsiteY6" fmla="*/ 44451 h 708443"/>
                <a:gd name="connsiteX7" fmla="*/ 927100 w 7216856"/>
                <a:gd name="connsiteY7" fmla="*/ 69850 h 708443"/>
                <a:gd name="connsiteX8" fmla="*/ 0 w 7216856"/>
                <a:gd name="connsiteY8" fmla="*/ 19050 h 708443"/>
                <a:gd name="connsiteX0" fmla="*/ 7191793 w 7192810"/>
                <a:gd name="connsiteY0" fmla="*/ 708443 h 708443"/>
                <a:gd name="connsiteX1" fmla="*/ 7048499 w 7192810"/>
                <a:gd name="connsiteY1" fmla="*/ 203201 h 708443"/>
                <a:gd name="connsiteX2" fmla="*/ 5568950 w 7192810"/>
                <a:gd name="connsiteY2" fmla="*/ 273050 h 708443"/>
                <a:gd name="connsiteX3" fmla="*/ 4908550 w 7192810"/>
                <a:gd name="connsiteY3" fmla="*/ 222250 h 708443"/>
                <a:gd name="connsiteX4" fmla="*/ 3892550 w 7192810"/>
                <a:gd name="connsiteY4" fmla="*/ 76200 h 708443"/>
                <a:gd name="connsiteX5" fmla="*/ 3435350 w 7192810"/>
                <a:gd name="connsiteY5" fmla="*/ 0 h 708443"/>
                <a:gd name="connsiteX6" fmla="*/ 2413000 w 7192810"/>
                <a:gd name="connsiteY6" fmla="*/ 44451 h 708443"/>
                <a:gd name="connsiteX7" fmla="*/ 927100 w 7192810"/>
                <a:gd name="connsiteY7" fmla="*/ 69850 h 708443"/>
                <a:gd name="connsiteX8" fmla="*/ 0 w 7192810"/>
                <a:gd name="connsiteY8" fmla="*/ 19050 h 708443"/>
                <a:gd name="connsiteX0" fmla="*/ 7191793 w 7192810"/>
                <a:gd name="connsiteY0" fmla="*/ 708443 h 708443"/>
                <a:gd name="connsiteX1" fmla="*/ 7048499 w 7192810"/>
                <a:gd name="connsiteY1" fmla="*/ 203201 h 708443"/>
                <a:gd name="connsiteX2" fmla="*/ 5599498 w 7192810"/>
                <a:gd name="connsiteY2" fmla="*/ 262867 h 708443"/>
                <a:gd name="connsiteX3" fmla="*/ 4908550 w 7192810"/>
                <a:gd name="connsiteY3" fmla="*/ 222250 h 708443"/>
                <a:gd name="connsiteX4" fmla="*/ 3892550 w 7192810"/>
                <a:gd name="connsiteY4" fmla="*/ 76200 h 708443"/>
                <a:gd name="connsiteX5" fmla="*/ 3435350 w 7192810"/>
                <a:gd name="connsiteY5" fmla="*/ 0 h 708443"/>
                <a:gd name="connsiteX6" fmla="*/ 2413000 w 7192810"/>
                <a:gd name="connsiteY6" fmla="*/ 44451 h 708443"/>
                <a:gd name="connsiteX7" fmla="*/ 927100 w 7192810"/>
                <a:gd name="connsiteY7" fmla="*/ 69850 h 708443"/>
                <a:gd name="connsiteX8" fmla="*/ 0 w 7192810"/>
                <a:gd name="connsiteY8" fmla="*/ 19050 h 708443"/>
                <a:gd name="connsiteX0" fmla="*/ 7191793 w 7192810"/>
                <a:gd name="connsiteY0" fmla="*/ 708443 h 708443"/>
                <a:gd name="connsiteX1" fmla="*/ 7048499 w 7192810"/>
                <a:gd name="connsiteY1" fmla="*/ 203201 h 708443"/>
                <a:gd name="connsiteX2" fmla="*/ 5599498 w 7192810"/>
                <a:gd name="connsiteY2" fmla="*/ 262867 h 708443"/>
                <a:gd name="connsiteX3" fmla="*/ 4908550 w 7192810"/>
                <a:gd name="connsiteY3" fmla="*/ 222250 h 708443"/>
                <a:gd name="connsiteX4" fmla="*/ 3892550 w 7192810"/>
                <a:gd name="connsiteY4" fmla="*/ 76200 h 708443"/>
                <a:gd name="connsiteX5" fmla="*/ 3435350 w 7192810"/>
                <a:gd name="connsiteY5" fmla="*/ 0 h 708443"/>
                <a:gd name="connsiteX6" fmla="*/ 2413000 w 7192810"/>
                <a:gd name="connsiteY6" fmla="*/ 44451 h 708443"/>
                <a:gd name="connsiteX7" fmla="*/ 927100 w 7192810"/>
                <a:gd name="connsiteY7" fmla="*/ 69850 h 708443"/>
                <a:gd name="connsiteX8" fmla="*/ 0 w 7192810"/>
                <a:gd name="connsiteY8" fmla="*/ 19050 h 70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2810" h="708443">
                  <a:moveTo>
                    <a:pt x="7191793" y="708443"/>
                  </a:moveTo>
                  <a:cubicBezTo>
                    <a:pt x="7175567" y="601182"/>
                    <a:pt x="7251329" y="321334"/>
                    <a:pt x="7048499" y="203201"/>
                  </a:cubicBezTo>
                  <a:cubicBezTo>
                    <a:pt x="6780741" y="133351"/>
                    <a:pt x="5883709" y="272616"/>
                    <a:pt x="5599498" y="262867"/>
                  </a:cubicBezTo>
                  <a:lnTo>
                    <a:pt x="4908550" y="222250"/>
                  </a:lnTo>
                  <a:lnTo>
                    <a:pt x="3892550" y="76200"/>
                  </a:lnTo>
                  <a:lnTo>
                    <a:pt x="3435350" y="0"/>
                  </a:lnTo>
                  <a:lnTo>
                    <a:pt x="2413000" y="44451"/>
                  </a:lnTo>
                  <a:lnTo>
                    <a:pt x="927100" y="69850"/>
                  </a:lnTo>
                  <a:lnTo>
                    <a:pt x="0" y="19050"/>
                  </a:lnTo>
                </a:path>
              </a:pathLst>
            </a:custGeom>
            <a:noFill/>
            <a:ln w="10160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2"/>
          <p:cNvSpPr>
            <a:spLocks noGrp="1"/>
          </p:cNvSpPr>
          <p:nvPr>
            <p:ph type="title"/>
          </p:nvPr>
        </p:nvSpPr>
        <p:spPr/>
        <p:txBody>
          <a:bodyPr>
            <a:normAutofit fontScale="90000"/>
          </a:bodyPr>
          <a:lstStyle/>
          <a:p>
            <a:r>
              <a:rPr lang="en-US" dirty="0"/>
              <a:t>“Climb Via” – Applications After Takeoff</a:t>
            </a:r>
          </a:p>
        </p:txBody>
      </p:sp>
      <p:sp>
        <p:nvSpPr>
          <p:cNvPr id="5" name="Content Placeholder 4"/>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39</a:t>
            </a:fld>
            <a:endParaRPr lang="en-US" dirty="0"/>
          </a:p>
        </p:txBody>
      </p:sp>
      <p:sp>
        <p:nvSpPr>
          <p:cNvPr id="11" name="Text Placeholder 10"/>
          <p:cNvSpPr>
            <a:spLocks noGrp="1"/>
          </p:cNvSpPr>
          <p:nvPr>
            <p:ph type="body" sz="quarter" idx="13"/>
          </p:nvPr>
        </p:nvSpPr>
        <p:spPr/>
        <p:txBody>
          <a:bodyPr/>
          <a:lstStyle/>
          <a:p>
            <a:endParaRPr lang="en-US" dirty="0"/>
          </a:p>
        </p:txBody>
      </p:sp>
      <p:sp>
        <p:nvSpPr>
          <p:cNvPr id="13" name="Text Placeholder 12"/>
          <p:cNvSpPr>
            <a:spLocks noGrp="1"/>
          </p:cNvSpPr>
          <p:nvPr>
            <p:ph type="body" sz="quarter" idx="14"/>
          </p:nvPr>
        </p:nvSpPr>
        <p:spPr/>
        <p:txBody>
          <a:bodyPr/>
          <a:lstStyle/>
          <a:p>
            <a:endParaRPr lang="en-US" dirty="0"/>
          </a:p>
        </p:txBody>
      </p:sp>
      <p:sp>
        <p:nvSpPr>
          <p:cNvPr id="14" name="Oval 13"/>
          <p:cNvSpPr/>
          <p:nvPr/>
        </p:nvSpPr>
        <p:spPr>
          <a:xfrm>
            <a:off x="7569573" y="4539926"/>
            <a:ext cx="158829" cy="771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2" name="Straight Connector 11"/>
          <p:cNvCxnSpPr>
            <a:cxnSpLocks/>
          </p:cNvCxnSpPr>
          <p:nvPr/>
        </p:nvCxnSpPr>
        <p:spPr>
          <a:xfrm flipH="1" flipV="1">
            <a:off x="7651478" y="4370224"/>
            <a:ext cx="3" cy="208747"/>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23" name="TextBox 22"/>
          <p:cNvSpPr txBox="1"/>
          <p:nvPr/>
        </p:nvSpPr>
        <p:spPr>
          <a:xfrm>
            <a:off x="4157932" y="6556541"/>
            <a:ext cx="3044423" cy="261610"/>
          </a:xfrm>
          <a:prstGeom prst="rect">
            <a:avLst/>
          </a:prstGeom>
          <a:noFill/>
        </p:spPr>
        <p:txBody>
          <a:bodyPr wrap="none" rtlCol="0">
            <a:spAutoFit/>
          </a:bodyPr>
          <a:lstStyle/>
          <a:p>
            <a:r>
              <a:rPr lang="en-US" sz="1100" dirty="0"/>
              <a:t>©Jeppesen, Inc.  Not for Navigation Purposes</a:t>
            </a:r>
          </a:p>
        </p:txBody>
      </p:sp>
      <p:pic>
        <p:nvPicPr>
          <p:cNvPr id="15" name="Picture 14"/>
          <p:cNvPicPr>
            <a:picLocks noChangeAspect="1"/>
          </p:cNvPicPr>
          <p:nvPr/>
        </p:nvPicPr>
        <p:blipFill>
          <a:blip r:embed="rId3"/>
          <a:stretch>
            <a:fillRect/>
          </a:stretch>
        </p:blipFill>
        <p:spPr>
          <a:xfrm flipH="1">
            <a:off x="6407933" y="3444906"/>
            <a:ext cx="2426120" cy="1617413"/>
          </a:xfrm>
          <a:prstGeom prst="rect">
            <a:avLst/>
          </a:prstGeom>
        </p:spPr>
      </p:pic>
      <p:sp>
        <p:nvSpPr>
          <p:cNvPr id="18" name="Rounded Rectangle 24"/>
          <p:cNvSpPr/>
          <p:nvPr/>
        </p:nvSpPr>
        <p:spPr>
          <a:xfrm>
            <a:off x="1685932" y="1925924"/>
            <a:ext cx="5768961"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Initial ATC Clearance:</a:t>
            </a:r>
          </a:p>
          <a:p>
            <a:pPr algn="ctr"/>
            <a:r>
              <a:rPr lang="en-US" sz="1400" b="1" dirty="0">
                <a:effectLst>
                  <a:outerShdw blurRad="38100" dist="38100" dir="2700000" algn="tl">
                    <a:srgbClr val="000000">
                      <a:alpha val="43137"/>
                    </a:srgbClr>
                  </a:outerShdw>
                </a:effectLst>
              </a:rPr>
              <a:t>“Cleared FOOOT Three Departure, Climb Via SID”</a:t>
            </a:r>
          </a:p>
        </p:txBody>
      </p:sp>
      <p:sp>
        <p:nvSpPr>
          <p:cNvPr id="20" name="Rounded Rectangle 14"/>
          <p:cNvSpPr/>
          <p:nvPr/>
        </p:nvSpPr>
        <p:spPr>
          <a:xfrm>
            <a:off x="1685932" y="3020944"/>
            <a:ext cx="5768961"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After Takeoff, ATC Issues :</a:t>
            </a:r>
          </a:p>
          <a:p>
            <a:pPr algn="ctr"/>
            <a:r>
              <a:rPr lang="en-US" sz="1400" b="1" dirty="0">
                <a:effectLst>
                  <a:outerShdw blurRad="38100" dist="38100" dir="2700000" algn="tl">
                    <a:srgbClr val="000000">
                      <a:alpha val="43137"/>
                    </a:srgbClr>
                  </a:outerShdw>
                </a:effectLst>
              </a:rPr>
              <a:t>“Climb Via SID, Except Cross RAPDS At Or Above One Four Thousand”</a:t>
            </a:r>
          </a:p>
        </p:txBody>
      </p:sp>
      <p:sp>
        <p:nvSpPr>
          <p:cNvPr id="24" name="Oval 23"/>
          <p:cNvSpPr/>
          <p:nvPr/>
        </p:nvSpPr>
        <p:spPr>
          <a:xfrm>
            <a:off x="3472976" y="4221874"/>
            <a:ext cx="968721" cy="869133"/>
          </a:xfrm>
          <a:prstGeom prst="ellipse">
            <a:avLst/>
          </a:prstGeom>
          <a:noFill/>
          <a:ln w="28575">
            <a:solidFill>
              <a:srgbClr val="FF0000"/>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Rounded Rectangle 21"/>
          <p:cNvSpPr/>
          <p:nvPr/>
        </p:nvSpPr>
        <p:spPr>
          <a:xfrm>
            <a:off x="2116925" y="5070839"/>
            <a:ext cx="4906974" cy="1208842"/>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300" b="1" dirty="0">
                <a:effectLst>
                  <a:outerShdw blurRad="38100" dist="38100" dir="2700000" algn="tl">
                    <a:srgbClr val="000000">
                      <a:alpha val="43137"/>
                    </a:srgbClr>
                  </a:outerShdw>
                </a:effectLst>
              </a:rPr>
              <a:t>Track the lateral path of the FOOOT SID</a:t>
            </a:r>
          </a:p>
          <a:p>
            <a:pPr marL="285750" indent="-285750">
              <a:buFont typeface="Arial" panose="020B0604020202020204" pitchFamily="34" charset="0"/>
              <a:buChar char="•"/>
            </a:pPr>
            <a:r>
              <a:rPr lang="en-US" sz="1300" b="1" dirty="0">
                <a:effectLst>
                  <a:outerShdw blurRad="38100" dist="38100" dir="2700000" algn="tl">
                    <a:srgbClr val="000000">
                      <a:alpha val="43137"/>
                    </a:srgbClr>
                  </a:outerShdw>
                </a:effectLst>
              </a:rPr>
              <a:t>Comply with published speed restrictions</a:t>
            </a:r>
          </a:p>
          <a:p>
            <a:pPr marL="285750" indent="-285750">
              <a:buFont typeface="Arial" panose="020B0604020202020204" pitchFamily="34" charset="0"/>
              <a:buChar char="•"/>
            </a:pPr>
            <a:r>
              <a:rPr lang="en-US" sz="1300" b="1" dirty="0">
                <a:effectLst>
                  <a:outerShdw blurRad="38100" dist="38100" dir="2700000" algn="tl">
                    <a:srgbClr val="000000">
                      <a:alpha val="43137"/>
                    </a:srgbClr>
                  </a:outerShdw>
                </a:effectLst>
              </a:rPr>
              <a:t>Comply with published altitude restrictions</a:t>
            </a:r>
          </a:p>
          <a:p>
            <a:pPr marL="285750" indent="-285750">
              <a:buFont typeface="Arial" panose="020B0604020202020204" pitchFamily="34" charset="0"/>
              <a:buChar char="•"/>
            </a:pPr>
            <a:r>
              <a:rPr lang="en-US" sz="1300" b="1" dirty="0">
                <a:effectLst>
                  <a:outerShdw blurRad="38100" dist="38100" dir="2700000" algn="tl">
                    <a:srgbClr val="000000">
                      <a:alpha val="43137"/>
                    </a:srgbClr>
                  </a:outerShdw>
                </a:effectLst>
              </a:rPr>
              <a:t>Cross RAPDS “at or above” 14,000’</a:t>
            </a:r>
          </a:p>
          <a:p>
            <a:pPr marL="285750" indent="-285750">
              <a:buFont typeface="Arial" panose="020B0604020202020204" pitchFamily="34" charset="0"/>
              <a:buChar char="•"/>
            </a:pPr>
            <a:r>
              <a:rPr lang="en-US" sz="1300" b="1" dirty="0">
                <a:effectLst>
                  <a:outerShdw blurRad="38100" dist="38100" dir="2700000" algn="tl">
                    <a:srgbClr val="000000">
                      <a:alpha val="43137"/>
                    </a:srgbClr>
                  </a:outerShdw>
                </a:effectLst>
              </a:rPr>
              <a:t>Then climb to the ATC assigned “Top Altitude” (FL 230)</a:t>
            </a:r>
          </a:p>
        </p:txBody>
      </p:sp>
      <p:sp>
        <p:nvSpPr>
          <p:cNvPr id="2" name="Rounded Rectangle 26">
            <a:extLst>
              <a:ext uri="{FF2B5EF4-FFF2-40B4-BE49-F238E27FC236}">
                <a16:creationId xmlns:a16="http://schemas.microsoft.com/office/drawing/2014/main" id="{8B0CD26C-AD8F-548F-A88E-43F795E7C4BB}"/>
              </a:ext>
            </a:extLst>
          </p:cNvPr>
          <p:cNvSpPr/>
          <p:nvPr/>
        </p:nvSpPr>
        <p:spPr>
          <a:xfrm>
            <a:off x="2674928" y="2583864"/>
            <a:ext cx="1135155" cy="340519"/>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400" b="1" dirty="0">
                <a:solidFill>
                  <a:srgbClr val="FFFFFF"/>
                </a:solidFill>
                <a:effectLst>
                  <a:outerShdw blurRad="38100" dist="38100" dir="2700000" algn="tl">
                    <a:srgbClr val="000000">
                      <a:alpha val="43137"/>
                    </a:srgbClr>
                  </a:outerShdw>
                </a:effectLst>
              </a:rPr>
              <a:t>Top Altitude</a:t>
            </a:r>
          </a:p>
        </p:txBody>
      </p:sp>
      <p:sp>
        <p:nvSpPr>
          <p:cNvPr id="6" name="Rounded Rectangle 11">
            <a:extLst>
              <a:ext uri="{FF2B5EF4-FFF2-40B4-BE49-F238E27FC236}">
                <a16:creationId xmlns:a16="http://schemas.microsoft.com/office/drawing/2014/main" id="{E4A47465-697B-EAA5-A262-33DAFBED4766}"/>
              </a:ext>
            </a:extLst>
          </p:cNvPr>
          <p:cNvSpPr/>
          <p:nvPr/>
        </p:nvSpPr>
        <p:spPr>
          <a:xfrm>
            <a:off x="3957336" y="2646921"/>
            <a:ext cx="501230" cy="214407"/>
          </a:xfrm>
          <a:prstGeom prst="roundRect">
            <a:avLst/>
          </a:prstGeom>
          <a:noFill/>
          <a:ln w="28575">
            <a:solidFill>
              <a:schemeClr val="accent1"/>
            </a:solidFill>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Tree>
    <p:extLst>
      <p:ext uri="{BB962C8B-B14F-4D97-AF65-F5344CB8AC3E}">
        <p14:creationId xmlns:p14="http://schemas.microsoft.com/office/powerpoint/2010/main" val="3837251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ICAO Climb Via &amp; Descend Via </a:t>
            </a:r>
          </a:p>
        </p:txBody>
      </p:sp>
      <p:sp>
        <p:nvSpPr>
          <p:cNvPr id="3" name="Content Placeholder 2"/>
          <p:cNvSpPr>
            <a:spLocks noGrp="1"/>
          </p:cNvSpPr>
          <p:nvPr>
            <p:ph idx="1"/>
          </p:nvPr>
        </p:nvSpPr>
        <p:spPr/>
        <p:txBody>
          <a:bodyPr>
            <a:normAutofit/>
          </a:bodyPr>
          <a:lstStyle/>
          <a:p>
            <a:r>
              <a:rPr lang="en-US" dirty="0"/>
              <a:t>Adopted to further world-wide harmonization of ATC clearance</a:t>
            </a:r>
          </a:p>
          <a:p>
            <a:r>
              <a:rPr lang="en-US" dirty="0"/>
              <a:t>Allows ATC and aircrew to communicate and understand detailed clearance information that would otherwise require long and potentially complex transmissions</a:t>
            </a:r>
          </a:p>
        </p:txBody>
      </p:sp>
      <p:sp>
        <p:nvSpPr>
          <p:cNvPr id="4" name="Slide Number Placeholder 3"/>
          <p:cNvSpPr>
            <a:spLocks noGrp="1"/>
          </p:cNvSpPr>
          <p:nvPr>
            <p:ph type="sldNum" sz="quarter" idx="12"/>
          </p:nvPr>
        </p:nvSpPr>
        <p:spPr/>
        <p:txBody>
          <a:bodyPr/>
          <a:lstStyle/>
          <a:p>
            <a:fld id="{79BA96BB-7DBE-4AD9-88D2-170EED19CF9B}" type="slidenum">
              <a:rPr lang="en-US" smtClean="0"/>
              <a:pPr/>
              <a:t>4</a:t>
            </a:fld>
            <a:endParaRPr lang="en-US" dirty="0"/>
          </a:p>
        </p:txBody>
      </p:sp>
      <p:sp>
        <p:nvSpPr>
          <p:cNvPr id="5" name="Text Placeholder 4"/>
          <p:cNvSpPr>
            <a:spLocks noGrp="1"/>
          </p:cNvSpPr>
          <p:nvPr>
            <p:ph type="body" sz="quarter" idx="13"/>
          </p:nvPr>
        </p:nvSpPr>
        <p:spPr/>
        <p:txBody>
          <a:bodyPr/>
          <a:lstStyle/>
          <a:p>
            <a:r>
              <a:rPr lang="en-US" dirty="0"/>
              <a:t>10 November 2016</a:t>
            </a:r>
          </a:p>
        </p:txBody>
      </p:sp>
      <p:sp>
        <p:nvSpPr>
          <p:cNvPr id="6" name="Text Placeholder 5"/>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709802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06773" y="342272"/>
            <a:ext cx="8527280" cy="6858000"/>
            <a:chOff x="308360" y="0"/>
            <a:chExt cx="8527280" cy="6858000"/>
          </a:xfrm>
          <a:scene3d>
            <a:camera prst="perspectiveRelaxedModerately"/>
            <a:lightRig rig="threePt" dir="t"/>
          </a:scene3d>
        </p:grpSpPr>
        <p:pic>
          <p:nvPicPr>
            <p:cNvPr id="7" name="Picture 6"/>
            <p:cNvPicPr>
              <a:picLocks noChangeAspect="1"/>
            </p:cNvPicPr>
            <p:nvPr/>
          </p:nvPicPr>
          <p:blipFill>
            <a:blip r:embed="rId2"/>
            <a:stretch>
              <a:fillRect/>
            </a:stretch>
          </p:blipFill>
          <p:spPr>
            <a:xfrm>
              <a:off x="308360" y="0"/>
              <a:ext cx="8527280" cy="6858000"/>
            </a:xfrm>
            <a:prstGeom prst="rect">
              <a:avLst/>
            </a:prstGeom>
            <a:ln>
              <a:noFill/>
            </a:ln>
            <a:effectLst>
              <a:outerShdw blurRad="292100" dist="139700" dir="2700000" algn="tl" rotWithShape="0">
                <a:srgbClr val="333333">
                  <a:alpha val="65000"/>
                </a:srgbClr>
              </a:outerShdw>
            </a:effectLst>
          </p:spPr>
        </p:pic>
        <p:sp>
          <p:nvSpPr>
            <p:cNvPr id="8" name="Freeform: Shape 7"/>
            <p:cNvSpPr/>
            <p:nvPr/>
          </p:nvSpPr>
          <p:spPr>
            <a:xfrm>
              <a:off x="463553" y="4159249"/>
              <a:ext cx="7192810" cy="708443"/>
            </a:xfrm>
            <a:custGeom>
              <a:avLst/>
              <a:gdLst>
                <a:gd name="connsiteX0" fmla="*/ 5897997 w 5897997"/>
                <a:gd name="connsiteY0" fmla="*/ 103908 h 923058"/>
                <a:gd name="connsiteX1" fmla="*/ 665597 w 5897997"/>
                <a:gd name="connsiteY1" fmla="*/ 72158 h 923058"/>
                <a:gd name="connsiteX2" fmla="*/ 240147 w 5897997"/>
                <a:gd name="connsiteY2" fmla="*/ 923058 h 923058"/>
                <a:gd name="connsiteX0" fmla="*/ 5992050 w 5992050"/>
                <a:gd name="connsiteY0" fmla="*/ 242575 h 877575"/>
                <a:gd name="connsiteX1" fmla="*/ 670750 w 5992050"/>
                <a:gd name="connsiteY1" fmla="*/ 26675 h 877575"/>
                <a:gd name="connsiteX2" fmla="*/ 245300 w 5992050"/>
                <a:gd name="connsiteY2" fmla="*/ 877575 h 877575"/>
                <a:gd name="connsiteX0" fmla="*/ 5907874 w 5907874"/>
                <a:gd name="connsiteY0" fmla="*/ 428787 h 1063787"/>
                <a:gd name="connsiteX1" fmla="*/ 4301324 w 5907874"/>
                <a:gd name="connsiteY1" fmla="*/ 9687 h 1063787"/>
                <a:gd name="connsiteX2" fmla="*/ 586574 w 5907874"/>
                <a:gd name="connsiteY2" fmla="*/ 212887 h 1063787"/>
                <a:gd name="connsiteX3" fmla="*/ 161124 w 5907874"/>
                <a:gd name="connsiteY3" fmla="*/ 1063787 h 1063787"/>
                <a:gd name="connsiteX0" fmla="*/ 5880370 w 5880370"/>
                <a:gd name="connsiteY0" fmla="*/ 487311 h 1122311"/>
                <a:gd name="connsiteX1" fmla="*/ 4273820 w 5880370"/>
                <a:gd name="connsiteY1" fmla="*/ 68211 h 1122311"/>
                <a:gd name="connsiteX2" fmla="*/ 3613420 w 5880370"/>
                <a:gd name="connsiteY2" fmla="*/ 17411 h 1122311"/>
                <a:gd name="connsiteX3" fmla="*/ 559070 w 5880370"/>
                <a:gd name="connsiteY3" fmla="*/ 271411 h 1122311"/>
                <a:gd name="connsiteX4" fmla="*/ 133620 w 5880370"/>
                <a:gd name="connsiteY4" fmla="*/ 1122311 h 1122311"/>
                <a:gd name="connsiteX0" fmla="*/ 5847706 w 5847706"/>
                <a:gd name="connsiteY0" fmla="*/ 622206 h 1257206"/>
                <a:gd name="connsiteX1" fmla="*/ 4241156 w 5847706"/>
                <a:gd name="connsiteY1" fmla="*/ 203106 h 1257206"/>
                <a:gd name="connsiteX2" fmla="*/ 3580756 w 5847706"/>
                <a:gd name="connsiteY2" fmla="*/ 152306 h 1257206"/>
                <a:gd name="connsiteX3" fmla="*/ 2564756 w 5847706"/>
                <a:gd name="connsiteY3" fmla="*/ 6256 h 1257206"/>
                <a:gd name="connsiteX4" fmla="*/ 526406 w 5847706"/>
                <a:gd name="connsiteY4" fmla="*/ 406306 h 1257206"/>
                <a:gd name="connsiteX5" fmla="*/ 100956 w 5847706"/>
                <a:gd name="connsiteY5" fmla="*/ 1257206 h 1257206"/>
                <a:gd name="connsiteX0" fmla="*/ 5836539 w 5836539"/>
                <a:gd name="connsiteY0" fmla="*/ 711257 h 1346257"/>
                <a:gd name="connsiteX1" fmla="*/ 4229989 w 5836539"/>
                <a:gd name="connsiteY1" fmla="*/ 292157 h 1346257"/>
                <a:gd name="connsiteX2" fmla="*/ 3569589 w 5836539"/>
                <a:gd name="connsiteY2" fmla="*/ 241357 h 1346257"/>
                <a:gd name="connsiteX3" fmla="*/ 2553589 w 5836539"/>
                <a:gd name="connsiteY3" fmla="*/ 95307 h 1346257"/>
                <a:gd name="connsiteX4" fmla="*/ 2096389 w 5836539"/>
                <a:gd name="connsiteY4" fmla="*/ 19107 h 1346257"/>
                <a:gd name="connsiteX5" fmla="*/ 515239 w 5836539"/>
                <a:gd name="connsiteY5" fmla="*/ 495357 h 1346257"/>
                <a:gd name="connsiteX6" fmla="*/ 89789 w 5836539"/>
                <a:gd name="connsiteY6" fmla="*/ 1346257 h 1346257"/>
                <a:gd name="connsiteX0" fmla="*/ 5817691 w 5817691"/>
                <a:gd name="connsiteY0" fmla="*/ 711257 h 1346257"/>
                <a:gd name="connsiteX1" fmla="*/ 4211141 w 5817691"/>
                <a:gd name="connsiteY1" fmla="*/ 292157 h 1346257"/>
                <a:gd name="connsiteX2" fmla="*/ 3550741 w 5817691"/>
                <a:gd name="connsiteY2" fmla="*/ 241357 h 1346257"/>
                <a:gd name="connsiteX3" fmla="*/ 2534741 w 5817691"/>
                <a:gd name="connsiteY3" fmla="*/ 95307 h 1346257"/>
                <a:gd name="connsiteX4" fmla="*/ 2077541 w 5817691"/>
                <a:gd name="connsiteY4" fmla="*/ 19107 h 1346257"/>
                <a:gd name="connsiteX5" fmla="*/ 1055191 w 5817691"/>
                <a:gd name="connsiteY5" fmla="*/ 63558 h 1346257"/>
                <a:gd name="connsiteX6" fmla="*/ 496391 w 5817691"/>
                <a:gd name="connsiteY6" fmla="*/ 495357 h 1346257"/>
                <a:gd name="connsiteX7" fmla="*/ 70941 w 5817691"/>
                <a:gd name="connsiteY7" fmla="*/ 1346257 h 1346257"/>
                <a:gd name="connsiteX0" fmla="*/ 6286235 w 6286235"/>
                <a:gd name="connsiteY0" fmla="*/ 711257 h 1346257"/>
                <a:gd name="connsiteX1" fmla="*/ 4679685 w 6286235"/>
                <a:gd name="connsiteY1" fmla="*/ 292157 h 1346257"/>
                <a:gd name="connsiteX2" fmla="*/ 4019285 w 6286235"/>
                <a:gd name="connsiteY2" fmla="*/ 241357 h 1346257"/>
                <a:gd name="connsiteX3" fmla="*/ 3003285 w 6286235"/>
                <a:gd name="connsiteY3" fmla="*/ 95307 h 1346257"/>
                <a:gd name="connsiteX4" fmla="*/ 2546085 w 6286235"/>
                <a:gd name="connsiteY4" fmla="*/ 19107 h 1346257"/>
                <a:gd name="connsiteX5" fmla="*/ 1523735 w 6286235"/>
                <a:gd name="connsiteY5" fmla="*/ 63558 h 1346257"/>
                <a:gd name="connsiteX6" fmla="*/ 37835 w 6286235"/>
                <a:gd name="connsiteY6" fmla="*/ 88957 h 1346257"/>
                <a:gd name="connsiteX7" fmla="*/ 539485 w 6286235"/>
                <a:gd name="connsiteY7" fmla="*/ 1346257 h 1346257"/>
                <a:gd name="connsiteX0" fmla="*/ 7226815 w 7226815"/>
                <a:gd name="connsiteY0" fmla="*/ 820494 h 820494"/>
                <a:gd name="connsiteX1" fmla="*/ 5620265 w 7226815"/>
                <a:gd name="connsiteY1" fmla="*/ 401394 h 820494"/>
                <a:gd name="connsiteX2" fmla="*/ 4959865 w 7226815"/>
                <a:gd name="connsiteY2" fmla="*/ 350594 h 820494"/>
                <a:gd name="connsiteX3" fmla="*/ 3943865 w 7226815"/>
                <a:gd name="connsiteY3" fmla="*/ 204544 h 820494"/>
                <a:gd name="connsiteX4" fmla="*/ 3486665 w 7226815"/>
                <a:gd name="connsiteY4" fmla="*/ 128344 h 820494"/>
                <a:gd name="connsiteX5" fmla="*/ 2464315 w 7226815"/>
                <a:gd name="connsiteY5" fmla="*/ 172795 h 820494"/>
                <a:gd name="connsiteX6" fmla="*/ 978415 w 7226815"/>
                <a:gd name="connsiteY6" fmla="*/ 198194 h 820494"/>
                <a:gd name="connsiteX7" fmla="*/ 51315 w 7226815"/>
                <a:gd name="connsiteY7" fmla="*/ 147394 h 820494"/>
                <a:gd name="connsiteX0" fmla="*/ 7175500 w 7175500"/>
                <a:gd name="connsiteY0" fmla="*/ 711258 h 711258"/>
                <a:gd name="connsiteX1" fmla="*/ 5568950 w 7175500"/>
                <a:gd name="connsiteY1" fmla="*/ 292158 h 711258"/>
                <a:gd name="connsiteX2" fmla="*/ 4908550 w 7175500"/>
                <a:gd name="connsiteY2" fmla="*/ 241358 h 711258"/>
                <a:gd name="connsiteX3" fmla="*/ 3892550 w 7175500"/>
                <a:gd name="connsiteY3" fmla="*/ 95308 h 711258"/>
                <a:gd name="connsiteX4" fmla="*/ 3435350 w 7175500"/>
                <a:gd name="connsiteY4" fmla="*/ 19108 h 711258"/>
                <a:gd name="connsiteX5" fmla="*/ 2413000 w 7175500"/>
                <a:gd name="connsiteY5" fmla="*/ 63559 h 711258"/>
                <a:gd name="connsiteX6" fmla="*/ 927100 w 7175500"/>
                <a:gd name="connsiteY6" fmla="*/ 88958 h 711258"/>
                <a:gd name="connsiteX7" fmla="*/ 0 w 7175500"/>
                <a:gd name="connsiteY7" fmla="*/ 38158 h 711258"/>
                <a:gd name="connsiteX0" fmla="*/ 7175500 w 7175500"/>
                <a:gd name="connsiteY0" fmla="*/ 711258 h 711258"/>
                <a:gd name="connsiteX1" fmla="*/ 5568950 w 7175500"/>
                <a:gd name="connsiteY1" fmla="*/ 292158 h 711258"/>
                <a:gd name="connsiteX2" fmla="*/ 4908550 w 7175500"/>
                <a:gd name="connsiteY2" fmla="*/ 241358 h 711258"/>
                <a:gd name="connsiteX3" fmla="*/ 3892550 w 7175500"/>
                <a:gd name="connsiteY3" fmla="*/ 95308 h 711258"/>
                <a:gd name="connsiteX4" fmla="*/ 3435350 w 7175500"/>
                <a:gd name="connsiteY4" fmla="*/ 19108 h 711258"/>
                <a:gd name="connsiteX5" fmla="*/ 2413000 w 7175500"/>
                <a:gd name="connsiteY5" fmla="*/ 63559 h 711258"/>
                <a:gd name="connsiteX6" fmla="*/ 927100 w 7175500"/>
                <a:gd name="connsiteY6" fmla="*/ 88958 h 711258"/>
                <a:gd name="connsiteX7" fmla="*/ 0 w 7175500"/>
                <a:gd name="connsiteY7" fmla="*/ 38158 h 711258"/>
                <a:gd name="connsiteX0" fmla="*/ 7175500 w 7175500"/>
                <a:gd name="connsiteY0" fmla="*/ 711258 h 711258"/>
                <a:gd name="connsiteX1" fmla="*/ 5568950 w 7175500"/>
                <a:gd name="connsiteY1" fmla="*/ 292158 h 711258"/>
                <a:gd name="connsiteX2" fmla="*/ 4908550 w 7175500"/>
                <a:gd name="connsiteY2" fmla="*/ 241358 h 711258"/>
                <a:gd name="connsiteX3" fmla="*/ 3892550 w 7175500"/>
                <a:gd name="connsiteY3" fmla="*/ 95308 h 711258"/>
                <a:gd name="connsiteX4" fmla="*/ 3435350 w 7175500"/>
                <a:gd name="connsiteY4" fmla="*/ 19108 h 711258"/>
                <a:gd name="connsiteX5" fmla="*/ 2413000 w 7175500"/>
                <a:gd name="connsiteY5" fmla="*/ 63559 h 711258"/>
                <a:gd name="connsiteX6" fmla="*/ 927100 w 7175500"/>
                <a:gd name="connsiteY6" fmla="*/ 88958 h 711258"/>
                <a:gd name="connsiteX7" fmla="*/ 0 w 7175500"/>
                <a:gd name="connsiteY7" fmla="*/ 38158 h 711258"/>
                <a:gd name="connsiteX0" fmla="*/ 7175500 w 7175500"/>
                <a:gd name="connsiteY0" fmla="*/ 692150 h 692150"/>
                <a:gd name="connsiteX1" fmla="*/ 5568950 w 7175500"/>
                <a:gd name="connsiteY1" fmla="*/ 273050 h 692150"/>
                <a:gd name="connsiteX2" fmla="*/ 4908550 w 7175500"/>
                <a:gd name="connsiteY2" fmla="*/ 222250 h 692150"/>
                <a:gd name="connsiteX3" fmla="*/ 3892550 w 7175500"/>
                <a:gd name="connsiteY3" fmla="*/ 76200 h 692150"/>
                <a:gd name="connsiteX4" fmla="*/ 3435350 w 7175500"/>
                <a:gd name="connsiteY4" fmla="*/ 0 h 692150"/>
                <a:gd name="connsiteX5" fmla="*/ 2413000 w 7175500"/>
                <a:gd name="connsiteY5" fmla="*/ 44451 h 692150"/>
                <a:gd name="connsiteX6" fmla="*/ 927100 w 7175500"/>
                <a:gd name="connsiteY6" fmla="*/ 69850 h 692150"/>
                <a:gd name="connsiteX7" fmla="*/ 0 w 7175500"/>
                <a:gd name="connsiteY7" fmla="*/ 19050 h 692150"/>
                <a:gd name="connsiteX0" fmla="*/ 7175500 w 7175500"/>
                <a:gd name="connsiteY0" fmla="*/ 692150 h 692150"/>
                <a:gd name="connsiteX1" fmla="*/ 5568950 w 7175500"/>
                <a:gd name="connsiteY1" fmla="*/ 273050 h 692150"/>
                <a:gd name="connsiteX2" fmla="*/ 4908550 w 7175500"/>
                <a:gd name="connsiteY2" fmla="*/ 222250 h 692150"/>
                <a:gd name="connsiteX3" fmla="*/ 3892550 w 7175500"/>
                <a:gd name="connsiteY3" fmla="*/ 76200 h 692150"/>
                <a:gd name="connsiteX4" fmla="*/ 3435350 w 7175500"/>
                <a:gd name="connsiteY4" fmla="*/ 0 h 692150"/>
                <a:gd name="connsiteX5" fmla="*/ 2413000 w 7175500"/>
                <a:gd name="connsiteY5" fmla="*/ 44451 h 692150"/>
                <a:gd name="connsiteX6" fmla="*/ 927100 w 7175500"/>
                <a:gd name="connsiteY6" fmla="*/ 69850 h 692150"/>
                <a:gd name="connsiteX7" fmla="*/ 0 w 7175500"/>
                <a:gd name="connsiteY7" fmla="*/ 19050 h 692150"/>
                <a:gd name="connsiteX0" fmla="*/ 7175500 w 7175500"/>
                <a:gd name="connsiteY0" fmla="*/ 692150 h 692150"/>
                <a:gd name="connsiteX1" fmla="*/ 5568950 w 7175500"/>
                <a:gd name="connsiteY1" fmla="*/ 273050 h 692150"/>
                <a:gd name="connsiteX2" fmla="*/ 4908550 w 7175500"/>
                <a:gd name="connsiteY2" fmla="*/ 222250 h 692150"/>
                <a:gd name="connsiteX3" fmla="*/ 3892550 w 7175500"/>
                <a:gd name="connsiteY3" fmla="*/ 76200 h 692150"/>
                <a:gd name="connsiteX4" fmla="*/ 3435350 w 7175500"/>
                <a:gd name="connsiteY4" fmla="*/ 0 h 692150"/>
                <a:gd name="connsiteX5" fmla="*/ 2413000 w 7175500"/>
                <a:gd name="connsiteY5" fmla="*/ 44451 h 692150"/>
                <a:gd name="connsiteX6" fmla="*/ 927100 w 7175500"/>
                <a:gd name="connsiteY6" fmla="*/ 69850 h 692150"/>
                <a:gd name="connsiteX7" fmla="*/ 0 w 7175500"/>
                <a:gd name="connsiteY7" fmla="*/ 19050 h 692150"/>
                <a:gd name="connsiteX0" fmla="*/ 7175500 w 7178505"/>
                <a:gd name="connsiteY0" fmla="*/ 692150 h 692150"/>
                <a:gd name="connsiteX1" fmla="*/ 7048499 w 7178505"/>
                <a:gd name="connsiteY1" fmla="*/ 203201 h 692150"/>
                <a:gd name="connsiteX2" fmla="*/ 5568950 w 7178505"/>
                <a:gd name="connsiteY2" fmla="*/ 273050 h 692150"/>
                <a:gd name="connsiteX3" fmla="*/ 4908550 w 7178505"/>
                <a:gd name="connsiteY3" fmla="*/ 222250 h 692150"/>
                <a:gd name="connsiteX4" fmla="*/ 3892550 w 7178505"/>
                <a:gd name="connsiteY4" fmla="*/ 76200 h 692150"/>
                <a:gd name="connsiteX5" fmla="*/ 3435350 w 7178505"/>
                <a:gd name="connsiteY5" fmla="*/ 0 h 692150"/>
                <a:gd name="connsiteX6" fmla="*/ 2413000 w 7178505"/>
                <a:gd name="connsiteY6" fmla="*/ 44451 h 692150"/>
                <a:gd name="connsiteX7" fmla="*/ 927100 w 7178505"/>
                <a:gd name="connsiteY7" fmla="*/ 69850 h 692150"/>
                <a:gd name="connsiteX8" fmla="*/ 0 w 7178505"/>
                <a:gd name="connsiteY8" fmla="*/ 19050 h 692150"/>
                <a:gd name="connsiteX0" fmla="*/ 7175500 w 7181280"/>
                <a:gd name="connsiteY0" fmla="*/ 692150 h 692150"/>
                <a:gd name="connsiteX1" fmla="*/ 7048499 w 7181280"/>
                <a:gd name="connsiteY1" fmla="*/ 203201 h 692150"/>
                <a:gd name="connsiteX2" fmla="*/ 5568950 w 7181280"/>
                <a:gd name="connsiteY2" fmla="*/ 273050 h 692150"/>
                <a:gd name="connsiteX3" fmla="*/ 4908550 w 7181280"/>
                <a:gd name="connsiteY3" fmla="*/ 222250 h 692150"/>
                <a:gd name="connsiteX4" fmla="*/ 3892550 w 7181280"/>
                <a:gd name="connsiteY4" fmla="*/ 76200 h 692150"/>
                <a:gd name="connsiteX5" fmla="*/ 3435350 w 7181280"/>
                <a:gd name="connsiteY5" fmla="*/ 0 h 692150"/>
                <a:gd name="connsiteX6" fmla="*/ 2413000 w 7181280"/>
                <a:gd name="connsiteY6" fmla="*/ 44451 h 692150"/>
                <a:gd name="connsiteX7" fmla="*/ 927100 w 7181280"/>
                <a:gd name="connsiteY7" fmla="*/ 69850 h 692150"/>
                <a:gd name="connsiteX8" fmla="*/ 0 w 7181280"/>
                <a:gd name="connsiteY8" fmla="*/ 19050 h 692150"/>
                <a:gd name="connsiteX0" fmla="*/ 7191793 w 7191793"/>
                <a:gd name="connsiteY0" fmla="*/ 708443 h 708443"/>
                <a:gd name="connsiteX1" fmla="*/ 7048499 w 7191793"/>
                <a:gd name="connsiteY1" fmla="*/ 203201 h 708443"/>
                <a:gd name="connsiteX2" fmla="*/ 5568950 w 7191793"/>
                <a:gd name="connsiteY2" fmla="*/ 273050 h 708443"/>
                <a:gd name="connsiteX3" fmla="*/ 4908550 w 7191793"/>
                <a:gd name="connsiteY3" fmla="*/ 222250 h 708443"/>
                <a:gd name="connsiteX4" fmla="*/ 3892550 w 7191793"/>
                <a:gd name="connsiteY4" fmla="*/ 76200 h 708443"/>
                <a:gd name="connsiteX5" fmla="*/ 3435350 w 7191793"/>
                <a:gd name="connsiteY5" fmla="*/ 0 h 708443"/>
                <a:gd name="connsiteX6" fmla="*/ 2413000 w 7191793"/>
                <a:gd name="connsiteY6" fmla="*/ 44451 h 708443"/>
                <a:gd name="connsiteX7" fmla="*/ 927100 w 7191793"/>
                <a:gd name="connsiteY7" fmla="*/ 69850 h 708443"/>
                <a:gd name="connsiteX8" fmla="*/ 0 w 7191793"/>
                <a:gd name="connsiteY8" fmla="*/ 19050 h 708443"/>
                <a:gd name="connsiteX0" fmla="*/ 7191793 w 7216856"/>
                <a:gd name="connsiteY0" fmla="*/ 708443 h 708443"/>
                <a:gd name="connsiteX1" fmla="*/ 7048499 w 7216856"/>
                <a:gd name="connsiteY1" fmla="*/ 203201 h 708443"/>
                <a:gd name="connsiteX2" fmla="*/ 5568950 w 7216856"/>
                <a:gd name="connsiteY2" fmla="*/ 273050 h 708443"/>
                <a:gd name="connsiteX3" fmla="*/ 4908550 w 7216856"/>
                <a:gd name="connsiteY3" fmla="*/ 222250 h 708443"/>
                <a:gd name="connsiteX4" fmla="*/ 3892550 w 7216856"/>
                <a:gd name="connsiteY4" fmla="*/ 76200 h 708443"/>
                <a:gd name="connsiteX5" fmla="*/ 3435350 w 7216856"/>
                <a:gd name="connsiteY5" fmla="*/ 0 h 708443"/>
                <a:gd name="connsiteX6" fmla="*/ 2413000 w 7216856"/>
                <a:gd name="connsiteY6" fmla="*/ 44451 h 708443"/>
                <a:gd name="connsiteX7" fmla="*/ 927100 w 7216856"/>
                <a:gd name="connsiteY7" fmla="*/ 69850 h 708443"/>
                <a:gd name="connsiteX8" fmla="*/ 0 w 7216856"/>
                <a:gd name="connsiteY8" fmla="*/ 19050 h 708443"/>
                <a:gd name="connsiteX0" fmla="*/ 7191793 w 7192810"/>
                <a:gd name="connsiteY0" fmla="*/ 708443 h 708443"/>
                <a:gd name="connsiteX1" fmla="*/ 7048499 w 7192810"/>
                <a:gd name="connsiteY1" fmla="*/ 203201 h 708443"/>
                <a:gd name="connsiteX2" fmla="*/ 5568950 w 7192810"/>
                <a:gd name="connsiteY2" fmla="*/ 273050 h 708443"/>
                <a:gd name="connsiteX3" fmla="*/ 4908550 w 7192810"/>
                <a:gd name="connsiteY3" fmla="*/ 222250 h 708443"/>
                <a:gd name="connsiteX4" fmla="*/ 3892550 w 7192810"/>
                <a:gd name="connsiteY4" fmla="*/ 76200 h 708443"/>
                <a:gd name="connsiteX5" fmla="*/ 3435350 w 7192810"/>
                <a:gd name="connsiteY5" fmla="*/ 0 h 708443"/>
                <a:gd name="connsiteX6" fmla="*/ 2413000 w 7192810"/>
                <a:gd name="connsiteY6" fmla="*/ 44451 h 708443"/>
                <a:gd name="connsiteX7" fmla="*/ 927100 w 7192810"/>
                <a:gd name="connsiteY7" fmla="*/ 69850 h 708443"/>
                <a:gd name="connsiteX8" fmla="*/ 0 w 7192810"/>
                <a:gd name="connsiteY8" fmla="*/ 19050 h 708443"/>
                <a:gd name="connsiteX0" fmla="*/ 7191793 w 7192810"/>
                <a:gd name="connsiteY0" fmla="*/ 708443 h 708443"/>
                <a:gd name="connsiteX1" fmla="*/ 7048499 w 7192810"/>
                <a:gd name="connsiteY1" fmla="*/ 203201 h 708443"/>
                <a:gd name="connsiteX2" fmla="*/ 5599498 w 7192810"/>
                <a:gd name="connsiteY2" fmla="*/ 262867 h 708443"/>
                <a:gd name="connsiteX3" fmla="*/ 4908550 w 7192810"/>
                <a:gd name="connsiteY3" fmla="*/ 222250 h 708443"/>
                <a:gd name="connsiteX4" fmla="*/ 3892550 w 7192810"/>
                <a:gd name="connsiteY4" fmla="*/ 76200 h 708443"/>
                <a:gd name="connsiteX5" fmla="*/ 3435350 w 7192810"/>
                <a:gd name="connsiteY5" fmla="*/ 0 h 708443"/>
                <a:gd name="connsiteX6" fmla="*/ 2413000 w 7192810"/>
                <a:gd name="connsiteY6" fmla="*/ 44451 h 708443"/>
                <a:gd name="connsiteX7" fmla="*/ 927100 w 7192810"/>
                <a:gd name="connsiteY7" fmla="*/ 69850 h 708443"/>
                <a:gd name="connsiteX8" fmla="*/ 0 w 7192810"/>
                <a:gd name="connsiteY8" fmla="*/ 19050 h 708443"/>
                <a:gd name="connsiteX0" fmla="*/ 7191793 w 7192810"/>
                <a:gd name="connsiteY0" fmla="*/ 708443 h 708443"/>
                <a:gd name="connsiteX1" fmla="*/ 7048499 w 7192810"/>
                <a:gd name="connsiteY1" fmla="*/ 203201 h 708443"/>
                <a:gd name="connsiteX2" fmla="*/ 5599498 w 7192810"/>
                <a:gd name="connsiteY2" fmla="*/ 262867 h 708443"/>
                <a:gd name="connsiteX3" fmla="*/ 4908550 w 7192810"/>
                <a:gd name="connsiteY3" fmla="*/ 222250 h 708443"/>
                <a:gd name="connsiteX4" fmla="*/ 3892550 w 7192810"/>
                <a:gd name="connsiteY4" fmla="*/ 76200 h 708443"/>
                <a:gd name="connsiteX5" fmla="*/ 3435350 w 7192810"/>
                <a:gd name="connsiteY5" fmla="*/ 0 h 708443"/>
                <a:gd name="connsiteX6" fmla="*/ 2413000 w 7192810"/>
                <a:gd name="connsiteY6" fmla="*/ 44451 h 708443"/>
                <a:gd name="connsiteX7" fmla="*/ 927100 w 7192810"/>
                <a:gd name="connsiteY7" fmla="*/ 69850 h 708443"/>
                <a:gd name="connsiteX8" fmla="*/ 0 w 7192810"/>
                <a:gd name="connsiteY8" fmla="*/ 19050 h 70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2810" h="708443">
                  <a:moveTo>
                    <a:pt x="7191793" y="708443"/>
                  </a:moveTo>
                  <a:cubicBezTo>
                    <a:pt x="7175567" y="601182"/>
                    <a:pt x="7251329" y="321334"/>
                    <a:pt x="7048499" y="203201"/>
                  </a:cubicBezTo>
                  <a:cubicBezTo>
                    <a:pt x="6780741" y="133351"/>
                    <a:pt x="5883709" y="272616"/>
                    <a:pt x="5599498" y="262867"/>
                  </a:cubicBezTo>
                  <a:lnTo>
                    <a:pt x="4908550" y="222250"/>
                  </a:lnTo>
                  <a:lnTo>
                    <a:pt x="3892550" y="76200"/>
                  </a:lnTo>
                  <a:lnTo>
                    <a:pt x="3435350" y="0"/>
                  </a:lnTo>
                  <a:lnTo>
                    <a:pt x="2413000" y="44451"/>
                  </a:lnTo>
                  <a:lnTo>
                    <a:pt x="927100" y="69850"/>
                  </a:lnTo>
                  <a:lnTo>
                    <a:pt x="0" y="19050"/>
                  </a:lnTo>
                </a:path>
              </a:pathLst>
            </a:custGeom>
            <a:noFill/>
            <a:ln w="10160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2"/>
          <p:cNvSpPr>
            <a:spLocks noGrp="1"/>
          </p:cNvSpPr>
          <p:nvPr>
            <p:ph type="title"/>
          </p:nvPr>
        </p:nvSpPr>
        <p:spPr/>
        <p:txBody>
          <a:bodyPr>
            <a:normAutofit fontScale="90000"/>
          </a:bodyPr>
          <a:lstStyle/>
          <a:p>
            <a:r>
              <a:rPr lang="en-US" dirty="0"/>
              <a:t>“Climb Via” – Applications After Takeoff</a:t>
            </a:r>
          </a:p>
        </p:txBody>
      </p:sp>
      <p:sp>
        <p:nvSpPr>
          <p:cNvPr id="5" name="Content Placeholder 4"/>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40</a:t>
            </a:fld>
            <a:endParaRPr lang="en-US" dirty="0"/>
          </a:p>
        </p:txBody>
      </p:sp>
      <p:sp>
        <p:nvSpPr>
          <p:cNvPr id="11" name="Text Placeholder 10"/>
          <p:cNvSpPr>
            <a:spLocks noGrp="1"/>
          </p:cNvSpPr>
          <p:nvPr>
            <p:ph type="body" sz="quarter" idx="13"/>
          </p:nvPr>
        </p:nvSpPr>
        <p:spPr/>
        <p:txBody>
          <a:bodyPr/>
          <a:lstStyle/>
          <a:p>
            <a:endParaRPr lang="en-US" dirty="0"/>
          </a:p>
        </p:txBody>
      </p:sp>
      <p:sp>
        <p:nvSpPr>
          <p:cNvPr id="13" name="Text Placeholder 12"/>
          <p:cNvSpPr>
            <a:spLocks noGrp="1"/>
          </p:cNvSpPr>
          <p:nvPr>
            <p:ph type="body" sz="quarter" idx="14"/>
          </p:nvPr>
        </p:nvSpPr>
        <p:spPr/>
        <p:txBody>
          <a:bodyPr/>
          <a:lstStyle/>
          <a:p>
            <a:endParaRPr lang="en-US" dirty="0"/>
          </a:p>
        </p:txBody>
      </p:sp>
      <p:sp>
        <p:nvSpPr>
          <p:cNvPr id="14" name="Oval 13"/>
          <p:cNvSpPr/>
          <p:nvPr/>
        </p:nvSpPr>
        <p:spPr>
          <a:xfrm>
            <a:off x="4490998" y="4435965"/>
            <a:ext cx="158829" cy="771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2" name="Straight Connector 11"/>
          <p:cNvCxnSpPr>
            <a:cxnSpLocks/>
          </p:cNvCxnSpPr>
          <p:nvPr/>
        </p:nvCxnSpPr>
        <p:spPr>
          <a:xfrm flipH="1" flipV="1">
            <a:off x="4567903" y="3884297"/>
            <a:ext cx="2509" cy="590713"/>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23" name="TextBox 22"/>
          <p:cNvSpPr txBox="1"/>
          <p:nvPr/>
        </p:nvSpPr>
        <p:spPr>
          <a:xfrm>
            <a:off x="4157932" y="6556541"/>
            <a:ext cx="3044423" cy="261610"/>
          </a:xfrm>
          <a:prstGeom prst="rect">
            <a:avLst/>
          </a:prstGeom>
          <a:noFill/>
        </p:spPr>
        <p:txBody>
          <a:bodyPr wrap="none" rtlCol="0">
            <a:spAutoFit/>
          </a:bodyPr>
          <a:lstStyle/>
          <a:p>
            <a:r>
              <a:rPr lang="en-US" sz="1100" dirty="0"/>
              <a:t>©Jeppesen, Inc.  Not for Navigation Purposes</a:t>
            </a:r>
          </a:p>
        </p:txBody>
      </p:sp>
      <p:pic>
        <p:nvPicPr>
          <p:cNvPr id="15" name="Picture 14"/>
          <p:cNvPicPr>
            <a:picLocks noChangeAspect="1"/>
          </p:cNvPicPr>
          <p:nvPr/>
        </p:nvPicPr>
        <p:blipFill>
          <a:blip r:embed="rId3"/>
          <a:stretch>
            <a:fillRect/>
          </a:stretch>
        </p:blipFill>
        <p:spPr>
          <a:xfrm flipH="1">
            <a:off x="3357353" y="2974905"/>
            <a:ext cx="2426120" cy="1617413"/>
          </a:xfrm>
          <a:prstGeom prst="rect">
            <a:avLst/>
          </a:prstGeom>
        </p:spPr>
      </p:pic>
      <p:sp>
        <p:nvSpPr>
          <p:cNvPr id="18" name="Rounded Rectangle 24"/>
          <p:cNvSpPr/>
          <p:nvPr/>
        </p:nvSpPr>
        <p:spPr>
          <a:xfrm>
            <a:off x="1685932" y="1925924"/>
            <a:ext cx="5768961"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Initial ATC Clearance:</a:t>
            </a:r>
          </a:p>
          <a:p>
            <a:pPr algn="ctr"/>
            <a:r>
              <a:rPr lang="en-US" sz="1400" b="1" dirty="0">
                <a:effectLst>
                  <a:outerShdw blurRad="38100" dist="38100" dir="2700000" algn="tl">
                    <a:srgbClr val="000000">
                      <a:alpha val="43137"/>
                    </a:srgbClr>
                  </a:outerShdw>
                </a:effectLst>
              </a:rPr>
              <a:t>“Cleared FOOOT Three Departure, Climb Via SID”</a:t>
            </a:r>
          </a:p>
        </p:txBody>
      </p:sp>
      <p:sp>
        <p:nvSpPr>
          <p:cNvPr id="20" name="Rounded Rectangle 14"/>
          <p:cNvSpPr/>
          <p:nvPr/>
        </p:nvSpPr>
        <p:spPr>
          <a:xfrm>
            <a:off x="1685932" y="3020944"/>
            <a:ext cx="5768961"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After Takeoff, ATC Issues :</a:t>
            </a:r>
          </a:p>
          <a:p>
            <a:pPr algn="ctr"/>
            <a:r>
              <a:rPr lang="en-US" sz="1400" b="1" dirty="0">
                <a:effectLst>
                  <a:outerShdw blurRad="38100" dist="38100" dir="2700000" algn="tl">
                    <a:srgbClr val="000000">
                      <a:alpha val="43137"/>
                    </a:srgbClr>
                  </a:outerShdw>
                </a:effectLst>
              </a:rPr>
              <a:t>“Climb Via SID Except Maintain Flight Level Three Zero Zero”</a:t>
            </a:r>
          </a:p>
        </p:txBody>
      </p:sp>
      <p:sp>
        <p:nvSpPr>
          <p:cNvPr id="21" name="Rounded Rectangle 21"/>
          <p:cNvSpPr/>
          <p:nvPr/>
        </p:nvSpPr>
        <p:spPr>
          <a:xfrm>
            <a:off x="2116925" y="5181508"/>
            <a:ext cx="4906974" cy="987504"/>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300" b="1" dirty="0">
                <a:effectLst>
                  <a:outerShdw blurRad="38100" dist="38100" dir="2700000" algn="tl">
                    <a:srgbClr val="000000">
                      <a:alpha val="43137"/>
                    </a:srgbClr>
                  </a:outerShdw>
                </a:effectLst>
              </a:rPr>
              <a:t>Track the lateral path of the FOOOT SID</a:t>
            </a:r>
          </a:p>
          <a:p>
            <a:pPr marL="285750" indent="-285750">
              <a:buFont typeface="Arial" panose="020B0604020202020204" pitchFamily="34" charset="0"/>
              <a:buChar char="•"/>
            </a:pPr>
            <a:r>
              <a:rPr lang="en-US" sz="1300" b="1" dirty="0">
                <a:effectLst>
                  <a:outerShdw blurRad="38100" dist="38100" dir="2700000" algn="tl">
                    <a:srgbClr val="000000">
                      <a:alpha val="43137"/>
                    </a:srgbClr>
                  </a:outerShdw>
                </a:effectLst>
              </a:rPr>
              <a:t>Comply with published speed restrictions</a:t>
            </a:r>
          </a:p>
          <a:p>
            <a:pPr marL="285750" indent="-285750">
              <a:buFont typeface="Arial" panose="020B0604020202020204" pitchFamily="34" charset="0"/>
              <a:buChar char="•"/>
            </a:pPr>
            <a:r>
              <a:rPr lang="en-US" sz="1300" b="1" dirty="0">
                <a:effectLst>
                  <a:outerShdw blurRad="38100" dist="38100" dir="2700000" algn="tl">
                    <a:srgbClr val="000000">
                      <a:alpha val="43137"/>
                    </a:srgbClr>
                  </a:outerShdw>
                </a:effectLst>
              </a:rPr>
              <a:t>Comply with published altitude restrictions</a:t>
            </a:r>
          </a:p>
          <a:p>
            <a:pPr marL="285750" indent="-285750">
              <a:buFont typeface="Arial" panose="020B0604020202020204" pitchFamily="34" charset="0"/>
              <a:buChar char="•"/>
            </a:pPr>
            <a:r>
              <a:rPr lang="en-US" sz="1300" b="1" dirty="0">
                <a:effectLst>
                  <a:outerShdw blurRad="38100" dist="38100" dir="2700000" algn="tl">
                    <a:srgbClr val="000000">
                      <a:alpha val="43137"/>
                    </a:srgbClr>
                  </a:outerShdw>
                </a:effectLst>
              </a:rPr>
              <a:t>Then climb to the new ATC assigned “Top Altitude” (FL 300)</a:t>
            </a:r>
          </a:p>
        </p:txBody>
      </p:sp>
    </p:spTree>
    <p:extLst>
      <p:ext uri="{BB962C8B-B14F-4D97-AF65-F5344CB8AC3E}">
        <p14:creationId xmlns:p14="http://schemas.microsoft.com/office/powerpoint/2010/main" val="1659494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ATC Intervention On A SID</a:t>
            </a:r>
          </a:p>
        </p:txBody>
      </p:sp>
      <p:sp>
        <p:nvSpPr>
          <p:cNvPr id="3" name="Content Placeholder 2"/>
          <p:cNvSpPr>
            <a:spLocks noGrp="1"/>
          </p:cNvSpPr>
          <p:nvPr>
            <p:ph idx="1"/>
          </p:nvPr>
        </p:nvSpPr>
        <p:spPr>
          <a:xfrm>
            <a:off x="585788" y="1614488"/>
            <a:ext cx="8101012" cy="4329112"/>
          </a:xfrm>
        </p:spPr>
        <p:txBody>
          <a:bodyPr>
            <a:normAutofit/>
          </a:bodyPr>
          <a:lstStyle/>
          <a:p>
            <a:r>
              <a:rPr lang="en-US" sz="1800" dirty="0"/>
              <a:t>ATC will issue an altitude to maintain and all appropriate altitude restrictions when a radar vector will take the aircraft off an assigned procedure that contains altitude instructions or the previously issued clearance included crossing restrictions</a:t>
            </a:r>
          </a:p>
          <a:p>
            <a:r>
              <a:rPr lang="en-US" sz="1800" dirty="0"/>
              <a:t>ATC must advise the pilot what to expect when the vector is completed</a:t>
            </a:r>
          </a:p>
          <a:p>
            <a:r>
              <a:rPr lang="en-US" sz="1800" dirty="0"/>
              <a:t>Phraseology:</a:t>
            </a:r>
          </a:p>
          <a:p>
            <a:pPr lvl="1">
              <a:spcAft>
                <a:spcPts val="600"/>
              </a:spcAft>
            </a:pPr>
            <a:r>
              <a:rPr lang="en-US" sz="1600" dirty="0"/>
              <a:t>“</a:t>
            </a:r>
            <a:r>
              <a:rPr lang="en-US" sz="1600" i="1" dirty="0"/>
              <a:t>Lear Two Three Mike X-ray, Fly Heading One Five Zero, Vectors For Spacing,          Maintain One Zero Thousand, Expect To Resume The EPPKE Two Departure</a:t>
            </a:r>
            <a:r>
              <a:rPr lang="en-US" sz="1600" dirty="0"/>
              <a:t>”</a:t>
            </a:r>
          </a:p>
          <a:p>
            <a:r>
              <a:rPr lang="en-US" sz="1800" dirty="0">
                <a:solidFill>
                  <a:srgbClr val="002060"/>
                </a:solidFill>
              </a:rPr>
              <a:t>Pilots may consider the SID canceled, unless the controller adds “</a:t>
            </a:r>
            <a:r>
              <a:rPr lang="en-US" sz="1800" i="1" dirty="0">
                <a:solidFill>
                  <a:srgbClr val="002060"/>
                </a:solidFill>
              </a:rPr>
              <a:t>expect to resume [SID name] departure</a:t>
            </a:r>
            <a:r>
              <a:rPr lang="en-US" sz="1800" dirty="0">
                <a:solidFill>
                  <a:srgbClr val="002060"/>
                </a:solidFill>
              </a:rPr>
              <a:t>”, in which case pilots should be prepared to rejoin the SID at a subsequent fix or procedure leg</a:t>
            </a:r>
          </a:p>
        </p:txBody>
      </p:sp>
      <p:sp>
        <p:nvSpPr>
          <p:cNvPr id="4" name="Slide Number Placeholder 3"/>
          <p:cNvSpPr>
            <a:spLocks noGrp="1"/>
          </p:cNvSpPr>
          <p:nvPr>
            <p:ph type="sldNum" sz="quarter" idx="12"/>
          </p:nvPr>
        </p:nvSpPr>
        <p:spPr/>
        <p:txBody>
          <a:bodyPr/>
          <a:lstStyle/>
          <a:p>
            <a:fld id="{79BA96BB-7DBE-4AD9-88D2-170EED19CF9B}" type="slidenum">
              <a:rPr lang="en-US" smtClean="0"/>
              <a:pPr/>
              <a:t>41</a:t>
            </a:fld>
            <a:endParaRPr lang="en-US" dirty="0"/>
          </a:p>
        </p:txBody>
      </p:sp>
      <p:sp>
        <p:nvSpPr>
          <p:cNvPr id="5" name="TextBox 4"/>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6" name="TextBox 5"/>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3859384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ATC Intervention On A SID</a:t>
            </a:r>
          </a:p>
        </p:txBody>
      </p:sp>
      <p:sp>
        <p:nvSpPr>
          <p:cNvPr id="3" name="Content Placeholder 2"/>
          <p:cNvSpPr>
            <a:spLocks noGrp="1"/>
          </p:cNvSpPr>
          <p:nvPr>
            <p:ph idx="1"/>
          </p:nvPr>
        </p:nvSpPr>
        <p:spPr>
          <a:xfrm>
            <a:off x="838199" y="2057400"/>
            <a:ext cx="7961671" cy="3886200"/>
          </a:xfrm>
        </p:spPr>
        <p:txBody>
          <a:bodyPr>
            <a:normAutofit/>
          </a:bodyPr>
          <a:lstStyle/>
          <a:p>
            <a:r>
              <a:rPr lang="en-US" sz="1800" dirty="0">
                <a:solidFill>
                  <a:srgbClr val="002060"/>
                </a:solidFill>
              </a:rPr>
              <a:t>If ATC </a:t>
            </a:r>
            <a:r>
              <a:rPr lang="en-US" sz="1800" u="sng" dirty="0">
                <a:solidFill>
                  <a:srgbClr val="002060"/>
                </a:solidFill>
              </a:rPr>
              <a:t>interrupts</a:t>
            </a:r>
            <a:r>
              <a:rPr lang="en-US" sz="1800" dirty="0">
                <a:solidFill>
                  <a:srgbClr val="002060"/>
                </a:solidFill>
              </a:rPr>
              <a:t> lateral/vertical navigation while an aircraft is flying a SID, ATC must ensure obstacle clearance</a:t>
            </a:r>
          </a:p>
          <a:p>
            <a:r>
              <a:rPr lang="en-US" sz="1800" dirty="0">
                <a:solidFill>
                  <a:srgbClr val="002060"/>
                </a:solidFill>
              </a:rPr>
              <a:t>When issuing a “climb via” clearance to </a:t>
            </a:r>
            <a:r>
              <a:rPr lang="en-US" sz="1800" u="sng" dirty="0">
                <a:solidFill>
                  <a:srgbClr val="002060"/>
                </a:solidFill>
              </a:rPr>
              <a:t>join a procedure</a:t>
            </a:r>
            <a:r>
              <a:rPr lang="en-US" sz="1800" dirty="0">
                <a:solidFill>
                  <a:srgbClr val="002060"/>
                </a:solidFill>
              </a:rPr>
              <a:t>, ATC must ensure obstacle clearance until the aircraft is established on the lateral and vertical path of the SID</a:t>
            </a:r>
          </a:p>
          <a:p>
            <a:r>
              <a:rPr lang="en-US" sz="1800" dirty="0">
                <a:solidFill>
                  <a:srgbClr val="002060"/>
                </a:solidFill>
              </a:rPr>
              <a:t>ATC will assign an altitude to cross if no altitude is depicted at a waypoint/fix, or when otherwise necessary/required, for an aircraft on a direct route to a waypoint fix where the SID will be joined or resumed</a:t>
            </a:r>
          </a:p>
        </p:txBody>
      </p:sp>
      <p:sp>
        <p:nvSpPr>
          <p:cNvPr id="4" name="Slide Number Placeholder 3"/>
          <p:cNvSpPr>
            <a:spLocks noGrp="1"/>
          </p:cNvSpPr>
          <p:nvPr>
            <p:ph type="sldNum" sz="quarter" idx="12"/>
          </p:nvPr>
        </p:nvSpPr>
        <p:spPr/>
        <p:txBody>
          <a:bodyPr/>
          <a:lstStyle/>
          <a:p>
            <a:fld id="{79BA96BB-7DBE-4AD9-88D2-170EED19CF9B}" type="slidenum">
              <a:rPr lang="en-US" smtClean="0"/>
              <a:pPr/>
              <a:t>42</a:t>
            </a:fld>
            <a:endParaRPr lang="en-US" dirty="0"/>
          </a:p>
        </p:txBody>
      </p:sp>
      <p:sp>
        <p:nvSpPr>
          <p:cNvPr id="5" name="TextBox 4"/>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6" name="TextBox 5"/>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20907294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71538" y="-146466"/>
            <a:ext cx="8524767" cy="6858000"/>
            <a:chOff x="309616" y="0"/>
            <a:chExt cx="8524767" cy="6858000"/>
          </a:xfrm>
          <a:scene3d>
            <a:camera prst="perspectiveRelaxedModerately"/>
            <a:lightRig rig="threePt" dir="t"/>
          </a:scene3d>
        </p:grpSpPr>
        <p:grpSp>
          <p:nvGrpSpPr>
            <p:cNvPr id="5" name="Group 4"/>
            <p:cNvGrpSpPr/>
            <p:nvPr/>
          </p:nvGrpSpPr>
          <p:grpSpPr>
            <a:xfrm>
              <a:off x="309616" y="0"/>
              <a:ext cx="8524767" cy="6858000"/>
              <a:chOff x="309616" y="0"/>
              <a:chExt cx="8524767"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16" y="0"/>
                <a:ext cx="8524767" cy="6858000"/>
              </a:xfrm>
              <a:prstGeom prst="rect">
                <a:avLst/>
              </a:prstGeom>
              <a:ln>
                <a:noFill/>
              </a:ln>
              <a:effectLst>
                <a:outerShdw blurRad="292100" dist="139700" dir="2700000" algn="tl" rotWithShape="0">
                  <a:srgbClr val="333333">
                    <a:alpha val="65000"/>
                  </a:srgbClr>
                </a:outerShdw>
              </a:effectLst>
            </p:spPr>
          </p:pic>
          <p:sp>
            <p:nvSpPr>
              <p:cNvPr id="7" name="Freeform 6"/>
              <p:cNvSpPr/>
              <p:nvPr/>
            </p:nvSpPr>
            <p:spPr>
              <a:xfrm>
                <a:off x="1470996" y="2379150"/>
                <a:ext cx="7176956" cy="1401487"/>
              </a:xfrm>
              <a:custGeom>
                <a:avLst/>
                <a:gdLst>
                  <a:gd name="connsiteX0" fmla="*/ 40642 w 6451490"/>
                  <a:gd name="connsiteY0" fmla="*/ 0 h 1095270"/>
                  <a:gd name="connsiteX1" fmla="*/ 45666 w 6451490"/>
                  <a:gd name="connsiteY1" fmla="*/ 221063 h 1095270"/>
                  <a:gd name="connsiteX2" fmla="*/ 502866 w 6451490"/>
                  <a:gd name="connsiteY2" fmla="*/ 447151 h 1095270"/>
                  <a:gd name="connsiteX3" fmla="*/ 1422290 w 6451490"/>
                  <a:gd name="connsiteY3" fmla="*/ 432079 h 1095270"/>
                  <a:gd name="connsiteX4" fmla="*/ 2346738 w 6451490"/>
                  <a:gd name="connsiteY4" fmla="*/ 442127 h 1095270"/>
                  <a:gd name="connsiteX5" fmla="*/ 3406840 w 6451490"/>
                  <a:gd name="connsiteY5" fmla="*/ 457200 h 1095270"/>
                  <a:gd name="connsiteX6" fmla="*/ 6451490 w 6451490"/>
                  <a:gd name="connsiteY6" fmla="*/ 1095270 h 1095270"/>
                  <a:gd name="connsiteX7" fmla="*/ 6451490 w 6451490"/>
                  <a:gd name="connsiteY7" fmla="*/ 1095270 h 1095270"/>
                  <a:gd name="connsiteX0" fmla="*/ 40642 w 6451490"/>
                  <a:gd name="connsiteY0" fmla="*/ 0 h 1095270"/>
                  <a:gd name="connsiteX1" fmla="*/ 45666 w 6451490"/>
                  <a:gd name="connsiteY1" fmla="*/ 221063 h 1095270"/>
                  <a:gd name="connsiteX2" fmla="*/ 502866 w 6451490"/>
                  <a:gd name="connsiteY2" fmla="*/ 447151 h 1095270"/>
                  <a:gd name="connsiteX3" fmla="*/ 1422290 w 6451490"/>
                  <a:gd name="connsiteY3" fmla="*/ 432079 h 1095270"/>
                  <a:gd name="connsiteX4" fmla="*/ 2346738 w 6451490"/>
                  <a:gd name="connsiteY4" fmla="*/ 442127 h 1095270"/>
                  <a:gd name="connsiteX5" fmla="*/ 3406840 w 6451490"/>
                  <a:gd name="connsiteY5" fmla="*/ 457200 h 1095270"/>
                  <a:gd name="connsiteX6" fmla="*/ 6451490 w 6451490"/>
                  <a:gd name="connsiteY6" fmla="*/ 1095270 h 1095270"/>
                  <a:gd name="connsiteX7" fmla="*/ 6451490 w 6451490"/>
                  <a:gd name="connsiteY7" fmla="*/ 1095270 h 1095270"/>
                  <a:gd name="connsiteX0" fmla="*/ 40642 w 6451490"/>
                  <a:gd name="connsiteY0" fmla="*/ 0 h 1095270"/>
                  <a:gd name="connsiteX1" fmla="*/ 45666 w 6451490"/>
                  <a:gd name="connsiteY1" fmla="*/ 221063 h 1095270"/>
                  <a:gd name="connsiteX2" fmla="*/ 502866 w 6451490"/>
                  <a:gd name="connsiteY2" fmla="*/ 447151 h 1095270"/>
                  <a:gd name="connsiteX3" fmla="*/ 1422290 w 6451490"/>
                  <a:gd name="connsiteY3" fmla="*/ 432079 h 1095270"/>
                  <a:gd name="connsiteX4" fmla="*/ 2346738 w 6451490"/>
                  <a:gd name="connsiteY4" fmla="*/ 442127 h 1095270"/>
                  <a:gd name="connsiteX5" fmla="*/ 3406840 w 6451490"/>
                  <a:gd name="connsiteY5" fmla="*/ 457200 h 1095270"/>
                  <a:gd name="connsiteX6" fmla="*/ 4075055 w 6451490"/>
                  <a:gd name="connsiteY6" fmla="*/ 592852 h 1095270"/>
                  <a:gd name="connsiteX7" fmla="*/ 6451490 w 6451490"/>
                  <a:gd name="connsiteY7" fmla="*/ 1095270 h 1095270"/>
                  <a:gd name="connsiteX8" fmla="*/ 6451490 w 6451490"/>
                  <a:gd name="connsiteY8" fmla="*/ 1095270 h 1095270"/>
                  <a:gd name="connsiteX0" fmla="*/ 40642 w 6451490"/>
                  <a:gd name="connsiteY0" fmla="*/ 0 h 1095270"/>
                  <a:gd name="connsiteX1" fmla="*/ 45666 w 6451490"/>
                  <a:gd name="connsiteY1" fmla="*/ 221063 h 1095270"/>
                  <a:gd name="connsiteX2" fmla="*/ 502866 w 6451490"/>
                  <a:gd name="connsiteY2" fmla="*/ 447151 h 1095270"/>
                  <a:gd name="connsiteX3" fmla="*/ 1422290 w 6451490"/>
                  <a:gd name="connsiteY3" fmla="*/ 432079 h 1095270"/>
                  <a:gd name="connsiteX4" fmla="*/ 2346738 w 6451490"/>
                  <a:gd name="connsiteY4" fmla="*/ 442127 h 1095270"/>
                  <a:gd name="connsiteX5" fmla="*/ 3406840 w 6451490"/>
                  <a:gd name="connsiteY5" fmla="*/ 457200 h 1095270"/>
                  <a:gd name="connsiteX6" fmla="*/ 4080079 w 6451490"/>
                  <a:gd name="connsiteY6" fmla="*/ 622997 h 1095270"/>
                  <a:gd name="connsiteX7" fmla="*/ 6451490 w 6451490"/>
                  <a:gd name="connsiteY7" fmla="*/ 1095270 h 1095270"/>
                  <a:gd name="connsiteX8" fmla="*/ 6451490 w 6451490"/>
                  <a:gd name="connsiteY8" fmla="*/ 1095270 h 1095270"/>
                  <a:gd name="connsiteX0" fmla="*/ 40642 w 6451490"/>
                  <a:gd name="connsiteY0" fmla="*/ 0 h 1095270"/>
                  <a:gd name="connsiteX1" fmla="*/ 45666 w 6451490"/>
                  <a:gd name="connsiteY1" fmla="*/ 221063 h 1095270"/>
                  <a:gd name="connsiteX2" fmla="*/ 502866 w 6451490"/>
                  <a:gd name="connsiteY2" fmla="*/ 447151 h 1095270"/>
                  <a:gd name="connsiteX3" fmla="*/ 1422290 w 6451490"/>
                  <a:gd name="connsiteY3" fmla="*/ 432079 h 1095270"/>
                  <a:gd name="connsiteX4" fmla="*/ 2346738 w 6451490"/>
                  <a:gd name="connsiteY4" fmla="*/ 442127 h 1095270"/>
                  <a:gd name="connsiteX5" fmla="*/ 3406840 w 6451490"/>
                  <a:gd name="connsiteY5" fmla="*/ 457200 h 1095270"/>
                  <a:gd name="connsiteX6" fmla="*/ 4080079 w 6451490"/>
                  <a:gd name="connsiteY6" fmla="*/ 622997 h 1095270"/>
                  <a:gd name="connsiteX7" fmla="*/ 6451490 w 6451490"/>
                  <a:gd name="connsiteY7" fmla="*/ 1095270 h 1095270"/>
                  <a:gd name="connsiteX8" fmla="*/ 6451490 w 6451490"/>
                  <a:gd name="connsiteY8" fmla="*/ 1095270 h 1095270"/>
                  <a:gd name="connsiteX0" fmla="*/ 40642 w 6451490"/>
                  <a:gd name="connsiteY0" fmla="*/ 0 h 1095270"/>
                  <a:gd name="connsiteX1" fmla="*/ 45666 w 6451490"/>
                  <a:gd name="connsiteY1" fmla="*/ 221063 h 1095270"/>
                  <a:gd name="connsiteX2" fmla="*/ 502866 w 6451490"/>
                  <a:gd name="connsiteY2" fmla="*/ 447151 h 1095270"/>
                  <a:gd name="connsiteX3" fmla="*/ 1422290 w 6451490"/>
                  <a:gd name="connsiteY3" fmla="*/ 432079 h 1095270"/>
                  <a:gd name="connsiteX4" fmla="*/ 2346738 w 6451490"/>
                  <a:gd name="connsiteY4" fmla="*/ 442127 h 1095270"/>
                  <a:gd name="connsiteX5" fmla="*/ 3406840 w 6451490"/>
                  <a:gd name="connsiteY5" fmla="*/ 457200 h 1095270"/>
                  <a:gd name="connsiteX6" fmla="*/ 4080079 w 6451490"/>
                  <a:gd name="connsiteY6" fmla="*/ 622997 h 1095270"/>
                  <a:gd name="connsiteX7" fmla="*/ 6451490 w 6451490"/>
                  <a:gd name="connsiteY7" fmla="*/ 1095270 h 1095270"/>
                  <a:gd name="connsiteX8" fmla="*/ 6451490 w 6451490"/>
                  <a:gd name="connsiteY8" fmla="*/ 1095270 h 1095270"/>
                  <a:gd name="connsiteX0" fmla="*/ 40642 w 6451490"/>
                  <a:gd name="connsiteY0" fmla="*/ 0 h 1095270"/>
                  <a:gd name="connsiteX1" fmla="*/ 45666 w 6451490"/>
                  <a:gd name="connsiteY1" fmla="*/ 221063 h 1095270"/>
                  <a:gd name="connsiteX2" fmla="*/ 502866 w 6451490"/>
                  <a:gd name="connsiteY2" fmla="*/ 447151 h 1095270"/>
                  <a:gd name="connsiteX3" fmla="*/ 1422290 w 6451490"/>
                  <a:gd name="connsiteY3" fmla="*/ 432079 h 1095270"/>
                  <a:gd name="connsiteX4" fmla="*/ 2346738 w 6451490"/>
                  <a:gd name="connsiteY4" fmla="*/ 442127 h 1095270"/>
                  <a:gd name="connsiteX5" fmla="*/ 3406840 w 6451490"/>
                  <a:gd name="connsiteY5" fmla="*/ 457200 h 1095270"/>
                  <a:gd name="connsiteX6" fmla="*/ 4080079 w 6451490"/>
                  <a:gd name="connsiteY6" fmla="*/ 622997 h 1095270"/>
                  <a:gd name="connsiteX7" fmla="*/ 6451490 w 6451490"/>
                  <a:gd name="connsiteY7" fmla="*/ 1095270 h 1095270"/>
                  <a:gd name="connsiteX8" fmla="*/ 6451490 w 6451490"/>
                  <a:gd name="connsiteY8" fmla="*/ 1095270 h 1095270"/>
                  <a:gd name="connsiteX0" fmla="*/ 0 w 6410848"/>
                  <a:gd name="connsiteY0" fmla="*/ 0 h 1095270"/>
                  <a:gd name="connsiteX1" fmla="*/ 5024 w 6410848"/>
                  <a:gd name="connsiteY1" fmla="*/ 221063 h 1095270"/>
                  <a:gd name="connsiteX2" fmla="*/ 462224 w 6410848"/>
                  <a:gd name="connsiteY2" fmla="*/ 447151 h 1095270"/>
                  <a:gd name="connsiteX3" fmla="*/ 1381648 w 6410848"/>
                  <a:gd name="connsiteY3" fmla="*/ 432079 h 1095270"/>
                  <a:gd name="connsiteX4" fmla="*/ 2306096 w 6410848"/>
                  <a:gd name="connsiteY4" fmla="*/ 442127 h 1095270"/>
                  <a:gd name="connsiteX5" fmla="*/ 3366198 w 6410848"/>
                  <a:gd name="connsiteY5" fmla="*/ 457200 h 1095270"/>
                  <a:gd name="connsiteX6" fmla="*/ 4039437 w 6410848"/>
                  <a:gd name="connsiteY6" fmla="*/ 622997 h 1095270"/>
                  <a:gd name="connsiteX7" fmla="*/ 6410848 w 6410848"/>
                  <a:gd name="connsiteY7" fmla="*/ 1095270 h 1095270"/>
                  <a:gd name="connsiteX8" fmla="*/ 6410848 w 6410848"/>
                  <a:gd name="connsiteY8" fmla="*/ 1095270 h 1095270"/>
                  <a:gd name="connsiteX0" fmla="*/ 0 w 6443856"/>
                  <a:gd name="connsiteY0" fmla="*/ 0 h 1239681"/>
                  <a:gd name="connsiteX1" fmla="*/ 38032 w 6443856"/>
                  <a:gd name="connsiteY1" fmla="*/ 365474 h 1239681"/>
                  <a:gd name="connsiteX2" fmla="*/ 495232 w 6443856"/>
                  <a:gd name="connsiteY2" fmla="*/ 591562 h 1239681"/>
                  <a:gd name="connsiteX3" fmla="*/ 1414656 w 6443856"/>
                  <a:gd name="connsiteY3" fmla="*/ 576490 h 1239681"/>
                  <a:gd name="connsiteX4" fmla="*/ 2339104 w 6443856"/>
                  <a:gd name="connsiteY4" fmla="*/ 586538 h 1239681"/>
                  <a:gd name="connsiteX5" fmla="*/ 3399206 w 6443856"/>
                  <a:gd name="connsiteY5" fmla="*/ 601611 h 1239681"/>
                  <a:gd name="connsiteX6" fmla="*/ 4072445 w 6443856"/>
                  <a:gd name="connsiteY6" fmla="*/ 767408 h 1239681"/>
                  <a:gd name="connsiteX7" fmla="*/ 6443856 w 6443856"/>
                  <a:gd name="connsiteY7" fmla="*/ 1239681 h 1239681"/>
                  <a:gd name="connsiteX8" fmla="*/ 6443856 w 6443856"/>
                  <a:gd name="connsiteY8" fmla="*/ 1239681 h 1239681"/>
                  <a:gd name="connsiteX0" fmla="*/ 15607 w 6459463"/>
                  <a:gd name="connsiteY0" fmla="*/ 0 h 1239681"/>
                  <a:gd name="connsiteX1" fmla="*/ 0 w 6459463"/>
                  <a:gd name="connsiteY1" fmla="*/ 332466 h 1239681"/>
                  <a:gd name="connsiteX2" fmla="*/ 510839 w 6459463"/>
                  <a:gd name="connsiteY2" fmla="*/ 591562 h 1239681"/>
                  <a:gd name="connsiteX3" fmla="*/ 1430263 w 6459463"/>
                  <a:gd name="connsiteY3" fmla="*/ 576490 h 1239681"/>
                  <a:gd name="connsiteX4" fmla="*/ 2354711 w 6459463"/>
                  <a:gd name="connsiteY4" fmla="*/ 586538 h 1239681"/>
                  <a:gd name="connsiteX5" fmla="*/ 3414813 w 6459463"/>
                  <a:gd name="connsiteY5" fmla="*/ 601611 h 1239681"/>
                  <a:gd name="connsiteX6" fmla="*/ 4088052 w 6459463"/>
                  <a:gd name="connsiteY6" fmla="*/ 767408 h 1239681"/>
                  <a:gd name="connsiteX7" fmla="*/ 6459463 w 6459463"/>
                  <a:gd name="connsiteY7" fmla="*/ 1239681 h 1239681"/>
                  <a:gd name="connsiteX8" fmla="*/ 6459463 w 6459463"/>
                  <a:gd name="connsiteY8" fmla="*/ 1239681 h 1239681"/>
                  <a:gd name="connsiteX0" fmla="*/ 15607 w 6459463"/>
                  <a:gd name="connsiteY0" fmla="*/ 0 h 1239681"/>
                  <a:gd name="connsiteX1" fmla="*/ 0 w 6459463"/>
                  <a:gd name="connsiteY1" fmla="*/ 332466 h 1239681"/>
                  <a:gd name="connsiteX2" fmla="*/ 770781 w 6459463"/>
                  <a:gd name="connsiteY2" fmla="*/ 715344 h 1239681"/>
                  <a:gd name="connsiteX3" fmla="*/ 1430263 w 6459463"/>
                  <a:gd name="connsiteY3" fmla="*/ 576490 h 1239681"/>
                  <a:gd name="connsiteX4" fmla="*/ 2354711 w 6459463"/>
                  <a:gd name="connsiteY4" fmla="*/ 586538 h 1239681"/>
                  <a:gd name="connsiteX5" fmla="*/ 3414813 w 6459463"/>
                  <a:gd name="connsiteY5" fmla="*/ 601611 h 1239681"/>
                  <a:gd name="connsiteX6" fmla="*/ 4088052 w 6459463"/>
                  <a:gd name="connsiteY6" fmla="*/ 767408 h 1239681"/>
                  <a:gd name="connsiteX7" fmla="*/ 6459463 w 6459463"/>
                  <a:gd name="connsiteY7" fmla="*/ 1239681 h 1239681"/>
                  <a:gd name="connsiteX8" fmla="*/ 6459463 w 6459463"/>
                  <a:gd name="connsiteY8" fmla="*/ 1239681 h 1239681"/>
                  <a:gd name="connsiteX0" fmla="*/ 15607 w 6459463"/>
                  <a:gd name="connsiteY0" fmla="*/ 0 h 1239681"/>
                  <a:gd name="connsiteX1" fmla="*/ 0 w 6459463"/>
                  <a:gd name="connsiteY1" fmla="*/ 332466 h 1239681"/>
                  <a:gd name="connsiteX2" fmla="*/ 770781 w 6459463"/>
                  <a:gd name="connsiteY2" fmla="*/ 715344 h 1239681"/>
                  <a:gd name="connsiteX3" fmla="*/ 1793356 w 6459463"/>
                  <a:gd name="connsiteY3" fmla="*/ 696145 h 1239681"/>
                  <a:gd name="connsiteX4" fmla="*/ 2354711 w 6459463"/>
                  <a:gd name="connsiteY4" fmla="*/ 586538 h 1239681"/>
                  <a:gd name="connsiteX5" fmla="*/ 3414813 w 6459463"/>
                  <a:gd name="connsiteY5" fmla="*/ 601611 h 1239681"/>
                  <a:gd name="connsiteX6" fmla="*/ 4088052 w 6459463"/>
                  <a:gd name="connsiteY6" fmla="*/ 767408 h 1239681"/>
                  <a:gd name="connsiteX7" fmla="*/ 6459463 w 6459463"/>
                  <a:gd name="connsiteY7" fmla="*/ 1239681 h 1239681"/>
                  <a:gd name="connsiteX8" fmla="*/ 6459463 w 6459463"/>
                  <a:gd name="connsiteY8" fmla="*/ 1239681 h 1239681"/>
                  <a:gd name="connsiteX0" fmla="*/ 15607 w 6459463"/>
                  <a:gd name="connsiteY0" fmla="*/ 0 h 1239681"/>
                  <a:gd name="connsiteX1" fmla="*/ 0 w 6459463"/>
                  <a:gd name="connsiteY1" fmla="*/ 332466 h 1239681"/>
                  <a:gd name="connsiteX2" fmla="*/ 770781 w 6459463"/>
                  <a:gd name="connsiteY2" fmla="*/ 715344 h 1239681"/>
                  <a:gd name="connsiteX3" fmla="*/ 1793356 w 6459463"/>
                  <a:gd name="connsiteY3" fmla="*/ 696145 h 1239681"/>
                  <a:gd name="connsiteX4" fmla="*/ 2796200 w 6459463"/>
                  <a:gd name="connsiteY4" fmla="*/ 706194 h 1239681"/>
                  <a:gd name="connsiteX5" fmla="*/ 3414813 w 6459463"/>
                  <a:gd name="connsiteY5" fmla="*/ 601611 h 1239681"/>
                  <a:gd name="connsiteX6" fmla="*/ 4088052 w 6459463"/>
                  <a:gd name="connsiteY6" fmla="*/ 767408 h 1239681"/>
                  <a:gd name="connsiteX7" fmla="*/ 6459463 w 6459463"/>
                  <a:gd name="connsiteY7" fmla="*/ 1239681 h 1239681"/>
                  <a:gd name="connsiteX8" fmla="*/ 6459463 w 6459463"/>
                  <a:gd name="connsiteY8" fmla="*/ 1239681 h 1239681"/>
                  <a:gd name="connsiteX0" fmla="*/ 15607 w 6459463"/>
                  <a:gd name="connsiteY0" fmla="*/ 0 h 1239681"/>
                  <a:gd name="connsiteX1" fmla="*/ 0 w 6459463"/>
                  <a:gd name="connsiteY1" fmla="*/ 332466 h 1239681"/>
                  <a:gd name="connsiteX2" fmla="*/ 770781 w 6459463"/>
                  <a:gd name="connsiteY2" fmla="*/ 715344 h 1239681"/>
                  <a:gd name="connsiteX3" fmla="*/ 1793356 w 6459463"/>
                  <a:gd name="connsiteY3" fmla="*/ 696145 h 1239681"/>
                  <a:gd name="connsiteX4" fmla="*/ 2796200 w 6459463"/>
                  <a:gd name="connsiteY4" fmla="*/ 706194 h 1239681"/>
                  <a:gd name="connsiteX5" fmla="*/ 3942949 w 6459463"/>
                  <a:gd name="connsiteY5" fmla="*/ 700636 h 1239681"/>
                  <a:gd name="connsiteX6" fmla="*/ 4088052 w 6459463"/>
                  <a:gd name="connsiteY6" fmla="*/ 767408 h 1239681"/>
                  <a:gd name="connsiteX7" fmla="*/ 6459463 w 6459463"/>
                  <a:gd name="connsiteY7" fmla="*/ 1239681 h 1239681"/>
                  <a:gd name="connsiteX8" fmla="*/ 6459463 w 6459463"/>
                  <a:gd name="connsiteY8" fmla="*/ 1239681 h 1239681"/>
                  <a:gd name="connsiteX0" fmla="*/ 15607 w 6459463"/>
                  <a:gd name="connsiteY0" fmla="*/ 0 h 1239681"/>
                  <a:gd name="connsiteX1" fmla="*/ 0 w 6459463"/>
                  <a:gd name="connsiteY1" fmla="*/ 332466 h 1239681"/>
                  <a:gd name="connsiteX2" fmla="*/ 770781 w 6459463"/>
                  <a:gd name="connsiteY2" fmla="*/ 715344 h 1239681"/>
                  <a:gd name="connsiteX3" fmla="*/ 1793356 w 6459463"/>
                  <a:gd name="connsiteY3" fmla="*/ 696145 h 1239681"/>
                  <a:gd name="connsiteX4" fmla="*/ 2796200 w 6459463"/>
                  <a:gd name="connsiteY4" fmla="*/ 706194 h 1239681"/>
                  <a:gd name="connsiteX5" fmla="*/ 3992463 w 6459463"/>
                  <a:gd name="connsiteY5" fmla="*/ 729519 h 1239681"/>
                  <a:gd name="connsiteX6" fmla="*/ 4088052 w 6459463"/>
                  <a:gd name="connsiteY6" fmla="*/ 767408 h 1239681"/>
                  <a:gd name="connsiteX7" fmla="*/ 6459463 w 6459463"/>
                  <a:gd name="connsiteY7" fmla="*/ 1239681 h 1239681"/>
                  <a:gd name="connsiteX8" fmla="*/ 6459463 w 6459463"/>
                  <a:gd name="connsiteY8" fmla="*/ 1239681 h 1239681"/>
                  <a:gd name="connsiteX0" fmla="*/ 15607 w 6459463"/>
                  <a:gd name="connsiteY0" fmla="*/ 0 h 1239681"/>
                  <a:gd name="connsiteX1" fmla="*/ 0 w 6459463"/>
                  <a:gd name="connsiteY1" fmla="*/ 332466 h 1239681"/>
                  <a:gd name="connsiteX2" fmla="*/ 770781 w 6459463"/>
                  <a:gd name="connsiteY2" fmla="*/ 715344 h 1239681"/>
                  <a:gd name="connsiteX3" fmla="*/ 1793356 w 6459463"/>
                  <a:gd name="connsiteY3" fmla="*/ 696145 h 1239681"/>
                  <a:gd name="connsiteX4" fmla="*/ 2796200 w 6459463"/>
                  <a:gd name="connsiteY4" fmla="*/ 706194 h 1239681"/>
                  <a:gd name="connsiteX5" fmla="*/ 3992463 w 6459463"/>
                  <a:gd name="connsiteY5" fmla="*/ 729519 h 1239681"/>
                  <a:gd name="connsiteX6" fmla="*/ 4356246 w 6459463"/>
                  <a:gd name="connsiteY6" fmla="*/ 816921 h 1239681"/>
                  <a:gd name="connsiteX7" fmla="*/ 6459463 w 6459463"/>
                  <a:gd name="connsiteY7" fmla="*/ 1239681 h 1239681"/>
                  <a:gd name="connsiteX8" fmla="*/ 6459463 w 6459463"/>
                  <a:gd name="connsiteY8" fmla="*/ 1239681 h 1239681"/>
                  <a:gd name="connsiteX0" fmla="*/ 15607 w 6459463"/>
                  <a:gd name="connsiteY0" fmla="*/ 0 h 1239681"/>
                  <a:gd name="connsiteX1" fmla="*/ 0 w 6459463"/>
                  <a:gd name="connsiteY1" fmla="*/ 332466 h 1239681"/>
                  <a:gd name="connsiteX2" fmla="*/ 770781 w 6459463"/>
                  <a:gd name="connsiteY2" fmla="*/ 715344 h 1239681"/>
                  <a:gd name="connsiteX3" fmla="*/ 1793356 w 6459463"/>
                  <a:gd name="connsiteY3" fmla="*/ 696145 h 1239681"/>
                  <a:gd name="connsiteX4" fmla="*/ 2796200 w 6459463"/>
                  <a:gd name="connsiteY4" fmla="*/ 706194 h 1239681"/>
                  <a:gd name="connsiteX5" fmla="*/ 3992463 w 6459463"/>
                  <a:gd name="connsiteY5" fmla="*/ 721267 h 1239681"/>
                  <a:gd name="connsiteX6" fmla="*/ 4356246 w 6459463"/>
                  <a:gd name="connsiteY6" fmla="*/ 816921 h 1239681"/>
                  <a:gd name="connsiteX7" fmla="*/ 6459463 w 6459463"/>
                  <a:gd name="connsiteY7" fmla="*/ 1239681 h 1239681"/>
                  <a:gd name="connsiteX8" fmla="*/ 6459463 w 6459463"/>
                  <a:gd name="connsiteY8" fmla="*/ 1239681 h 1239681"/>
                  <a:gd name="connsiteX0" fmla="*/ 15607 w 7383700"/>
                  <a:gd name="connsiteY0" fmla="*/ 0 h 1441858"/>
                  <a:gd name="connsiteX1" fmla="*/ 0 w 7383700"/>
                  <a:gd name="connsiteY1" fmla="*/ 332466 h 1441858"/>
                  <a:gd name="connsiteX2" fmla="*/ 770781 w 7383700"/>
                  <a:gd name="connsiteY2" fmla="*/ 715344 h 1441858"/>
                  <a:gd name="connsiteX3" fmla="*/ 1793356 w 7383700"/>
                  <a:gd name="connsiteY3" fmla="*/ 696145 h 1441858"/>
                  <a:gd name="connsiteX4" fmla="*/ 2796200 w 7383700"/>
                  <a:gd name="connsiteY4" fmla="*/ 706194 h 1441858"/>
                  <a:gd name="connsiteX5" fmla="*/ 3992463 w 7383700"/>
                  <a:gd name="connsiteY5" fmla="*/ 721267 h 1441858"/>
                  <a:gd name="connsiteX6" fmla="*/ 4356246 w 7383700"/>
                  <a:gd name="connsiteY6" fmla="*/ 816921 h 1441858"/>
                  <a:gd name="connsiteX7" fmla="*/ 6459463 w 7383700"/>
                  <a:gd name="connsiteY7" fmla="*/ 1239681 h 1441858"/>
                  <a:gd name="connsiteX8" fmla="*/ 7383700 w 7383700"/>
                  <a:gd name="connsiteY8" fmla="*/ 1441858 h 1441858"/>
                  <a:gd name="connsiteX0" fmla="*/ 15607 w 7383700"/>
                  <a:gd name="connsiteY0" fmla="*/ 0 h 1441858"/>
                  <a:gd name="connsiteX1" fmla="*/ 0 w 7383700"/>
                  <a:gd name="connsiteY1" fmla="*/ 332466 h 1441858"/>
                  <a:gd name="connsiteX2" fmla="*/ 770781 w 7383700"/>
                  <a:gd name="connsiteY2" fmla="*/ 715344 h 1441858"/>
                  <a:gd name="connsiteX3" fmla="*/ 1793356 w 7383700"/>
                  <a:gd name="connsiteY3" fmla="*/ 696145 h 1441858"/>
                  <a:gd name="connsiteX4" fmla="*/ 2796200 w 7383700"/>
                  <a:gd name="connsiteY4" fmla="*/ 706194 h 1441858"/>
                  <a:gd name="connsiteX5" fmla="*/ 3992463 w 7383700"/>
                  <a:gd name="connsiteY5" fmla="*/ 721267 h 1441858"/>
                  <a:gd name="connsiteX6" fmla="*/ 4356246 w 7383700"/>
                  <a:gd name="connsiteY6" fmla="*/ 816921 h 1441858"/>
                  <a:gd name="connsiteX7" fmla="*/ 6294421 w 7383700"/>
                  <a:gd name="connsiteY7" fmla="*/ 1219051 h 1441858"/>
                  <a:gd name="connsiteX8" fmla="*/ 7383700 w 7383700"/>
                  <a:gd name="connsiteY8" fmla="*/ 1441858 h 144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3700" h="1441858">
                    <a:moveTo>
                      <a:pt x="15607" y="0"/>
                    </a:moveTo>
                    <a:lnTo>
                      <a:pt x="0" y="332466"/>
                    </a:lnTo>
                    <a:lnTo>
                      <a:pt x="770781" y="715344"/>
                    </a:lnTo>
                    <a:lnTo>
                      <a:pt x="1793356" y="696145"/>
                    </a:lnTo>
                    <a:lnTo>
                      <a:pt x="2796200" y="706194"/>
                    </a:lnTo>
                    <a:lnTo>
                      <a:pt x="3992463" y="721267"/>
                    </a:lnTo>
                    <a:lnTo>
                      <a:pt x="4356246" y="816921"/>
                    </a:lnTo>
                    <a:lnTo>
                      <a:pt x="6294421" y="1219051"/>
                    </a:lnTo>
                    <a:lnTo>
                      <a:pt x="7383700" y="1441858"/>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2643130" y="3133515"/>
                <a:ext cx="1925726" cy="864108"/>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451994" y="3196118"/>
                <a:ext cx="0" cy="28467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Oval 1"/>
            <p:cNvSpPr/>
            <p:nvPr/>
          </p:nvSpPr>
          <p:spPr>
            <a:xfrm>
              <a:off x="3366544" y="3466350"/>
              <a:ext cx="170899" cy="773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 name="Slide Number Placeholder 2"/>
          <p:cNvSpPr>
            <a:spLocks noGrp="1"/>
          </p:cNvSpPr>
          <p:nvPr>
            <p:ph type="sldNum" sz="quarter" idx="12"/>
          </p:nvPr>
        </p:nvSpPr>
        <p:spPr/>
        <p:txBody>
          <a:bodyPr/>
          <a:lstStyle/>
          <a:p>
            <a:fld id="{79BA96BB-7DBE-4AD9-88D2-170EED19CF9B}" type="slidenum">
              <a:rPr lang="en-US" smtClean="0"/>
              <a:pPr/>
              <a:t>43</a:t>
            </a:fld>
            <a:endParaRPr lang="en-US"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89492">
            <a:off x="2975335" y="2667264"/>
            <a:ext cx="1077159" cy="7181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ounded Rectangle 14"/>
          <p:cNvSpPr/>
          <p:nvPr/>
        </p:nvSpPr>
        <p:spPr>
          <a:xfrm>
            <a:off x="1285223" y="3519532"/>
            <a:ext cx="6585453"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After Passing GISTT, ATC Issues Heading Vector:</a:t>
            </a:r>
          </a:p>
          <a:p>
            <a:pPr algn="ctr"/>
            <a:r>
              <a:rPr lang="en-US" sz="1400" b="1" dirty="0">
                <a:effectLst>
                  <a:outerShdw blurRad="38100" dist="38100" dir="2700000" algn="tl">
                    <a:srgbClr val="000000">
                      <a:alpha val="43137"/>
                    </a:srgbClr>
                  </a:outerShdw>
                </a:effectLst>
              </a:rPr>
              <a:t>“Fly Heading One Two Zero, Vectors For Spacing, </a:t>
            </a:r>
          </a:p>
          <a:p>
            <a:pPr algn="ctr"/>
            <a:r>
              <a:rPr lang="en-US" sz="1400" b="1" dirty="0">
                <a:effectLst>
                  <a:outerShdw blurRad="38100" dist="38100" dir="2700000" algn="tl">
                    <a:srgbClr val="000000">
                      <a:alpha val="43137"/>
                    </a:srgbClr>
                  </a:outerShdw>
                </a:effectLst>
              </a:rPr>
              <a:t>Climb and Maintain One Four Thousand, Expect To Resume The EXTAN Departure”</a:t>
            </a:r>
          </a:p>
        </p:txBody>
      </p:sp>
      <p:sp>
        <p:nvSpPr>
          <p:cNvPr id="25" name="Rounded Rectangle 24"/>
          <p:cNvSpPr/>
          <p:nvPr/>
        </p:nvSpPr>
        <p:spPr>
          <a:xfrm>
            <a:off x="1290415" y="1487197"/>
            <a:ext cx="6580261"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Initial ATC Clearance:</a:t>
            </a:r>
          </a:p>
          <a:p>
            <a:pPr algn="ctr"/>
            <a:r>
              <a:rPr lang="en-US" sz="1400" b="1" dirty="0">
                <a:effectLst>
                  <a:outerShdw blurRad="38100" dist="38100" dir="2700000" algn="tl">
                    <a:srgbClr val="000000">
                      <a:alpha val="43137"/>
                    </a:srgbClr>
                  </a:outerShdw>
                </a:effectLst>
              </a:rPr>
              <a:t>“Cleared EXTAN Three Departure, Climb Via SID”</a:t>
            </a:r>
          </a:p>
        </p:txBody>
      </p:sp>
      <p:sp>
        <p:nvSpPr>
          <p:cNvPr id="16" name="TextBox 15"/>
          <p:cNvSpPr txBox="1"/>
          <p:nvPr/>
        </p:nvSpPr>
        <p:spPr>
          <a:xfrm>
            <a:off x="4224918" y="6322966"/>
            <a:ext cx="3044423" cy="261610"/>
          </a:xfrm>
          <a:prstGeom prst="rect">
            <a:avLst/>
          </a:prstGeom>
          <a:noFill/>
        </p:spPr>
        <p:txBody>
          <a:bodyPr wrap="none" rtlCol="0">
            <a:spAutoFit/>
          </a:bodyPr>
          <a:lstStyle/>
          <a:p>
            <a:r>
              <a:rPr lang="en-US" sz="1100" dirty="0"/>
              <a:t>©Jeppesen, Inc.  Not for Navigation Purposes</a:t>
            </a:r>
          </a:p>
        </p:txBody>
      </p:sp>
      <p:sp>
        <p:nvSpPr>
          <p:cNvPr id="18" name="Rounded Rectangle 17"/>
          <p:cNvSpPr/>
          <p:nvPr/>
        </p:nvSpPr>
        <p:spPr>
          <a:xfrm>
            <a:off x="4582635" y="4465531"/>
            <a:ext cx="3288041" cy="817245"/>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Fly heading 120 degrees</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Climb </a:t>
            </a:r>
            <a:r>
              <a:rPr lang="en-US" sz="1400" b="1" u="sng" dirty="0">
                <a:effectLst>
                  <a:outerShdw blurRad="38100" dist="38100" dir="2700000" algn="tl">
                    <a:srgbClr val="000000">
                      <a:alpha val="43137"/>
                    </a:srgbClr>
                  </a:outerShdw>
                </a:effectLst>
              </a:rPr>
              <a:t>unrestricted</a:t>
            </a:r>
            <a:r>
              <a:rPr lang="en-US" sz="1400" b="1" dirty="0">
                <a:effectLst>
                  <a:outerShdw blurRad="38100" dist="38100" dir="2700000" algn="tl">
                    <a:srgbClr val="000000">
                      <a:alpha val="43137"/>
                    </a:srgbClr>
                  </a:outerShdw>
                </a:effectLst>
              </a:rPr>
              <a:t> to 14,000’</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Expect to resume EXTAN Three</a:t>
            </a:r>
          </a:p>
        </p:txBody>
      </p:sp>
      <p:sp>
        <p:nvSpPr>
          <p:cNvPr id="17" name="TextBox 16"/>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20" name="TextBox 19"/>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
        <p:nvSpPr>
          <p:cNvPr id="22" name="Rounded Rectangle 24"/>
          <p:cNvSpPr/>
          <p:nvPr/>
        </p:nvSpPr>
        <p:spPr>
          <a:xfrm>
            <a:off x="4570413" y="5376967"/>
            <a:ext cx="3300264" cy="578882"/>
          </a:xfrm>
          <a:prstGeom prst="roundRect">
            <a:avLst/>
          </a:prstGeom>
        </p:spPr>
        <p:style>
          <a:lnRef idx="0">
            <a:schemeClr val="dk1"/>
          </a:lnRef>
          <a:fillRef idx="3">
            <a:schemeClr val="dk1"/>
          </a:fillRef>
          <a:effectRef idx="3">
            <a:schemeClr val="dk1"/>
          </a:effectRef>
          <a:fontRef idx="minor">
            <a:schemeClr val="lt1"/>
          </a:fontRef>
        </p:style>
        <p:txBody>
          <a:bodyPr wrap="square" rtlCol="0" anchor="ctr">
            <a:spAutoFit/>
          </a:bodyPr>
          <a:lstStyle/>
          <a:p>
            <a:pPr algn="ctr"/>
            <a:r>
              <a:rPr lang="en-US" sz="1400" b="1" dirty="0">
                <a:effectLst>
                  <a:outerShdw blurRad="38100" dist="38100" dir="2700000" algn="tl">
                    <a:srgbClr val="000000">
                      <a:alpha val="43137"/>
                    </a:srgbClr>
                  </a:outerShdw>
                </a:effectLst>
              </a:rPr>
              <a:t>ATC Must Issue An Altitude To Maintain If They Vector The Aircraft Off Of The SID</a:t>
            </a:r>
          </a:p>
        </p:txBody>
      </p:sp>
    </p:spTree>
    <p:extLst>
      <p:ext uri="{BB962C8B-B14F-4D97-AF65-F5344CB8AC3E}">
        <p14:creationId xmlns:p14="http://schemas.microsoft.com/office/powerpoint/2010/main" val="36070150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040BC52-0AF6-14AE-BE98-49F22C7DB6B5}"/>
              </a:ext>
            </a:extLst>
          </p:cNvPr>
          <p:cNvGrpSpPr/>
          <p:nvPr/>
        </p:nvGrpSpPr>
        <p:grpSpPr>
          <a:xfrm>
            <a:off x="232561" y="126958"/>
            <a:ext cx="8556961" cy="6858000"/>
            <a:chOff x="232561" y="126958"/>
            <a:chExt cx="8556961" cy="6858000"/>
          </a:xfrm>
          <a:scene3d>
            <a:camera prst="perspectiveRelaxedModerately"/>
            <a:lightRig rig="threePt" dir="t"/>
          </a:scene3d>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61" y="126958"/>
              <a:ext cx="8556961" cy="6858000"/>
            </a:xfrm>
            <a:prstGeom prst="rect">
              <a:avLst/>
            </a:prstGeom>
            <a:ln>
              <a:noFill/>
            </a:ln>
            <a:effectLst>
              <a:outerShdw blurRad="292100" dist="139700" dir="2700000" algn="tl" rotWithShape="0">
                <a:srgbClr val="333333">
                  <a:alpha val="65000"/>
                </a:srgbClr>
              </a:outerShdw>
            </a:effectLst>
          </p:spPr>
        </p:pic>
        <p:sp>
          <p:nvSpPr>
            <p:cNvPr id="5" name="Rounded Rectangle 4"/>
            <p:cNvSpPr/>
            <p:nvPr/>
          </p:nvSpPr>
          <p:spPr>
            <a:xfrm>
              <a:off x="3282921" y="5988826"/>
              <a:ext cx="577199" cy="55743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quot;No&quot; Symbol 18"/>
            <p:cNvSpPr/>
            <p:nvPr/>
          </p:nvSpPr>
          <p:spPr>
            <a:xfrm>
              <a:off x="3357632" y="6091457"/>
              <a:ext cx="429899" cy="385448"/>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13" name="Rounded Rectangle 12"/>
            <p:cNvSpPr/>
            <p:nvPr/>
          </p:nvSpPr>
          <p:spPr>
            <a:xfrm>
              <a:off x="1270361" y="4094749"/>
              <a:ext cx="514701" cy="24581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Rounded Rectangle 13"/>
            <p:cNvSpPr/>
            <p:nvPr/>
          </p:nvSpPr>
          <p:spPr>
            <a:xfrm>
              <a:off x="1165411" y="3333387"/>
              <a:ext cx="681317" cy="35409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ounded Rectangle 14"/>
            <p:cNvSpPr/>
            <p:nvPr/>
          </p:nvSpPr>
          <p:spPr>
            <a:xfrm>
              <a:off x="4225297" y="2707623"/>
              <a:ext cx="595391" cy="12806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ounded Rectangle 16"/>
            <p:cNvSpPr/>
            <p:nvPr/>
          </p:nvSpPr>
          <p:spPr>
            <a:xfrm>
              <a:off x="2366239" y="5239566"/>
              <a:ext cx="555172" cy="23291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Freeform 6"/>
            <p:cNvSpPr/>
            <p:nvPr/>
          </p:nvSpPr>
          <p:spPr>
            <a:xfrm>
              <a:off x="2151175" y="2679958"/>
              <a:ext cx="6166055" cy="2336642"/>
            </a:xfrm>
            <a:custGeom>
              <a:avLst/>
              <a:gdLst>
                <a:gd name="connsiteX0" fmla="*/ 1235349 w 5937978"/>
                <a:gd name="connsiteY0" fmla="*/ 1969477 h 2411077"/>
                <a:gd name="connsiteX1" fmla="*/ 1280567 w 5937978"/>
                <a:gd name="connsiteY1" fmla="*/ 2406580 h 2411077"/>
                <a:gd name="connsiteX2" fmla="*/ 617375 w 5937978"/>
                <a:gd name="connsiteY2" fmla="*/ 2155371 h 2411077"/>
                <a:gd name="connsiteX3" fmla="*/ 89837 w 5937978"/>
                <a:gd name="connsiteY3" fmla="*/ 1517301 h 2411077"/>
                <a:gd name="connsiteX4" fmla="*/ 49644 w 5937978"/>
                <a:gd name="connsiteY4" fmla="*/ 949569 h 2411077"/>
                <a:gd name="connsiteX5" fmla="*/ 597279 w 5937978"/>
                <a:gd name="connsiteY5" fmla="*/ 844061 h 2411077"/>
                <a:gd name="connsiteX6" fmla="*/ 2255257 w 5937978"/>
                <a:gd name="connsiteY6" fmla="*/ 859134 h 2411077"/>
                <a:gd name="connsiteX7" fmla="*/ 3209850 w 5937978"/>
                <a:gd name="connsiteY7" fmla="*/ 748602 h 2411077"/>
                <a:gd name="connsiteX8" fmla="*/ 4028791 w 5937978"/>
                <a:gd name="connsiteY8" fmla="*/ 658167 h 2411077"/>
                <a:gd name="connsiteX9" fmla="*/ 4666861 w 5937978"/>
                <a:gd name="connsiteY9" fmla="*/ 447151 h 2411077"/>
                <a:gd name="connsiteX10" fmla="*/ 5937978 w 5937978"/>
                <a:gd name="connsiteY10" fmla="*/ 0 h 2411077"/>
                <a:gd name="connsiteX11" fmla="*/ 5937978 w 5937978"/>
                <a:gd name="connsiteY11" fmla="*/ 0 h 2411077"/>
                <a:gd name="connsiteX0" fmla="*/ 1235349 w 5937978"/>
                <a:gd name="connsiteY0" fmla="*/ 1969477 h 2411077"/>
                <a:gd name="connsiteX1" fmla="*/ 1280567 w 5937978"/>
                <a:gd name="connsiteY1" fmla="*/ 2406580 h 2411077"/>
                <a:gd name="connsiteX2" fmla="*/ 617375 w 5937978"/>
                <a:gd name="connsiteY2" fmla="*/ 2155371 h 2411077"/>
                <a:gd name="connsiteX3" fmla="*/ 89837 w 5937978"/>
                <a:gd name="connsiteY3" fmla="*/ 1517301 h 2411077"/>
                <a:gd name="connsiteX4" fmla="*/ 49644 w 5937978"/>
                <a:gd name="connsiteY4" fmla="*/ 949569 h 2411077"/>
                <a:gd name="connsiteX5" fmla="*/ 597279 w 5937978"/>
                <a:gd name="connsiteY5" fmla="*/ 844061 h 2411077"/>
                <a:gd name="connsiteX6" fmla="*/ 2255257 w 5937978"/>
                <a:gd name="connsiteY6" fmla="*/ 859134 h 2411077"/>
                <a:gd name="connsiteX7" fmla="*/ 3209850 w 5937978"/>
                <a:gd name="connsiteY7" fmla="*/ 748602 h 2411077"/>
                <a:gd name="connsiteX8" fmla="*/ 4028791 w 5937978"/>
                <a:gd name="connsiteY8" fmla="*/ 658167 h 2411077"/>
                <a:gd name="connsiteX9" fmla="*/ 4666861 w 5937978"/>
                <a:gd name="connsiteY9" fmla="*/ 447151 h 2411077"/>
                <a:gd name="connsiteX10" fmla="*/ 5937978 w 5937978"/>
                <a:gd name="connsiteY10" fmla="*/ 0 h 2411077"/>
                <a:gd name="connsiteX11" fmla="*/ 5937978 w 5937978"/>
                <a:gd name="connsiteY11" fmla="*/ 0 h 2411077"/>
                <a:gd name="connsiteX0" fmla="*/ 1235349 w 5937978"/>
                <a:gd name="connsiteY0" fmla="*/ 1969477 h 2406580"/>
                <a:gd name="connsiteX1" fmla="*/ 1280567 w 5937978"/>
                <a:gd name="connsiteY1" fmla="*/ 2406580 h 2406580"/>
                <a:gd name="connsiteX2" fmla="*/ 617375 w 5937978"/>
                <a:gd name="connsiteY2" fmla="*/ 2155371 h 2406580"/>
                <a:gd name="connsiteX3" fmla="*/ 89837 w 5937978"/>
                <a:gd name="connsiteY3" fmla="*/ 1517301 h 2406580"/>
                <a:gd name="connsiteX4" fmla="*/ 49644 w 5937978"/>
                <a:gd name="connsiteY4" fmla="*/ 949569 h 2406580"/>
                <a:gd name="connsiteX5" fmla="*/ 597279 w 5937978"/>
                <a:gd name="connsiteY5" fmla="*/ 844061 h 2406580"/>
                <a:gd name="connsiteX6" fmla="*/ 2255257 w 5937978"/>
                <a:gd name="connsiteY6" fmla="*/ 859134 h 2406580"/>
                <a:gd name="connsiteX7" fmla="*/ 3209850 w 5937978"/>
                <a:gd name="connsiteY7" fmla="*/ 748602 h 2406580"/>
                <a:gd name="connsiteX8" fmla="*/ 4028791 w 5937978"/>
                <a:gd name="connsiteY8" fmla="*/ 658167 h 2406580"/>
                <a:gd name="connsiteX9" fmla="*/ 4666861 w 5937978"/>
                <a:gd name="connsiteY9" fmla="*/ 447151 h 2406580"/>
                <a:gd name="connsiteX10" fmla="*/ 5937978 w 5937978"/>
                <a:gd name="connsiteY10" fmla="*/ 0 h 2406580"/>
                <a:gd name="connsiteX11" fmla="*/ 5937978 w 5937978"/>
                <a:gd name="connsiteY11" fmla="*/ 0 h 2406580"/>
                <a:gd name="connsiteX0" fmla="*/ 1235349 w 5937978"/>
                <a:gd name="connsiteY0" fmla="*/ 1969477 h 2406580"/>
                <a:gd name="connsiteX1" fmla="*/ 1280567 w 5937978"/>
                <a:gd name="connsiteY1" fmla="*/ 2406580 h 2406580"/>
                <a:gd name="connsiteX2" fmla="*/ 617375 w 5937978"/>
                <a:gd name="connsiteY2" fmla="*/ 2155371 h 2406580"/>
                <a:gd name="connsiteX3" fmla="*/ 89837 w 5937978"/>
                <a:gd name="connsiteY3" fmla="*/ 1517301 h 2406580"/>
                <a:gd name="connsiteX4" fmla="*/ 49644 w 5937978"/>
                <a:gd name="connsiteY4" fmla="*/ 949569 h 2406580"/>
                <a:gd name="connsiteX5" fmla="*/ 597279 w 5937978"/>
                <a:gd name="connsiteY5" fmla="*/ 844061 h 2406580"/>
                <a:gd name="connsiteX6" fmla="*/ 2255257 w 5937978"/>
                <a:gd name="connsiteY6" fmla="*/ 859134 h 2406580"/>
                <a:gd name="connsiteX7" fmla="*/ 3209850 w 5937978"/>
                <a:gd name="connsiteY7" fmla="*/ 748602 h 2406580"/>
                <a:gd name="connsiteX8" fmla="*/ 4028791 w 5937978"/>
                <a:gd name="connsiteY8" fmla="*/ 658167 h 2406580"/>
                <a:gd name="connsiteX9" fmla="*/ 4666861 w 5937978"/>
                <a:gd name="connsiteY9" fmla="*/ 447151 h 2406580"/>
                <a:gd name="connsiteX10" fmla="*/ 5937978 w 5937978"/>
                <a:gd name="connsiteY10" fmla="*/ 0 h 2406580"/>
                <a:gd name="connsiteX11" fmla="*/ 5937978 w 5937978"/>
                <a:gd name="connsiteY11" fmla="*/ 0 h 2406580"/>
                <a:gd name="connsiteX0" fmla="*/ 1185705 w 5888334"/>
                <a:gd name="connsiteY0" fmla="*/ 1969477 h 2406580"/>
                <a:gd name="connsiteX1" fmla="*/ 1230923 w 5888334"/>
                <a:gd name="connsiteY1" fmla="*/ 2406580 h 2406580"/>
                <a:gd name="connsiteX2" fmla="*/ 567731 w 5888334"/>
                <a:gd name="connsiteY2" fmla="*/ 2155371 h 2406580"/>
                <a:gd name="connsiteX3" fmla="*/ 40193 w 5888334"/>
                <a:gd name="connsiteY3" fmla="*/ 1517301 h 2406580"/>
                <a:gd name="connsiteX4" fmla="*/ 0 w 5888334"/>
                <a:gd name="connsiteY4" fmla="*/ 949569 h 2406580"/>
                <a:gd name="connsiteX5" fmla="*/ 547635 w 5888334"/>
                <a:gd name="connsiteY5" fmla="*/ 844061 h 2406580"/>
                <a:gd name="connsiteX6" fmla="*/ 2205613 w 5888334"/>
                <a:gd name="connsiteY6" fmla="*/ 859134 h 2406580"/>
                <a:gd name="connsiteX7" fmla="*/ 3160206 w 5888334"/>
                <a:gd name="connsiteY7" fmla="*/ 748602 h 2406580"/>
                <a:gd name="connsiteX8" fmla="*/ 3979147 w 5888334"/>
                <a:gd name="connsiteY8" fmla="*/ 658167 h 2406580"/>
                <a:gd name="connsiteX9" fmla="*/ 4617217 w 5888334"/>
                <a:gd name="connsiteY9" fmla="*/ 447151 h 2406580"/>
                <a:gd name="connsiteX10" fmla="*/ 5888334 w 5888334"/>
                <a:gd name="connsiteY10" fmla="*/ 0 h 2406580"/>
                <a:gd name="connsiteX11" fmla="*/ 5888334 w 5888334"/>
                <a:gd name="connsiteY11" fmla="*/ 0 h 2406580"/>
                <a:gd name="connsiteX0" fmla="*/ 1185705 w 5888334"/>
                <a:gd name="connsiteY0" fmla="*/ 1969477 h 2406580"/>
                <a:gd name="connsiteX1" fmla="*/ 1230923 w 5888334"/>
                <a:gd name="connsiteY1" fmla="*/ 2406580 h 2406580"/>
                <a:gd name="connsiteX2" fmla="*/ 567731 w 5888334"/>
                <a:gd name="connsiteY2" fmla="*/ 2155371 h 2406580"/>
                <a:gd name="connsiteX3" fmla="*/ 40193 w 5888334"/>
                <a:gd name="connsiteY3" fmla="*/ 1517301 h 2406580"/>
                <a:gd name="connsiteX4" fmla="*/ 0 w 5888334"/>
                <a:gd name="connsiteY4" fmla="*/ 949569 h 2406580"/>
                <a:gd name="connsiteX5" fmla="*/ 547635 w 5888334"/>
                <a:gd name="connsiteY5" fmla="*/ 844061 h 2406580"/>
                <a:gd name="connsiteX6" fmla="*/ 2205613 w 5888334"/>
                <a:gd name="connsiteY6" fmla="*/ 859134 h 2406580"/>
                <a:gd name="connsiteX7" fmla="*/ 3160206 w 5888334"/>
                <a:gd name="connsiteY7" fmla="*/ 748602 h 2406580"/>
                <a:gd name="connsiteX8" fmla="*/ 3979147 w 5888334"/>
                <a:gd name="connsiteY8" fmla="*/ 658167 h 2406580"/>
                <a:gd name="connsiteX9" fmla="*/ 4617217 w 5888334"/>
                <a:gd name="connsiteY9" fmla="*/ 447151 h 2406580"/>
                <a:gd name="connsiteX10" fmla="*/ 5888334 w 5888334"/>
                <a:gd name="connsiteY10" fmla="*/ 0 h 2406580"/>
                <a:gd name="connsiteX11" fmla="*/ 5888334 w 5888334"/>
                <a:gd name="connsiteY11" fmla="*/ 0 h 2406580"/>
                <a:gd name="connsiteX0" fmla="*/ 1185705 w 5888334"/>
                <a:gd name="connsiteY0" fmla="*/ 1969477 h 2406580"/>
                <a:gd name="connsiteX1" fmla="*/ 1230923 w 5888334"/>
                <a:gd name="connsiteY1" fmla="*/ 2406580 h 2406580"/>
                <a:gd name="connsiteX2" fmla="*/ 567731 w 5888334"/>
                <a:gd name="connsiteY2" fmla="*/ 2155371 h 2406580"/>
                <a:gd name="connsiteX3" fmla="*/ 40193 w 5888334"/>
                <a:gd name="connsiteY3" fmla="*/ 1517301 h 2406580"/>
                <a:gd name="connsiteX4" fmla="*/ 0 w 5888334"/>
                <a:gd name="connsiteY4" fmla="*/ 949569 h 2406580"/>
                <a:gd name="connsiteX5" fmla="*/ 547635 w 5888334"/>
                <a:gd name="connsiteY5" fmla="*/ 844061 h 2406580"/>
                <a:gd name="connsiteX6" fmla="*/ 2205613 w 5888334"/>
                <a:gd name="connsiteY6" fmla="*/ 859134 h 2406580"/>
                <a:gd name="connsiteX7" fmla="*/ 3160206 w 5888334"/>
                <a:gd name="connsiteY7" fmla="*/ 748602 h 2406580"/>
                <a:gd name="connsiteX8" fmla="*/ 3979147 w 5888334"/>
                <a:gd name="connsiteY8" fmla="*/ 658167 h 2406580"/>
                <a:gd name="connsiteX9" fmla="*/ 4617217 w 5888334"/>
                <a:gd name="connsiteY9" fmla="*/ 447151 h 2406580"/>
                <a:gd name="connsiteX10" fmla="*/ 5888334 w 5888334"/>
                <a:gd name="connsiteY10" fmla="*/ 0 h 2406580"/>
                <a:gd name="connsiteX11" fmla="*/ 5888334 w 5888334"/>
                <a:gd name="connsiteY11" fmla="*/ 0 h 2406580"/>
                <a:gd name="connsiteX0" fmla="*/ 1185705 w 5888334"/>
                <a:gd name="connsiteY0" fmla="*/ 1969477 h 2406580"/>
                <a:gd name="connsiteX1" fmla="*/ 1230923 w 5888334"/>
                <a:gd name="connsiteY1" fmla="*/ 2406580 h 2406580"/>
                <a:gd name="connsiteX2" fmla="*/ 567731 w 5888334"/>
                <a:gd name="connsiteY2" fmla="*/ 2155371 h 2406580"/>
                <a:gd name="connsiteX3" fmla="*/ 40193 w 5888334"/>
                <a:gd name="connsiteY3" fmla="*/ 1517301 h 2406580"/>
                <a:gd name="connsiteX4" fmla="*/ 0 w 5888334"/>
                <a:gd name="connsiteY4" fmla="*/ 949569 h 2406580"/>
                <a:gd name="connsiteX5" fmla="*/ 547635 w 5888334"/>
                <a:gd name="connsiteY5" fmla="*/ 844061 h 2406580"/>
                <a:gd name="connsiteX6" fmla="*/ 2205613 w 5888334"/>
                <a:gd name="connsiteY6" fmla="*/ 859134 h 2406580"/>
                <a:gd name="connsiteX7" fmla="*/ 3160206 w 5888334"/>
                <a:gd name="connsiteY7" fmla="*/ 748602 h 2406580"/>
                <a:gd name="connsiteX8" fmla="*/ 3979147 w 5888334"/>
                <a:gd name="connsiteY8" fmla="*/ 658167 h 2406580"/>
                <a:gd name="connsiteX9" fmla="*/ 4617217 w 5888334"/>
                <a:gd name="connsiteY9" fmla="*/ 447151 h 2406580"/>
                <a:gd name="connsiteX10" fmla="*/ 5888334 w 5888334"/>
                <a:gd name="connsiteY10" fmla="*/ 0 h 2406580"/>
                <a:gd name="connsiteX11" fmla="*/ 5888334 w 5888334"/>
                <a:gd name="connsiteY11" fmla="*/ 0 h 2406580"/>
                <a:gd name="connsiteX0" fmla="*/ 1185705 w 5888334"/>
                <a:gd name="connsiteY0" fmla="*/ 1969477 h 2406580"/>
                <a:gd name="connsiteX1" fmla="*/ 1230923 w 5888334"/>
                <a:gd name="connsiteY1" fmla="*/ 2406580 h 2406580"/>
                <a:gd name="connsiteX2" fmla="*/ 567731 w 5888334"/>
                <a:gd name="connsiteY2" fmla="*/ 2155371 h 2406580"/>
                <a:gd name="connsiteX3" fmla="*/ 40193 w 5888334"/>
                <a:gd name="connsiteY3" fmla="*/ 1517301 h 2406580"/>
                <a:gd name="connsiteX4" fmla="*/ 0 w 5888334"/>
                <a:gd name="connsiteY4" fmla="*/ 949569 h 2406580"/>
                <a:gd name="connsiteX5" fmla="*/ 547635 w 5888334"/>
                <a:gd name="connsiteY5" fmla="*/ 844061 h 2406580"/>
                <a:gd name="connsiteX6" fmla="*/ 2205613 w 5888334"/>
                <a:gd name="connsiteY6" fmla="*/ 859134 h 2406580"/>
                <a:gd name="connsiteX7" fmla="*/ 3160206 w 5888334"/>
                <a:gd name="connsiteY7" fmla="*/ 748602 h 2406580"/>
                <a:gd name="connsiteX8" fmla="*/ 3979147 w 5888334"/>
                <a:gd name="connsiteY8" fmla="*/ 658167 h 2406580"/>
                <a:gd name="connsiteX9" fmla="*/ 4617217 w 5888334"/>
                <a:gd name="connsiteY9" fmla="*/ 447151 h 2406580"/>
                <a:gd name="connsiteX10" fmla="*/ 5888334 w 5888334"/>
                <a:gd name="connsiteY10" fmla="*/ 0 h 2406580"/>
                <a:gd name="connsiteX11" fmla="*/ 5888334 w 5888334"/>
                <a:gd name="connsiteY11" fmla="*/ 0 h 2406580"/>
                <a:gd name="connsiteX0" fmla="*/ 1185705 w 5888334"/>
                <a:gd name="connsiteY0" fmla="*/ 1969477 h 2406580"/>
                <a:gd name="connsiteX1" fmla="*/ 1230923 w 5888334"/>
                <a:gd name="connsiteY1" fmla="*/ 2406580 h 2406580"/>
                <a:gd name="connsiteX2" fmla="*/ 567731 w 5888334"/>
                <a:gd name="connsiteY2" fmla="*/ 2155371 h 2406580"/>
                <a:gd name="connsiteX3" fmla="*/ 40193 w 5888334"/>
                <a:gd name="connsiteY3" fmla="*/ 1517301 h 2406580"/>
                <a:gd name="connsiteX4" fmla="*/ 0 w 5888334"/>
                <a:gd name="connsiteY4" fmla="*/ 949569 h 2406580"/>
                <a:gd name="connsiteX5" fmla="*/ 547635 w 5888334"/>
                <a:gd name="connsiteY5" fmla="*/ 844061 h 2406580"/>
                <a:gd name="connsiteX6" fmla="*/ 2205613 w 5888334"/>
                <a:gd name="connsiteY6" fmla="*/ 859134 h 2406580"/>
                <a:gd name="connsiteX7" fmla="*/ 3160206 w 5888334"/>
                <a:gd name="connsiteY7" fmla="*/ 748602 h 2406580"/>
                <a:gd name="connsiteX8" fmla="*/ 3979147 w 5888334"/>
                <a:gd name="connsiteY8" fmla="*/ 658167 h 2406580"/>
                <a:gd name="connsiteX9" fmla="*/ 4617217 w 5888334"/>
                <a:gd name="connsiteY9" fmla="*/ 447151 h 2406580"/>
                <a:gd name="connsiteX10" fmla="*/ 5888334 w 5888334"/>
                <a:gd name="connsiteY10" fmla="*/ 0 h 2406580"/>
                <a:gd name="connsiteX11" fmla="*/ 5888334 w 5888334"/>
                <a:gd name="connsiteY11" fmla="*/ 0 h 2406580"/>
                <a:gd name="connsiteX0" fmla="*/ 1203427 w 5888334"/>
                <a:gd name="connsiteY0" fmla="*/ 1774547 h 2406580"/>
                <a:gd name="connsiteX1" fmla="*/ 1230923 w 5888334"/>
                <a:gd name="connsiteY1" fmla="*/ 2406580 h 2406580"/>
                <a:gd name="connsiteX2" fmla="*/ 567731 w 5888334"/>
                <a:gd name="connsiteY2" fmla="*/ 2155371 h 2406580"/>
                <a:gd name="connsiteX3" fmla="*/ 40193 w 5888334"/>
                <a:gd name="connsiteY3" fmla="*/ 1517301 h 2406580"/>
                <a:gd name="connsiteX4" fmla="*/ 0 w 5888334"/>
                <a:gd name="connsiteY4" fmla="*/ 949569 h 2406580"/>
                <a:gd name="connsiteX5" fmla="*/ 547635 w 5888334"/>
                <a:gd name="connsiteY5" fmla="*/ 844061 h 2406580"/>
                <a:gd name="connsiteX6" fmla="*/ 2205613 w 5888334"/>
                <a:gd name="connsiteY6" fmla="*/ 859134 h 2406580"/>
                <a:gd name="connsiteX7" fmla="*/ 3160206 w 5888334"/>
                <a:gd name="connsiteY7" fmla="*/ 748602 h 2406580"/>
                <a:gd name="connsiteX8" fmla="*/ 3979147 w 5888334"/>
                <a:gd name="connsiteY8" fmla="*/ 658167 h 2406580"/>
                <a:gd name="connsiteX9" fmla="*/ 4617217 w 5888334"/>
                <a:gd name="connsiteY9" fmla="*/ 447151 h 2406580"/>
                <a:gd name="connsiteX10" fmla="*/ 5888334 w 5888334"/>
                <a:gd name="connsiteY10" fmla="*/ 0 h 2406580"/>
                <a:gd name="connsiteX11" fmla="*/ 5888334 w 5888334"/>
                <a:gd name="connsiteY11" fmla="*/ 0 h 2406580"/>
                <a:gd name="connsiteX0" fmla="*/ 1203427 w 5888334"/>
                <a:gd name="connsiteY0" fmla="*/ 1774547 h 2388859"/>
                <a:gd name="connsiteX1" fmla="*/ 1278180 w 5888334"/>
                <a:gd name="connsiteY1" fmla="*/ 2388859 h 2388859"/>
                <a:gd name="connsiteX2" fmla="*/ 567731 w 5888334"/>
                <a:gd name="connsiteY2" fmla="*/ 2155371 h 2388859"/>
                <a:gd name="connsiteX3" fmla="*/ 40193 w 5888334"/>
                <a:gd name="connsiteY3" fmla="*/ 1517301 h 2388859"/>
                <a:gd name="connsiteX4" fmla="*/ 0 w 5888334"/>
                <a:gd name="connsiteY4" fmla="*/ 949569 h 2388859"/>
                <a:gd name="connsiteX5" fmla="*/ 547635 w 5888334"/>
                <a:gd name="connsiteY5" fmla="*/ 844061 h 2388859"/>
                <a:gd name="connsiteX6" fmla="*/ 2205613 w 5888334"/>
                <a:gd name="connsiteY6" fmla="*/ 859134 h 2388859"/>
                <a:gd name="connsiteX7" fmla="*/ 3160206 w 5888334"/>
                <a:gd name="connsiteY7" fmla="*/ 748602 h 2388859"/>
                <a:gd name="connsiteX8" fmla="*/ 3979147 w 5888334"/>
                <a:gd name="connsiteY8" fmla="*/ 658167 h 2388859"/>
                <a:gd name="connsiteX9" fmla="*/ 4617217 w 5888334"/>
                <a:gd name="connsiteY9" fmla="*/ 447151 h 2388859"/>
                <a:gd name="connsiteX10" fmla="*/ 5888334 w 5888334"/>
                <a:gd name="connsiteY10" fmla="*/ 0 h 2388859"/>
                <a:gd name="connsiteX11" fmla="*/ 5888334 w 5888334"/>
                <a:gd name="connsiteY11" fmla="*/ 0 h 2388859"/>
                <a:gd name="connsiteX0" fmla="*/ 1203427 w 5888334"/>
                <a:gd name="connsiteY0" fmla="*/ 1774547 h 2388859"/>
                <a:gd name="connsiteX1" fmla="*/ 1278180 w 5888334"/>
                <a:gd name="connsiteY1" fmla="*/ 2388859 h 2388859"/>
                <a:gd name="connsiteX2" fmla="*/ 727220 w 5888334"/>
                <a:gd name="connsiteY2" fmla="*/ 2344395 h 2388859"/>
                <a:gd name="connsiteX3" fmla="*/ 40193 w 5888334"/>
                <a:gd name="connsiteY3" fmla="*/ 1517301 h 2388859"/>
                <a:gd name="connsiteX4" fmla="*/ 0 w 5888334"/>
                <a:gd name="connsiteY4" fmla="*/ 949569 h 2388859"/>
                <a:gd name="connsiteX5" fmla="*/ 547635 w 5888334"/>
                <a:gd name="connsiteY5" fmla="*/ 844061 h 2388859"/>
                <a:gd name="connsiteX6" fmla="*/ 2205613 w 5888334"/>
                <a:gd name="connsiteY6" fmla="*/ 859134 h 2388859"/>
                <a:gd name="connsiteX7" fmla="*/ 3160206 w 5888334"/>
                <a:gd name="connsiteY7" fmla="*/ 748602 h 2388859"/>
                <a:gd name="connsiteX8" fmla="*/ 3979147 w 5888334"/>
                <a:gd name="connsiteY8" fmla="*/ 658167 h 2388859"/>
                <a:gd name="connsiteX9" fmla="*/ 4617217 w 5888334"/>
                <a:gd name="connsiteY9" fmla="*/ 447151 h 2388859"/>
                <a:gd name="connsiteX10" fmla="*/ 5888334 w 5888334"/>
                <a:gd name="connsiteY10" fmla="*/ 0 h 2388859"/>
                <a:gd name="connsiteX11" fmla="*/ 5888334 w 5888334"/>
                <a:gd name="connsiteY11" fmla="*/ 0 h 2388859"/>
                <a:gd name="connsiteX0" fmla="*/ 1203427 w 5888334"/>
                <a:gd name="connsiteY0" fmla="*/ 1774547 h 2457301"/>
                <a:gd name="connsiteX1" fmla="*/ 1278180 w 5888334"/>
                <a:gd name="connsiteY1" fmla="*/ 2388859 h 2457301"/>
                <a:gd name="connsiteX2" fmla="*/ 727220 w 5888334"/>
                <a:gd name="connsiteY2" fmla="*/ 2344395 h 2457301"/>
                <a:gd name="connsiteX3" fmla="*/ 40193 w 5888334"/>
                <a:gd name="connsiteY3" fmla="*/ 1517301 h 2457301"/>
                <a:gd name="connsiteX4" fmla="*/ 0 w 5888334"/>
                <a:gd name="connsiteY4" fmla="*/ 949569 h 2457301"/>
                <a:gd name="connsiteX5" fmla="*/ 547635 w 5888334"/>
                <a:gd name="connsiteY5" fmla="*/ 844061 h 2457301"/>
                <a:gd name="connsiteX6" fmla="*/ 2205613 w 5888334"/>
                <a:gd name="connsiteY6" fmla="*/ 859134 h 2457301"/>
                <a:gd name="connsiteX7" fmla="*/ 3160206 w 5888334"/>
                <a:gd name="connsiteY7" fmla="*/ 748602 h 2457301"/>
                <a:gd name="connsiteX8" fmla="*/ 3979147 w 5888334"/>
                <a:gd name="connsiteY8" fmla="*/ 658167 h 2457301"/>
                <a:gd name="connsiteX9" fmla="*/ 4617217 w 5888334"/>
                <a:gd name="connsiteY9" fmla="*/ 447151 h 2457301"/>
                <a:gd name="connsiteX10" fmla="*/ 5888334 w 5888334"/>
                <a:gd name="connsiteY10" fmla="*/ 0 h 2457301"/>
                <a:gd name="connsiteX11" fmla="*/ 5888334 w 5888334"/>
                <a:gd name="connsiteY11" fmla="*/ 0 h 2457301"/>
                <a:gd name="connsiteX0" fmla="*/ 1203427 w 5888334"/>
                <a:gd name="connsiteY0" fmla="*/ 1774547 h 2440838"/>
                <a:gd name="connsiteX1" fmla="*/ 1278180 w 5888334"/>
                <a:gd name="connsiteY1" fmla="*/ 2388859 h 2440838"/>
                <a:gd name="connsiteX2" fmla="*/ 727220 w 5888334"/>
                <a:gd name="connsiteY2" fmla="*/ 2344395 h 2440838"/>
                <a:gd name="connsiteX3" fmla="*/ 40193 w 5888334"/>
                <a:gd name="connsiteY3" fmla="*/ 1517301 h 2440838"/>
                <a:gd name="connsiteX4" fmla="*/ 0 w 5888334"/>
                <a:gd name="connsiteY4" fmla="*/ 949569 h 2440838"/>
                <a:gd name="connsiteX5" fmla="*/ 547635 w 5888334"/>
                <a:gd name="connsiteY5" fmla="*/ 844061 h 2440838"/>
                <a:gd name="connsiteX6" fmla="*/ 2205613 w 5888334"/>
                <a:gd name="connsiteY6" fmla="*/ 859134 h 2440838"/>
                <a:gd name="connsiteX7" fmla="*/ 3160206 w 5888334"/>
                <a:gd name="connsiteY7" fmla="*/ 748602 h 2440838"/>
                <a:gd name="connsiteX8" fmla="*/ 3979147 w 5888334"/>
                <a:gd name="connsiteY8" fmla="*/ 658167 h 2440838"/>
                <a:gd name="connsiteX9" fmla="*/ 4617217 w 5888334"/>
                <a:gd name="connsiteY9" fmla="*/ 447151 h 2440838"/>
                <a:gd name="connsiteX10" fmla="*/ 5888334 w 5888334"/>
                <a:gd name="connsiteY10" fmla="*/ 0 h 2440838"/>
                <a:gd name="connsiteX11" fmla="*/ 5888334 w 5888334"/>
                <a:gd name="connsiteY11" fmla="*/ 0 h 2440838"/>
                <a:gd name="connsiteX0" fmla="*/ 1203427 w 5888334"/>
                <a:gd name="connsiteY0" fmla="*/ 1774547 h 2430874"/>
                <a:gd name="connsiteX1" fmla="*/ 1278180 w 5888334"/>
                <a:gd name="connsiteY1" fmla="*/ 2388859 h 2430874"/>
                <a:gd name="connsiteX2" fmla="*/ 727220 w 5888334"/>
                <a:gd name="connsiteY2" fmla="*/ 2344395 h 2430874"/>
                <a:gd name="connsiteX3" fmla="*/ 40193 w 5888334"/>
                <a:gd name="connsiteY3" fmla="*/ 1517301 h 2430874"/>
                <a:gd name="connsiteX4" fmla="*/ 0 w 5888334"/>
                <a:gd name="connsiteY4" fmla="*/ 949569 h 2430874"/>
                <a:gd name="connsiteX5" fmla="*/ 547635 w 5888334"/>
                <a:gd name="connsiteY5" fmla="*/ 844061 h 2430874"/>
                <a:gd name="connsiteX6" fmla="*/ 2205613 w 5888334"/>
                <a:gd name="connsiteY6" fmla="*/ 859134 h 2430874"/>
                <a:gd name="connsiteX7" fmla="*/ 3160206 w 5888334"/>
                <a:gd name="connsiteY7" fmla="*/ 748602 h 2430874"/>
                <a:gd name="connsiteX8" fmla="*/ 3979147 w 5888334"/>
                <a:gd name="connsiteY8" fmla="*/ 658167 h 2430874"/>
                <a:gd name="connsiteX9" fmla="*/ 4617217 w 5888334"/>
                <a:gd name="connsiteY9" fmla="*/ 447151 h 2430874"/>
                <a:gd name="connsiteX10" fmla="*/ 5888334 w 5888334"/>
                <a:gd name="connsiteY10" fmla="*/ 0 h 2430874"/>
                <a:gd name="connsiteX11" fmla="*/ 5888334 w 5888334"/>
                <a:gd name="connsiteY11" fmla="*/ 0 h 2430874"/>
                <a:gd name="connsiteX0" fmla="*/ 1203427 w 5888334"/>
                <a:gd name="connsiteY0" fmla="*/ 1774547 h 2430874"/>
                <a:gd name="connsiteX1" fmla="*/ 1278180 w 5888334"/>
                <a:gd name="connsiteY1" fmla="*/ 2388859 h 2430874"/>
                <a:gd name="connsiteX2" fmla="*/ 727220 w 5888334"/>
                <a:gd name="connsiteY2" fmla="*/ 2344395 h 2430874"/>
                <a:gd name="connsiteX3" fmla="*/ 134704 w 5888334"/>
                <a:gd name="connsiteY3" fmla="*/ 1629534 h 2430874"/>
                <a:gd name="connsiteX4" fmla="*/ 0 w 5888334"/>
                <a:gd name="connsiteY4" fmla="*/ 949569 h 2430874"/>
                <a:gd name="connsiteX5" fmla="*/ 547635 w 5888334"/>
                <a:gd name="connsiteY5" fmla="*/ 844061 h 2430874"/>
                <a:gd name="connsiteX6" fmla="*/ 2205613 w 5888334"/>
                <a:gd name="connsiteY6" fmla="*/ 859134 h 2430874"/>
                <a:gd name="connsiteX7" fmla="*/ 3160206 w 5888334"/>
                <a:gd name="connsiteY7" fmla="*/ 748602 h 2430874"/>
                <a:gd name="connsiteX8" fmla="*/ 3979147 w 5888334"/>
                <a:gd name="connsiteY8" fmla="*/ 658167 h 2430874"/>
                <a:gd name="connsiteX9" fmla="*/ 4617217 w 5888334"/>
                <a:gd name="connsiteY9" fmla="*/ 447151 h 2430874"/>
                <a:gd name="connsiteX10" fmla="*/ 5888334 w 5888334"/>
                <a:gd name="connsiteY10" fmla="*/ 0 h 2430874"/>
                <a:gd name="connsiteX11" fmla="*/ 5888334 w 5888334"/>
                <a:gd name="connsiteY11" fmla="*/ 0 h 2430874"/>
                <a:gd name="connsiteX0" fmla="*/ 1114823 w 5799730"/>
                <a:gd name="connsiteY0" fmla="*/ 1774547 h 2430874"/>
                <a:gd name="connsiteX1" fmla="*/ 1189576 w 5799730"/>
                <a:gd name="connsiteY1" fmla="*/ 2388859 h 2430874"/>
                <a:gd name="connsiteX2" fmla="*/ 638616 w 5799730"/>
                <a:gd name="connsiteY2" fmla="*/ 2344395 h 2430874"/>
                <a:gd name="connsiteX3" fmla="*/ 46100 w 5799730"/>
                <a:gd name="connsiteY3" fmla="*/ 1629534 h 2430874"/>
                <a:gd name="connsiteX4" fmla="*/ 0 w 5799730"/>
                <a:gd name="connsiteY4" fmla="*/ 973197 h 2430874"/>
                <a:gd name="connsiteX5" fmla="*/ 459031 w 5799730"/>
                <a:gd name="connsiteY5" fmla="*/ 844061 h 2430874"/>
                <a:gd name="connsiteX6" fmla="*/ 2117009 w 5799730"/>
                <a:gd name="connsiteY6" fmla="*/ 859134 h 2430874"/>
                <a:gd name="connsiteX7" fmla="*/ 3071602 w 5799730"/>
                <a:gd name="connsiteY7" fmla="*/ 748602 h 2430874"/>
                <a:gd name="connsiteX8" fmla="*/ 3890543 w 5799730"/>
                <a:gd name="connsiteY8" fmla="*/ 658167 h 2430874"/>
                <a:gd name="connsiteX9" fmla="*/ 4528613 w 5799730"/>
                <a:gd name="connsiteY9" fmla="*/ 447151 h 2430874"/>
                <a:gd name="connsiteX10" fmla="*/ 5799730 w 5799730"/>
                <a:gd name="connsiteY10" fmla="*/ 0 h 2430874"/>
                <a:gd name="connsiteX11" fmla="*/ 5799730 w 5799730"/>
                <a:gd name="connsiteY11" fmla="*/ 0 h 2430874"/>
                <a:gd name="connsiteX0" fmla="*/ 1114823 w 5799730"/>
                <a:gd name="connsiteY0" fmla="*/ 1774547 h 2430874"/>
                <a:gd name="connsiteX1" fmla="*/ 1189576 w 5799730"/>
                <a:gd name="connsiteY1" fmla="*/ 2388859 h 2430874"/>
                <a:gd name="connsiteX2" fmla="*/ 638616 w 5799730"/>
                <a:gd name="connsiteY2" fmla="*/ 2344395 h 2430874"/>
                <a:gd name="connsiteX3" fmla="*/ 46100 w 5799730"/>
                <a:gd name="connsiteY3" fmla="*/ 1629534 h 2430874"/>
                <a:gd name="connsiteX4" fmla="*/ 0 w 5799730"/>
                <a:gd name="connsiteY4" fmla="*/ 973197 h 2430874"/>
                <a:gd name="connsiteX5" fmla="*/ 624427 w 5799730"/>
                <a:gd name="connsiteY5" fmla="*/ 832248 h 2430874"/>
                <a:gd name="connsiteX6" fmla="*/ 2117009 w 5799730"/>
                <a:gd name="connsiteY6" fmla="*/ 859134 h 2430874"/>
                <a:gd name="connsiteX7" fmla="*/ 3071602 w 5799730"/>
                <a:gd name="connsiteY7" fmla="*/ 748602 h 2430874"/>
                <a:gd name="connsiteX8" fmla="*/ 3890543 w 5799730"/>
                <a:gd name="connsiteY8" fmla="*/ 658167 h 2430874"/>
                <a:gd name="connsiteX9" fmla="*/ 4528613 w 5799730"/>
                <a:gd name="connsiteY9" fmla="*/ 447151 h 2430874"/>
                <a:gd name="connsiteX10" fmla="*/ 5799730 w 5799730"/>
                <a:gd name="connsiteY10" fmla="*/ 0 h 2430874"/>
                <a:gd name="connsiteX11" fmla="*/ 5799730 w 5799730"/>
                <a:gd name="connsiteY11" fmla="*/ 0 h 2430874"/>
                <a:gd name="connsiteX0" fmla="*/ 1114823 w 5799730"/>
                <a:gd name="connsiteY0" fmla="*/ 1774547 h 2430874"/>
                <a:gd name="connsiteX1" fmla="*/ 1189576 w 5799730"/>
                <a:gd name="connsiteY1" fmla="*/ 2388859 h 2430874"/>
                <a:gd name="connsiteX2" fmla="*/ 638616 w 5799730"/>
                <a:gd name="connsiteY2" fmla="*/ 2344395 h 2430874"/>
                <a:gd name="connsiteX3" fmla="*/ 46100 w 5799730"/>
                <a:gd name="connsiteY3" fmla="*/ 1629534 h 2430874"/>
                <a:gd name="connsiteX4" fmla="*/ 0 w 5799730"/>
                <a:gd name="connsiteY4" fmla="*/ 973197 h 2430874"/>
                <a:gd name="connsiteX5" fmla="*/ 624427 w 5799730"/>
                <a:gd name="connsiteY5" fmla="*/ 832248 h 2430874"/>
                <a:gd name="connsiteX6" fmla="*/ 2548218 w 5799730"/>
                <a:gd name="connsiteY6" fmla="*/ 859134 h 2430874"/>
                <a:gd name="connsiteX7" fmla="*/ 3071602 w 5799730"/>
                <a:gd name="connsiteY7" fmla="*/ 748602 h 2430874"/>
                <a:gd name="connsiteX8" fmla="*/ 3890543 w 5799730"/>
                <a:gd name="connsiteY8" fmla="*/ 658167 h 2430874"/>
                <a:gd name="connsiteX9" fmla="*/ 4528613 w 5799730"/>
                <a:gd name="connsiteY9" fmla="*/ 447151 h 2430874"/>
                <a:gd name="connsiteX10" fmla="*/ 5799730 w 5799730"/>
                <a:gd name="connsiteY10" fmla="*/ 0 h 2430874"/>
                <a:gd name="connsiteX11" fmla="*/ 5799730 w 5799730"/>
                <a:gd name="connsiteY11" fmla="*/ 0 h 2430874"/>
                <a:gd name="connsiteX0" fmla="*/ 1114823 w 5799730"/>
                <a:gd name="connsiteY0" fmla="*/ 1774547 h 2430874"/>
                <a:gd name="connsiteX1" fmla="*/ 1189576 w 5799730"/>
                <a:gd name="connsiteY1" fmla="*/ 2388859 h 2430874"/>
                <a:gd name="connsiteX2" fmla="*/ 638616 w 5799730"/>
                <a:gd name="connsiteY2" fmla="*/ 2344395 h 2430874"/>
                <a:gd name="connsiteX3" fmla="*/ 46100 w 5799730"/>
                <a:gd name="connsiteY3" fmla="*/ 1629534 h 2430874"/>
                <a:gd name="connsiteX4" fmla="*/ 0 w 5799730"/>
                <a:gd name="connsiteY4" fmla="*/ 973197 h 2430874"/>
                <a:gd name="connsiteX5" fmla="*/ 624427 w 5799730"/>
                <a:gd name="connsiteY5" fmla="*/ 832248 h 2430874"/>
                <a:gd name="connsiteX6" fmla="*/ 2548218 w 5799730"/>
                <a:gd name="connsiteY6" fmla="*/ 859134 h 2430874"/>
                <a:gd name="connsiteX7" fmla="*/ 3656392 w 5799730"/>
                <a:gd name="connsiteY7" fmla="*/ 713160 h 2430874"/>
                <a:gd name="connsiteX8" fmla="*/ 3890543 w 5799730"/>
                <a:gd name="connsiteY8" fmla="*/ 658167 h 2430874"/>
                <a:gd name="connsiteX9" fmla="*/ 4528613 w 5799730"/>
                <a:gd name="connsiteY9" fmla="*/ 447151 h 2430874"/>
                <a:gd name="connsiteX10" fmla="*/ 5799730 w 5799730"/>
                <a:gd name="connsiteY10" fmla="*/ 0 h 2430874"/>
                <a:gd name="connsiteX11" fmla="*/ 5799730 w 5799730"/>
                <a:gd name="connsiteY11" fmla="*/ 0 h 2430874"/>
                <a:gd name="connsiteX0" fmla="*/ 1114823 w 5799730"/>
                <a:gd name="connsiteY0" fmla="*/ 1774547 h 2430874"/>
                <a:gd name="connsiteX1" fmla="*/ 1189576 w 5799730"/>
                <a:gd name="connsiteY1" fmla="*/ 2388859 h 2430874"/>
                <a:gd name="connsiteX2" fmla="*/ 638616 w 5799730"/>
                <a:gd name="connsiteY2" fmla="*/ 2344395 h 2430874"/>
                <a:gd name="connsiteX3" fmla="*/ 46100 w 5799730"/>
                <a:gd name="connsiteY3" fmla="*/ 1629534 h 2430874"/>
                <a:gd name="connsiteX4" fmla="*/ 0 w 5799730"/>
                <a:gd name="connsiteY4" fmla="*/ 973197 h 2430874"/>
                <a:gd name="connsiteX5" fmla="*/ 624427 w 5799730"/>
                <a:gd name="connsiteY5" fmla="*/ 832248 h 2430874"/>
                <a:gd name="connsiteX6" fmla="*/ 2548218 w 5799730"/>
                <a:gd name="connsiteY6" fmla="*/ 859134 h 2430874"/>
                <a:gd name="connsiteX7" fmla="*/ 3656392 w 5799730"/>
                <a:gd name="connsiteY7" fmla="*/ 713160 h 2430874"/>
                <a:gd name="connsiteX8" fmla="*/ 4640730 w 5799730"/>
                <a:gd name="connsiteY8" fmla="*/ 593190 h 2430874"/>
                <a:gd name="connsiteX9" fmla="*/ 4528613 w 5799730"/>
                <a:gd name="connsiteY9" fmla="*/ 447151 h 2430874"/>
                <a:gd name="connsiteX10" fmla="*/ 5799730 w 5799730"/>
                <a:gd name="connsiteY10" fmla="*/ 0 h 2430874"/>
                <a:gd name="connsiteX11" fmla="*/ 5799730 w 5799730"/>
                <a:gd name="connsiteY11" fmla="*/ 0 h 2430874"/>
                <a:gd name="connsiteX0" fmla="*/ 1114823 w 5799730"/>
                <a:gd name="connsiteY0" fmla="*/ 1774547 h 2430874"/>
                <a:gd name="connsiteX1" fmla="*/ 1189576 w 5799730"/>
                <a:gd name="connsiteY1" fmla="*/ 2388859 h 2430874"/>
                <a:gd name="connsiteX2" fmla="*/ 638616 w 5799730"/>
                <a:gd name="connsiteY2" fmla="*/ 2344395 h 2430874"/>
                <a:gd name="connsiteX3" fmla="*/ 46100 w 5799730"/>
                <a:gd name="connsiteY3" fmla="*/ 1629534 h 2430874"/>
                <a:gd name="connsiteX4" fmla="*/ 0 w 5799730"/>
                <a:gd name="connsiteY4" fmla="*/ 973197 h 2430874"/>
                <a:gd name="connsiteX5" fmla="*/ 624427 w 5799730"/>
                <a:gd name="connsiteY5" fmla="*/ 832248 h 2430874"/>
                <a:gd name="connsiteX6" fmla="*/ 2548218 w 5799730"/>
                <a:gd name="connsiteY6" fmla="*/ 859134 h 2430874"/>
                <a:gd name="connsiteX7" fmla="*/ 3680020 w 5799730"/>
                <a:gd name="connsiteY7" fmla="*/ 713160 h 2430874"/>
                <a:gd name="connsiteX8" fmla="*/ 4640730 w 5799730"/>
                <a:gd name="connsiteY8" fmla="*/ 593190 h 2430874"/>
                <a:gd name="connsiteX9" fmla="*/ 4528613 w 5799730"/>
                <a:gd name="connsiteY9" fmla="*/ 447151 h 2430874"/>
                <a:gd name="connsiteX10" fmla="*/ 5799730 w 5799730"/>
                <a:gd name="connsiteY10" fmla="*/ 0 h 2430874"/>
                <a:gd name="connsiteX11" fmla="*/ 5799730 w 5799730"/>
                <a:gd name="connsiteY11" fmla="*/ 0 h 2430874"/>
                <a:gd name="connsiteX0" fmla="*/ 1114823 w 5799730"/>
                <a:gd name="connsiteY0" fmla="*/ 1774547 h 2430874"/>
                <a:gd name="connsiteX1" fmla="*/ 1189576 w 5799730"/>
                <a:gd name="connsiteY1" fmla="*/ 2388859 h 2430874"/>
                <a:gd name="connsiteX2" fmla="*/ 638616 w 5799730"/>
                <a:gd name="connsiteY2" fmla="*/ 2344395 h 2430874"/>
                <a:gd name="connsiteX3" fmla="*/ 46100 w 5799730"/>
                <a:gd name="connsiteY3" fmla="*/ 1629534 h 2430874"/>
                <a:gd name="connsiteX4" fmla="*/ 0 w 5799730"/>
                <a:gd name="connsiteY4" fmla="*/ 973197 h 2430874"/>
                <a:gd name="connsiteX5" fmla="*/ 624427 w 5799730"/>
                <a:gd name="connsiteY5" fmla="*/ 832248 h 2430874"/>
                <a:gd name="connsiteX6" fmla="*/ 2548218 w 5799730"/>
                <a:gd name="connsiteY6" fmla="*/ 859134 h 2430874"/>
                <a:gd name="connsiteX7" fmla="*/ 3680020 w 5799730"/>
                <a:gd name="connsiteY7" fmla="*/ 713160 h 2430874"/>
                <a:gd name="connsiteX8" fmla="*/ 4640730 w 5799730"/>
                <a:gd name="connsiteY8" fmla="*/ 593190 h 2430874"/>
                <a:gd name="connsiteX9" fmla="*/ 5373311 w 5799730"/>
                <a:gd name="connsiteY9" fmla="*/ 352639 h 2430874"/>
                <a:gd name="connsiteX10" fmla="*/ 5799730 w 5799730"/>
                <a:gd name="connsiteY10" fmla="*/ 0 h 2430874"/>
                <a:gd name="connsiteX11" fmla="*/ 5799730 w 5799730"/>
                <a:gd name="connsiteY11" fmla="*/ 0 h 2430874"/>
                <a:gd name="connsiteX0" fmla="*/ 1114823 w 6851172"/>
                <a:gd name="connsiteY0" fmla="*/ 1939943 h 2596270"/>
                <a:gd name="connsiteX1" fmla="*/ 1189576 w 6851172"/>
                <a:gd name="connsiteY1" fmla="*/ 2554255 h 2596270"/>
                <a:gd name="connsiteX2" fmla="*/ 638616 w 6851172"/>
                <a:gd name="connsiteY2" fmla="*/ 2509791 h 2596270"/>
                <a:gd name="connsiteX3" fmla="*/ 46100 w 6851172"/>
                <a:gd name="connsiteY3" fmla="*/ 1794930 h 2596270"/>
                <a:gd name="connsiteX4" fmla="*/ 0 w 6851172"/>
                <a:gd name="connsiteY4" fmla="*/ 1138593 h 2596270"/>
                <a:gd name="connsiteX5" fmla="*/ 624427 w 6851172"/>
                <a:gd name="connsiteY5" fmla="*/ 997644 h 2596270"/>
                <a:gd name="connsiteX6" fmla="*/ 2548218 w 6851172"/>
                <a:gd name="connsiteY6" fmla="*/ 1024530 h 2596270"/>
                <a:gd name="connsiteX7" fmla="*/ 3680020 w 6851172"/>
                <a:gd name="connsiteY7" fmla="*/ 878556 h 2596270"/>
                <a:gd name="connsiteX8" fmla="*/ 4640730 w 6851172"/>
                <a:gd name="connsiteY8" fmla="*/ 758586 h 2596270"/>
                <a:gd name="connsiteX9" fmla="*/ 5373311 w 6851172"/>
                <a:gd name="connsiteY9" fmla="*/ 518035 h 2596270"/>
                <a:gd name="connsiteX10" fmla="*/ 5799730 w 6851172"/>
                <a:gd name="connsiteY10" fmla="*/ 165396 h 2596270"/>
                <a:gd name="connsiteX11" fmla="*/ 6851172 w 6851172"/>
                <a:gd name="connsiteY11" fmla="*/ 0 h 2596270"/>
                <a:gd name="connsiteX0" fmla="*/ 1114823 w 6851172"/>
                <a:gd name="connsiteY0" fmla="*/ 1939943 h 2596270"/>
                <a:gd name="connsiteX1" fmla="*/ 1189576 w 6851172"/>
                <a:gd name="connsiteY1" fmla="*/ 2554255 h 2596270"/>
                <a:gd name="connsiteX2" fmla="*/ 638616 w 6851172"/>
                <a:gd name="connsiteY2" fmla="*/ 2509791 h 2596270"/>
                <a:gd name="connsiteX3" fmla="*/ 46100 w 6851172"/>
                <a:gd name="connsiteY3" fmla="*/ 1794930 h 2596270"/>
                <a:gd name="connsiteX4" fmla="*/ 0 w 6851172"/>
                <a:gd name="connsiteY4" fmla="*/ 1138593 h 2596270"/>
                <a:gd name="connsiteX5" fmla="*/ 624427 w 6851172"/>
                <a:gd name="connsiteY5" fmla="*/ 997644 h 2596270"/>
                <a:gd name="connsiteX6" fmla="*/ 2548218 w 6851172"/>
                <a:gd name="connsiteY6" fmla="*/ 1024530 h 2596270"/>
                <a:gd name="connsiteX7" fmla="*/ 3680020 w 6851172"/>
                <a:gd name="connsiteY7" fmla="*/ 878556 h 2596270"/>
                <a:gd name="connsiteX8" fmla="*/ 4640730 w 6851172"/>
                <a:gd name="connsiteY8" fmla="*/ 758586 h 2596270"/>
                <a:gd name="connsiteX9" fmla="*/ 5373311 w 6851172"/>
                <a:gd name="connsiteY9" fmla="*/ 518035 h 2596270"/>
                <a:gd name="connsiteX10" fmla="*/ 6851172 w 6851172"/>
                <a:gd name="connsiteY10" fmla="*/ 0 h 259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1172" h="2596270">
                  <a:moveTo>
                    <a:pt x="1114823" y="1939943"/>
                  </a:moveTo>
                  <a:lnTo>
                    <a:pt x="1189576" y="2554255"/>
                  </a:lnTo>
                  <a:cubicBezTo>
                    <a:pt x="1110208" y="2649230"/>
                    <a:pt x="898109" y="2560540"/>
                    <a:pt x="638616" y="2509791"/>
                  </a:cubicBezTo>
                  <a:lnTo>
                    <a:pt x="46100" y="1794930"/>
                  </a:lnTo>
                  <a:lnTo>
                    <a:pt x="0" y="1138593"/>
                  </a:lnTo>
                  <a:lnTo>
                    <a:pt x="624427" y="997644"/>
                  </a:lnTo>
                  <a:lnTo>
                    <a:pt x="2548218" y="1024530"/>
                  </a:lnTo>
                  <a:lnTo>
                    <a:pt x="3680020" y="878556"/>
                  </a:lnTo>
                  <a:lnTo>
                    <a:pt x="4640730" y="758586"/>
                  </a:lnTo>
                  <a:lnTo>
                    <a:pt x="5373311" y="518035"/>
                  </a:lnTo>
                  <a:lnTo>
                    <a:pt x="6851172" y="0"/>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366239" y="4582570"/>
              <a:ext cx="196596" cy="1340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4" name="Slide Number Placeholder 3"/>
          <p:cNvSpPr>
            <a:spLocks noGrp="1"/>
          </p:cNvSpPr>
          <p:nvPr>
            <p:ph type="sldNum" sz="quarter" idx="12"/>
          </p:nvPr>
        </p:nvSpPr>
        <p:spPr/>
        <p:txBody>
          <a:bodyPr/>
          <a:lstStyle/>
          <a:p>
            <a:fld id="{79BA96BB-7DBE-4AD9-88D2-170EED19CF9B}" type="slidenum">
              <a:rPr lang="en-US" smtClean="0"/>
              <a:pPr/>
              <a:t>44</a:t>
            </a:fld>
            <a:endParaRPr lang="en-US" dirty="0"/>
          </a:p>
        </p:txBody>
      </p:sp>
      <p:sp>
        <p:nvSpPr>
          <p:cNvPr id="21" name="Rounded Rectangle 20"/>
          <p:cNvSpPr/>
          <p:nvPr/>
        </p:nvSpPr>
        <p:spPr>
          <a:xfrm>
            <a:off x="563856" y="1589997"/>
            <a:ext cx="4837154"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After Takeoff, ATC Issues Clearance:</a:t>
            </a:r>
          </a:p>
          <a:p>
            <a:pPr algn="ctr"/>
            <a:r>
              <a:rPr lang="en-US" sz="1400" b="1" dirty="0">
                <a:effectLst>
                  <a:outerShdw blurRad="38100" dist="38100" dir="2700000" algn="tl">
                    <a:srgbClr val="000000">
                      <a:alpha val="43137"/>
                    </a:srgbClr>
                  </a:outerShdw>
                </a:effectLst>
              </a:rPr>
              <a:t>“Climb Via The LEETZ  Five Departure,                                         Except After LEETZ, Maintain Flight Level One Niner Zero”</a:t>
            </a:r>
          </a:p>
        </p:txBody>
      </p:sp>
      <p:sp>
        <p:nvSpPr>
          <p:cNvPr id="22" name="Rounded Rectangle 21"/>
          <p:cNvSpPr/>
          <p:nvPr/>
        </p:nvSpPr>
        <p:spPr>
          <a:xfrm>
            <a:off x="3882548" y="4416571"/>
            <a:ext cx="4906974" cy="987504"/>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300" b="1" dirty="0">
                <a:effectLst>
                  <a:outerShdw blurRad="38100" dist="38100" dir="2700000" algn="tl">
                    <a:srgbClr val="000000">
                      <a:alpha val="43137"/>
                    </a:srgbClr>
                  </a:outerShdw>
                </a:effectLst>
              </a:rPr>
              <a:t>Track the lateral path of the LEETZ SID</a:t>
            </a:r>
          </a:p>
          <a:p>
            <a:pPr marL="285750" indent="-285750">
              <a:buFont typeface="Arial" panose="020B0604020202020204" pitchFamily="34" charset="0"/>
              <a:buChar char="•"/>
            </a:pPr>
            <a:r>
              <a:rPr lang="en-US" sz="1300" b="1" dirty="0">
                <a:effectLst>
                  <a:outerShdw blurRad="38100" dist="38100" dir="2700000" algn="tl">
                    <a:srgbClr val="000000">
                      <a:alpha val="43137"/>
                    </a:srgbClr>
                  </a:outerShdw>
                </a:effectLst>
              </a:rPr>
              <a:t>Comply with published speed restrictions</a:t>
            </a:r>
          </a:p>
          <a:p>
            <a:pPr marL="285750" indent="-285750">
              <a:buFont typeface="Arial" panose="020B0604020202020204" pitchFamily="34" charset="0"/>
              <a:buChar char="•"/>
            </a:pPr>
            <a:r>
              <a:rPr lang="en-US" sz="1300" b="1" dirty="0">
                <a:effectLst>
                  <a:outerShdw blurRad="38100" dist="38100" dir="2700000" algn="tl">
                    <a:srgbClr val="000000">
                      <a:alpha val="43137"/>
                    </a:srgbClr>
                  </a:outerShdw>
                </a:effectLst>
              </a:rPr>
              <a:t>Comply with published altitude restrictions until crossing LEETZ</a:t>
            </a:r>
          </a:p>
          <a:p>
            <a:pPr marL="285750" indent="-285750">
              <a:buFont typeface="Arial" panose="020B0604020202020204" pitchFamily="34" charset="0"/>
              <a:buChar char="•"/>
            </a:pPr>
            <a:r>
              <a:rPr lang="en-US" sz="1300" b="1" dirty="0">
                <a:effectLst>
                  <a:outerShdw blurRad="38100" dist="38100" dir="2700000" algn="tl">
                    <a:srgbClr val="000000">
                      <a:alpha val="43137"/>
                    </a:srgbClr>
                  </a:outerShdw>
                </a:effectLst>
              </a:rPr>
              <a:t>Then climb to the ATC assigned “Top Altitude” (FL 190)</a:t>
            </a:r>
          </a:p>
        </p:txBody>
      </p:sp>
      <p:cxnSp>
        <p:nvCxnSpPr>
          <p:cNvPr id="26" name="Straight Connector 25"/>
          <p:cNvCxnSpPr/>
          <p:nvPr/>
        </p:nvCxnSpPr>
        <p:spPr>
          <a:xfrm flipV="1">
            <a:off x="3596332" y="2045915"/>
            <a:ext cx="0" cy="187042"/>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745099" y="6290482"/>
            <a:ext cx="3044423" cy="261610"/>
          </a:xfrm>
          <a:prstGeom prst="rect">
            <a:avLst/>
          </a:prstGeom>
          <a:noFill/>
        </p:spPr>
        <p:txBody>
          <a:bodyPr wrap="none" rtlCol="0">
            <a:spAutoFit/>
          </a:bodyPr>
          <a:lstStyle/>
          <a:p>
            <a:r>
              <a:rPr lang="en-US" sz="1100" dirty="0"/>
              <a:t>©Jeppesen, Inc.  Not for Navigation Purposes</a:t>
            </a:r>
          </a:p>
        </p:txBody>
      </p:sp>
      <p:sp>
        <p:nvSpPr>
          <p:cNvPr id="27" name="TextBox 26"/>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cxnSp>
        <p:nvCxnSpPr>
          <p:cNvPr id="9" name="Straight Connector 8"/>
          <p:cNvCxnSpPr/>
          <p:nvPr/>
        </p:nvCxnSpPr>
        <p:spPr>
          <a:xfrm>
            <a:off x="2372295" y="4233583"/>
            <a:ext cx="0" cy="241126"/>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8" descr="C:\Users\Richard J. Boll II\Documents\Working Documents\Transport Airplane Performance Planning WG\FAA_TAPP WG Presentation\Jets-PNG\Jets-1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18272" flipH="1">
            <a:off x="1470296" y="3456705"/>
            <a:ext cx="2055008" cy="13702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
        <p:nvSpPr>
          <p:cNvPr id="23" name="Rounded Rectangle 24"/>
          <p:cNvSpPr/>
          <p:nvPr/>
        </p:nvSpPr>
        <p:spPr>
          <a:xfrm>
            <a:off x="1727598" y="680827"/>
            <a:ext cx="5685629"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Initial ATC Clearance:</a:t>
            </a:r>
          </a:p>
          <a:p>
            <a:pPr algn="ctr"/>
            <a:r>
              <a:rPr lang="en-US" sz="1400" b="1" dirty="0">
                <a:effectLst>
                  <a:outerShdw blurRad="38100" dist="38100" dir="2700000" algn="tl">
                    <a:srgbClr val="000000">
                      <a:alpha val="43137"/>
                    </a:srgbClr>
                  </a:outerShdw>
                </a:effectLst>
              </a:rPr>
              <a:t>“Cleared LEETZ Five Departure Rock Springs Transition…, Climb Via SID”</a:t>
            </a:r>
          </a:p>
        </p:txBody>
      </p:sp>
      <p:sp>
        <p:nvSpPr>
          <p:cNvPr id="12" name="Rounded Rectangle 26">
            <a:extLst>
              <a:ext uri="{FF2B5EF4-FFF2-40B4-BE49-F238E27FC236}">
                <a16:creationId xmlns:a16="http://schemas.microsoft.com/office/drawing/2014/main" id="{9AE1BE39-DA1D-6A19-CFEA-B442BA38829B}"/>
              </a:ext>
            </a:extLst>
          </p:cNvPr>
          <p:cNvSpPr/>
          <p:nvPr/>
        </p:nvSpPr>
        <p:spPr>
          <a:xfrm>
            <a:off x="5067984" y="2834722"/>
            <a:ext cx="2602742" cy="578882"/>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400" b="1" dirty="0">
                <a:solidFill>
                  <a:srgbClr val="FFFFFF"/>
                </a:solidFill>
                <a:effectLst>
                  <a:outerShdw blurRad="38100" dist="38100" dir="2700000" algn="tl">
                    <a:srgbClr val="000000">
                      <a:alpha val="43137"/>
                    </a:srgbClr>
                  </a:outerShdw>
                </a:effectLst>
              </a:rPr>
              <a:t>Altitude Restriction at PLOGE Requires Further ATC Clearance </a:t>
            </a:r>
          </a:p>
        </p:txBody>
      </p:sp>
      <p:sp>
        <p:nvSpPr>
          <p:cNvPr id="16" name="Rounded Rectangle 11">
            <a:extLst>
              <a:ext uri="{FF2B5EF4-FFF2-40B4-BE49-F238E27FC236}">
                <a16:creationId xmlns:a16="http://schemas.microsoft.com/office/drawing/2014/main" id="{28A5EDAA-0F2B-9DD7-F520-1A79242DA927}"/>
              </a:ext>
            </a:extLst>
          </p:cNvPr>
          <p:cNvSpPr/>
          <p:nvPr/>
        </p:nvSpPr>
        <p:spPr>
          <a:xfrm>
            <a:off x="4225296" y="3003277"/>
            <a:ext cx="595391" cy="128066"/>
          </a:xfrm>
          <a:prstGeom prst="roundRect">
            <a:avLst/>
          </a:prstGeom>
          <a:noFill/>
          <a:ln w="28575">
            <a:solidFill>
              <a:schemeClr val="accent1"/>
            </a:solidFill>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Tree>
    <p:extLst>
      <p:ext uri="{BB962C8B-B14F-4D97-AF65-F5344CB8AC3E}">
        <p14:creationId xmlns:p14="http://schemas.microsoft.com/office/powerpoint/2010/main" val="32604541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1" name="Group 2050"/>
          <p:cNvGrpSpPr/>
          <p:nvPr/>
        </p:nvGrpSpPr>
        <p:grpSpPr>
          <a:xfrm>
            <a:off x="293519" y="-388194"/>
            <a:ext cx="8556961" cy="6858000"/>
            <a:chOff x="293519" y="-388194"/>
            <a:chExt cx="8556961" cy="6858000"/>
          </a:xfrm>
          <a:scene3d>
            <a:camera prst="perspectiveRelaxedModerately"/>
            <a:lightRig rig="threePt" dir="t"/>
          </a:scene3d>
        </p:grpSpPr>
        <p:grpSp>
          <p:nvGrpSpPr>
            <p:cNvPr id="31" name="Group 30"/>
            <p:cNvGrpSpPr/>
            <p:nvPr/>
          </p:nvGrpSpPr>
          <p:grpSpPr>
            <a:xfrm>
              <a:off x="293519" y="-388194"/>
              <a:ext cx="8556961" cy="6858000"/>
              <a:chOff x="293519" y="0"/>
              <a:chExt cx="8556961" cy="685800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19" y="0"/>
                <a:ext cx="8556961" cy="6858000"/>
              </a:xfrm>
              <a:prstGeom prst="rect">
                <a:avLst/>
              </a:prstGeom>
              <a:ln>
                <a:noFill/>
              </a:ln>
              <a:effectLst>
                <a:outerShdw blurRad="292100" dist="139700" dir="2700000" algn="tl" rotWithShape="0">
                  <a:srgbClr val="333333">
                    <a:alpha val="65000"/>
                  </a:srgbClr>
                </a:outerShdw>
              </a:effectLst>
            </p:spPr>
          </p:pic>
          <p:sp>
            <p:nvSpPr>
              <p:cNvPr id="10" name="Freeform 9"/>
              <p:cNvSpPr/>
              <p:nvPr/>
            </p:nvSpPr>
            <p:spPr>
              <a:xfrm>
                <a:off x="2198594" y="1420528"/>
                <a:ext cx="1727764" cy="3462137"/>
              </a:xfrm>
              <a:custGeom>
                <a:avLst/>
                <a:gdLst>
                  <a:gd name="connsiteX0" fmla="*/ 1349510 w 2729525"/>
                  <a:gd name="connsiteY0" fmla="*/ 1186727 h 1517227"/>
                  <a:gd name="connsiteX1" fmla="*/ 1377559 w 2729525"/>
                  <a:gd name="connsiteY1" fmla="*/ 1489657 h 1517227"/>
                  <a:gd name="connsiteX2" fmla="*/ 855846 w 2729525"/>
                  <a:gd name="connsiteY2" fmla="*/ 1411120 h 1517227"/>
                  <a:gd name="connsiteX3" fmla="*/ 249986 w 2729525"/>
                  <a:gd name="connsiteY3" fmla="*/ 676234 h 1517227"/>
                  <a:gd name="connsiteX4" fmla="*/ 193888 w 2729525"/>
                  <a:gd name="connsiteY4" fmla="*/ 14276 h 1517227"/>
                  <a:gd name="connsiteX5" fmla="*/ 2729525 w 2729525"/>
                  <a:gd name="connsiteY5" fmla="*/ 1326973 h 1517227"/>
                  <a:gd name="connsiteX0" fmla="*/ 1349510 w 2729525"/>
                  <a:gd name="connsiteY0" fmla="*/ 1186727 h 1517227"/>
                  <a:gd name="connsiteX1" fmla="*/ 1377559 w 2729525"/>
                  <a:gd name="connsiteY1" fmla="*/ 1489657 h 1517227"/>
                  <a:gd name="connsiteX2" fmla="*/ 855846 w 2729525"/>
                  <a:gd name="connsiteY2" fmla="*/ 1411120 h 1517227"/>
                  <a:gd name="connsiteX3" fmla="*/ 249986 w 2729525"/>
                  <a:gd name="connsiteY3" fmla="*/ 676234 h 1517227"/>
                  <a:gd name="connsiteX4" fmla="*/ 193888 w 2729525"/>
                  <a:gd name="connsiteY4" fmla="*/ 14276 h 1517227"/>
                  <a:gd name="connsiteX5" fmla="*/ 2729525 w 2729525"/>
                  <a:gd name="connsiteY5" fmla="*/ 1326973 h 1517227"/>
                  <a:gd name="connsiteX0" fmla="*/ 1349510 w 2729525"/>
                  <a:gd name="connsiteY0" fmla="*/ 1186727 h 1489657"/>
                  <a:gd name="connsiteX1" fmla="*/ 1377559 w 2729525"/>
                  <a:gd name="connsiteY1" fmla="*/ 1489657 h 1489657"/>
                  <a:gd name="connsiteX2" fmla="*/ 855846 w 2729525"/>
                  <a:gd name="connsiteY2" fmla="*/ 1411120 h 1489657"/>
                  <a:gd name="connsiteX3" fmla="*/ 249986 w 2729525"/>
                  <a:gd name="connsiteY3" fmla="*/ 676234 h 1489657"/>
                  <a:gd name="connsiteX4" fmla="*/ 193888 w 2729525"/>
                  <a:gd name="connsiteY4" fmla="*/ 14276 h 1489657"/>
                  <a:gd name="connsiteX5" fmla="*/ 2729525 w 2729525"/>
                  <a:gd name="connsiteY5" fmla="*/ 1326973 h 1489657"/>
                  <a:gd name="connsiteX0" fmla="*/ 1349510 w 2729525"/>
                  <a:gd name="connsiteY0" fmla="*/ 1186727 h 1489657"/>
                  <a:gd name="connsiteX1" fmla="*/ 1377559 w 2729525"/>
                  <a:gd name="connsiteY1" fmla="*/ 1489657 h 1489657"/>
                  <a:gd name="connsiteX2" fmla="*/ 855846 w 2729525"/>
                  <a:gd name="connsiteY2" fmla="*/ 1411120 h 1489657"/>
                  <a:gd name="connsiteX3" fmla="*/ 249986 w 2729525"/>
                  <a:gd name="connsiteY3" fmla="*/ 676234 h 1489657"/>
                  <a:gd name="connsiteX4" fmla="*/ 193888 w 2729525"/>
                  <a:gd name="connsiteY4" fmla="*/ 14276 h 1489657"/>
                  <a:gd name="connsiteX5" fmla="*/ 2729525 w 2729525"/>
                  <a:gd name="connsiteY5" fmla="*/ 1326973 h 1489657"/>
                  <a:gd name="connsiteX0" fmla="*/ 1155622 w 2535637"/>
                  <a:gd name="connsiteY0" fmla="*/ 1172451 h 1475381"/>
                  <a:gd name="connsiteX1" fmla="*/ 1183671 w 2535637"/>
                  <a:gd name="connsiteY1" fmla="*/ 1475381 h 1475381"/>
                  <a:gd name="connsiteX2" fmla="*/ 661958 w 2535637"/>
                  <a:gd name="connsiteY2" fmla="*/ 1396844 h 1475381"/>
                  <a:gd name="connsiteX3" fmla="*/ 56098 w 2535637"/>
                  <a:gd name="connsiteY3" fmla="*/ 661958 h 1475381"/>
                  <a:gd name="connsiteX4" fmla="*/ 0 w 2535637"/>
                  <a:gd name="connsiteY4" fmla="*/ 0 h 1475381"/>
                  <a:gd name="connsiteX5" fmla="*/ 2535637 w 2535637"/>
                  <a:gd name="connsiteY5" fmla="*/ 1312697 h 1475381"/>
                  <a:gd name="connsiteX0" fmla="*/ 1155622 w 2535637"/>
                  <a:gd name="connsiteY0" fmla="*/ 1172451 h 1475381"/>
                  <a:gd name="connsiteX1" fmla="*/ 1183671 w 2535637"/>
                  <a:gd name="connsiteY1" fmla="*/ 1475381 h 1475381"/>
                  <a:gd name="connsiteX2" fmla="*/ 661958 w 2535637"/>
                  <a:gd name="connsiteY2" fmla="*/ 1396844 h 1475381"/>
                  <a:gd name="connsiteX3" fmla="*/ 56098 w 2535637"/>
                  <a:gd name="connsiteY3" fmla="*/ 661958 h 1475381"/>
                  <a:gd name="connsiteX4" fmla="*/ 0 w 2535637"/>
                  <a:gd name="connsiteY4" fmla="*/ 0 h 1475381"/>
                  <a:gd name="connsiteX5" fmla="*/ 2535637 w 2535637"/>
                  <a:gd name="connsiteY5" fmla="*/ 1312697 h 1475381"/>
                  <a:gd name="connsiteX0" fmla="*/ 1155622 w 1183671"/>
                  <a:gd name="connsiteY0" fmla="*/ 1172451 h 1475381"/>
                  <a:gd name="connsiteX1" fmla="*/ 1183671 w 1183671"/>
                  <a:gd name="connsiteY1" fmla="*/ 1475381 h 1475381"/>
                  <a:gd name="connsiteX2" fmla="*/ 661958 w 1183671"/>
                  <a:gd name="connsiteY2" fmla="*/ 1396844 h 1475381"/>
                  <a:gd name="connsiteX3" fmla="*/ 56098 w 1183671"/>
                  <a:gd name="connsiteY3" fmla="*/ 661958 h 1475381"/>
                  <a:gd name="connsiteX4" fmla="*/ 0 w 1183671"/>
                  <a:gd name="connsiteY4" fmla="*/ 0 h 1475381"/>
                  <a:gd name="connsiteX0" fmla="*/ 1144403 w 1172452"/>
                  <a:gd name="connsiteY0" fmla="*/ 723666 h 1026596"/>
                  <a:gd name="connsiteX1" fmla="*/ 1172452 w 1172452"/>
                  <a:gd name="connsiteY1" fmla="*/ 1026596 h 1026596"/>
                  <a:gd name="connsiteX2" fmla="*/ 650739 w 1172452"/>
                  <a:gd name="connsiteY2" fmla="*/ 948059 h 1026596"/>
                  <a:gd name="connsiteX3" fmla="*/ 44879 w 1172452"/>
                  <a:gd name="connsiteY3" fmla="*/ 213173 h 1026596"/>
                  <a:gd name="connsiteX4" fmla="*/ 44879 w 1172452"/>
                  <a:gd name="connsiteY4" fmla="*/ 0 h 1026596"/>
                  <a:gd name="connsiteX0" fmla="*/ 1099524 w 1127573"/>
                  <a:gd name="connsiteY0" fmla="*/ 723666 h 1026596"/>
                  <a:gd name="connsiteX1" fmla="*/ 1127573 w 1127573"/>
                  <a:gd name="connsiteY1" fmla="*/ 1026596 h 1026596"/>
                  <a:gd name="connsiteX2" fmla="*/ 605860 w 1127573"/>
                  <a:gd name="connsiteY2" fmla="*/ 948059 h 1026596"/>
                  <a:gd name="connsiteX3" fmla="*/ 0 w 1127573"/>
                  <a:gd name="connsiteY3" fmla="*/ 213173 h 1026596"/>
                  <a:gd name="connsiteX4" fmla="*/ 0 w 1127573"/>
                  <a:gd name="connsiteY4" fmla="*/ 0 h 1026596"/>
                  <a:gd name="connsiteX0" fmla="*/ 1166570 w 1194619"/>
                  <a:gd name="connsiteY0" fmla="*/ 1154673 h 1457603"/>
                  <a:gd name="connsiteX1" fmla="*/ 1194619 w 1194619"/>
                  <a:gd name="connsiteY1" fmla="*/ 1457603 h 1457603"/>
                  <a:gd name="connsiteX2" fmla="*/ 672906 w 1194619"/>
                  <a:gd name="connsiteY2" fmla="*/ 1379066 h 1457603"/>
                  <a:gd name="connsiteX3" fmla="*/ 67046 w 1194619"/>
                  <a:gd name="connsiteY3" fmla="*/ 644180 h 1457603"/>
                  <a:gd name="connsiteX4" fmla="*/ 0 w 1194619"/>
                  <a:gd name="connsiteY4" fmla="*/ 0 h 1457603"/>
                  <a:gd name="connsiteX0" fmla="*/ 1099524 w 1848540"/>
                  <a:gd name="connsiteY0" fmla="*/ 3568309 h 3871239"/>
                  <a:gd name="connsiteX1" fmla="*/ 1127573 w 1848540"/>
                  <a:gd name="connsiteY1" fmla="*/ 3871239 h 3871239"/>
                  <a:gd name="connsiteX2" fmla="*/ 605860 w 1848540"/>
                  <a:gd name="connsiteY2" fmla="*/ 3792702 h 3871239"/>
                  <a:gd name="connsiteX3" fmla="*/ 0 w 1848540"/>
                  <a:gd name="connsiteY3" fmla="*/ 3057816 h 3871239"/>
                  <a:gd name="connsiteX4" fmla="*/ 1848539 w 1848540"/>
                  <a:gd name="connsiteY4" fmla="*/ 0 h 3871239"/>
                  <a:gd name="connsiteX0" fmla="*/ 1099524 w 1986979"/>
                  <a:gd name="connsiteY0" fmla="*/ 3793509 h 4096439"/>
                  <a:gd name="connsiteX1" fmla="*/ 1127573 w 1986979"/>
                  <a:gd name="connsiteY1" fmla="*/ 4096439 h 4096439"/>
                  <a:gd name="connsiteX2" fmla="*/ 605860 w 1986979"/>
                  <a:gd name="connsiteY2" fmla="*/ 4017902 h 4096439"/>
                  <a:gd name="connsiteX3" fmla="*/ 0 w 1986979"/>
                  <a:gd name="connsiteY3" fmla="*/ 3283016 h 4096439"/>
                  <a:gd name="connsiteX4" fmla="*/ 1848539 w 1986979"/>
                  <a:gd name="connsiteY4" fmla="*/ 225200 h 4096439"/>
                  <a:gd name="connsiteX5" fmla="*/ 1853773 w 1986979"/>
                  <a:gd name="connsiteY5" fmla="*/ 229763 h 4096439"/>
                  <a:gd name="connsiteX0" fmla="*/ 1099524 w 2409293"/>
                  <a:gd name="connsiteY0" fmla="*/ 3701260 h 4004190"/>
                  <a:gd name="connsiteX1" fmla="*/ 1127573 w 2409293"/>
                  <a:gd name="connsiteY1" fmla="*/ 4004190 h 4004190"/>
                  <a:gd name="connsiteX2" fmla="*/ 605860 w 2409293"/>
                  <a:gd name="connsiteY2" fmla="*/ 3925653 h 4004190"/>
                  <a:gd name="connsiteX3" fmla="*/ 0 w 2409293"/>
                  <a:gd name="connsiteY3" fmla="*/ 3190767 h 4004190"/>
                  <a:gd name="connsiteX4" fmla="*/ 1848539 w 2409293"/>
                  <a:gd name="connsiteY4" fmla="*/ 132951 h 4004190"/>
                  <a:gd name="connsiteX5" fmla="*/ 2409293 w 2409293"/>
                  <a:gd name="connsiteY5" fmla="*/ 740922 h 4004190"/>
                  <a:gd name="connsiteX0" fmla="*/ 1099524 w 2409293"/>
                  <a:gd name="connsiteY0" fmla="*/ 3109041 h 3411971"/>
                  <a:gd name="connsiteX1" fmla="*/ 1127573 w 2409293"/>
                  <a:gd name="connsiteY1" fmla="*/ 3411971 h 3411971"/>
                  <a:gd name="connsiteX2" fmla="*/ 605860 w 2409293"/>
                  <a:gd name="connsiteY2" fmla="*/ 3333434 h 3411971"/>
                  <a:gd name="connsiteX3" fmla="*/ 0 w 2409293"/>
                  <a:gd name="connsiteY3" fmla="*/ 2598548 h 3411971"/>
                  <a:gd name="connsiteX4" fmla="*/ 1743181 w 2409293"/>
                  <a:gd name="connsiteY4" fmla="*/ 259076 h 3411971"/>
                  <a:gd name="connsiteX5" fmla="*/ 2409293 w 2409293"/>
                  <a:gd name="connsiteY5" fmla="*/ 148703 h 3411971"/>
                  <a:gd name="connsiteX0" fmla="*/ 1099524 w 1924244"/>
                  <a:gd name="connsiteY0" fmla="*/ 3573329 h 3876259"/>
                  <a:gd name="connsiteX1" fmla="*/ 1127573 w 1924244"/>
                  <a:gd name="connsiteY1" fmla="*/ 3876259 h 3876259"/>
                  <a:gd name="connsiteX2" fmla="*/ 605860 w 1924244"/>
                  <a:gd name="connsiteY2" fmla="*/ 3797722 h 3876259"/>
                  <a:gd name="connsiteX3" fmla="*/ 0 w 1924244"/>
                  <a:gd name="connsiteY3" fmla="*/ 3062836 h 3876259"/>
                  <a:gd name="connsiteX4" fmla="*/ 1743181 w 1924244"/>
                  <a:gd name="connsiteY4" fmla="*/ 723364 h 3876259"/>
                  <a:gd name="connsiteX5" fmla="*/ 1872930 w 1924244"/>
                  <a:gd name="connsiteY5" fmla="*/ 3 h 3876259"/>
                  <a:gd name="connsiteX0" fmla="*/ 1099524 w 1924244"/>
                  <a:gd name="connsiteY0" fmla="*/ 3573329 h 3876259"/>
                  <a:gd name="connsiteX1" fmla="*/ 1127573 w 1924244"/>
                  <a:gd name="connsiteY1" fmla="*/ 3876259 h 3876259"/>
                  <a:gd name="connsiteX2" fmla="*/ 605860 w 1924244"/>
                  <a:gd name="connsiteY2" fmla="*/ 3797722 h 3876259"/>
                  <a:gd name="connsiteX3" fmla="*/ 0 w 1924244"/>
                  <a:gd name="connsiteY3" fmla="*/ 3062836 h 3876259"/>
                  <a:gd name="connsiteX4" fmla="*/ 1317409 w 1924244"/>
                  <a:gd name="connsiteY4" fmla="*/ 1283447 h 3876259"/>
                  <a:gd name="connsiteX5" fmla="*/ 1743181 w 1924244"/>
                  <a:gd name="connsiteY5" fmla="*/ 723364 h 3876259"/>
                  <a:gd name="connsiteX6" fmla="*/ 1872930 w 1924244"/>
                  <a:gd name="connsiteY6" fmla="*/ 3 h 3876259"/>
                  <a:gd name="connsiteX0" fmla="*/ 1099524 w 1924244"/>
                  <a:gd name="connsiteY0" fmla="*/ 3573329 h 3876259"/>
                  <a:gd name="connsiteX1" fmla="*/ 1127573 w 1924244"/>
                  <a:gd name="connsiteY1" fmla="*/ 3876259 h 3876259"/>
                  <a:gd name="connsiteX2" fmla="*/ 605860 w 1924244"/>
                  <a:gd name="connsiteY2" fmla="*/ 3797722 h 3876259"/>
                  <a:gd name="connsiteX3" fmla="*/ 0 w 1924244"/>
                  <a:gd name="connsiteY3" fmla="*/ 3062836 h 3876259"/>
                  <a:gd name="connsiteX4" fmla="*/ 1623902 w 1924244"/>
                  <a:gd name="connsiteY4" fmla="*/ 1111044 h 3876259"/>
                  <a:gd name="connsiteX5" fmla="*/ 1743181 w 1924244"/>
                  <a:gd name="connsiteY5" fmla="*/ 723364 h 3876259"/>
                  <a:gd name="connsiteX6" fmla="*/ 1872930 w 1924244"/>
                  <a:gd name="connsiteY6" fmla="*/ 3 h 3876259"/>
                  <a:gd name="connsiteX0" fmla="*/ 1099524 w 1924244"/>
                  <a:gd name="connsiteY0" fmla="*/ 3573329 h 3876259"/>
                  <a:gd name="connsiteX1" fmla="*/ 1127573 w 1924244"/>
                  <a:gd name="connsiteY1" fmla="*/ 3876259 h 3876259"/>
                  <a:gd name="connsiteX2" fmla="*/ 605860 w 1924244"/>
                  <a:gd name="connsiteY2" fmla="*/ 3797722 h 3876259"/>
                  <a:gd name="connsiteX3" fmla="*/ 0 w 1924244"/>
                  <a:gd name="connsiteY3" fmla="*/ 3062836 h 3876259"/>
                  <a:gd name="connsiteX4" fmla="*/ 1097117 w 1924244"/>
                  <a:gd name="connsiteY4" fmla="*/ 1704876 h 3876259"/>
                  <a:gd name="connsiteX5" fmla="*/ 1623902 w 1924244"/>
                  <a:gd name="connsiteY5" fmla="*/ 1111044 h 3876259"/>
                  <a:gd name="connsiteX6" fmla="*/ 1743181 w 1924244"/>
                  <a:gd name="connsiteY6" fmla="*/ 723364 h 3876259"/>
                  <a:gd name="connsiteX7" fmla="*/ 1872930 w 1924244"/>
                  <a:gd name="connsiteY7" fmla="*/ 3 h 3876259"/>
                  <a:gd name="connsiteX0" fmla="*/ 1099524 w 1924244"/>
                  <a:gd name="connsiteY0" fmla="*/ 3573329 h 3876259"/>
                  <a:gd name="connsiteX1" fmla="*/ 1127573 w 1924244"/>
                  <a:gd name="connsiteY1" fmla="*/ 3876259 h 3876259"/>
                  <a:gd name="connsiteX2" fmla="*/ 605860 w 1924244"/>
                  <a:gd name="connsiteY2" fmla="*/ 3797722 h 3876259"/>
                  <a:gd name="connsiteX3" fmla="*/ 0 w 1924244"/>
                  <a:gd name="connsiteY3" fmla="*/ 3062836 h 3876259"/>
                  <a:gd name="connsiteX4" fmla="*/ 1432344 w 1924244"/>
                  <a:gd name="connsiteY4" fmla="*/ 1503740 h 3876259"/>
                  <a:gd name="connsiteX5" fmla="*/ 1623902 w 1924244"/>
                  <a:gd name="connsiteY5" fmla="*/ 1111044 h 3876259"/>
                  <a:gd name="connsiteX6" fmla="*/ 1743181 w 1924244"/>
                  <a:gd name="connsiteY6" fmla="*/ 723364 h 3876259"/>
                  <a:gd name="connsiteX7" fmla="*/ 1872930 w 1924244"/>
                  <a:gd name="connsiteY7" fmla="*/ 3 h 3876259"/>
                  <a:gd name="connsiteX0" fmla="*/ 1099524 w 1924244"/>
                  <a:gd name="connsiteY0" fmla="*/ 3573329 h 3876259"/>
                  <a:gd name="connsiteX1" fmla="*/ 1127573 w 1924244"/>
                  <a:gd name="connsiteY1" fmla="*/ 3876259 h 3876259"/>
                  <a:gd name="connsiteX2" fmla="*/ 605860 w 1924244"/>
                  <a:gd name="connsiteY2" fmla="*/ 3797722 h 3876259"/>
                  <a:gd name="connsiteX3" fmla="*/ 0 w 1924244"/>
                  <a:gd name="connsiteY3" fmla="*/ 3062836 h 3876259"/>
                  <a:gd name="connsiteX4" fmla="*/ 991759 w 1924244"/>
                  <a:gd name="connsiteY4" fmla="*/ 1934746 h 3876259"/>
                  <a:gd name="connsiteX5" fmla="*/ 1432344 w 1924244"/>
                  <a:gd name="connsiteY5" fmla="*/ 1503740 h 3876259"/>
                  <a:gd name="connsiteX6" fmla="*/ 1623902 w 1924244"/>
                  <a:gd name="connsiteY6" fmla="*/ 1111044 h 3876259"/>
                  <a:gd name="connsiteX7" fmla="*/ 1743181 w 1924244"/>
                  <a:gd name="connsiteY7" fmla="*/ 723364 h 3876259"/>
                  <a:gd name="connsiteX8" fmla="*/ 1872930 w 1924244"/>
                  <a:gd name="connsiteY8" fmla="*/ 3 h 3876259"/>
                  <a:gd name="connsiteX0" fmla="*/ 1099524 w 1924244"/>
                  <a:gd name="connsiteY0" fmla="*/ 3573329 h 3876259"/>
                  <a:gd name="connsiteX1" fmla="*/ 1127573 w 1924244"/>
                  <a:gd name="connsiteY1" fmla="*/ 3876259 h 3876259"/>
                  <a:gd name="connsiteX2" fmla="*/ 605860 w 1924244"/>
                  <a:gd name="connsiteY2" fmla="*/ 3797722 h 3876259"/>
                  <a:gd name="connsiteX3" fmla="*/ 0 w 1924244"/>
                  <a:gd name="connsiteY3" fmla="*/ 3062836 h 3876259"/>
                  <a:gd name="connsiteX4" fmla="*/ 991759 w 1924244"/>
                  <a:gd name="connsiteY4" fmla="*/ 1896435 h 3876259"/>
                  <a:gd name="connsiteX5" fmla="*/ 1432344 w 1924244"/>
                  <a:gd name="connsiteY5" fmla="*/ 1503740 h 3876259"/>
                  <a:gd name="connsiteX6" fmla="*/ 1623902 w 1924244"/>
                  <a:gd name="connsiteY6" fmla="*/ 1111044 h 3876259"/>
                  <a:gd name="connsiteX7" fmla="*/ 1743181 w 1924244"/>
                  <a:gd name="connsiteY7" fmla="*/ 723364 h 3876259"/>
                  <a:gd name="connsiteX8" fmla="*/ 1872930 w 1924244"/>
                  <a:gd name="connsiteY8" fmla="*/ 3 h 3876259"/>
                  <a:gd name="connsiteX0" fmla="*/ 1099524 w 1924244"/>
                  <a:gd name="connsiteY0" fmla="*/ 3573329 h 3876259"/>
                  <a:gd name="connsiteX1" fmla="*/ 1127573 w 1924244"/>
                  <a:gd name="connsiteY1" fmla="*/ 3876259 h 3876259"/>
                  <a:gd name="connsiteX2" fmla="*/ 605860 w 1924244"/>
                  <a:gd name="connsiteY2" fmla="*/ 3797722 h 3876259"/>
                  <a:gd name="connsiteX3" fmla="*/ 0 w 1924244"/>
                  <a:gd name="connsiteY3" fmla="*/ 3062836 h 3876259"/>
                  <a:gd name="connsiteX4" fmla="*/ 972192 w 1924244"/>
                  <a:gd name="connsiteY4" fmla="*/ 1902958 h 3876259"/>
                  <a:gd name="connsiteX5" fmla="*/ 1432344 w 1924244"/>
                  <a:gd name="connsiteY5" fmla="*/ 1503740 h 3876259"/>
                  <a:gd name="connsiteX6" fmla="*/ 1623902 w 1924244"/>
                  <a:gd name="connsiteY6" fmla="*/ 1111044 h 3876259"/>
                  <a:gd name="connsiteX7" fmla="*/ 1743181 w 1924244"/>
                  <a:gd name="connsiteY7" fmla="*/ 723364 h 3876259"/>
                  <a:gd name="connsiteX8" fmla="*/ 1872930 w 1924244"/>
                  <a:gd name="connsiteY8" fmla="*/ 3 h 3876259"/>
                  <a:gd name="connsiteX0" fmla="*/ 1099524 w 1924244"/>
                  <a:gd name="connsiteY0" fmla="*/ 3573329 h 3876259"/>
                  <a:gd name="connsiteX1" fmla="*/ 1127573 w 1924244"/>
                  <a:gd name="connsiteY1" fmla="*/ 3876259 h 3876259"/>
                  <a:gd name="connsiteX2" fmla="*/ 605860 w 1924244"/>
                  <a:gd name="connsiteY2" fmla="*/ 3797722 h 3876259"/>
                  <a:gd name="connsiteX3" fmla="*/ 0 w 1924244"/>
                  <a:gd name="connsiteY3" fmla="*/ 3062836 h 3876259"/>
                  <a:gd name="connsiteX4" fmla="*/ 972192 w 1924244"/>
                  <a:gd name="connsiteY4" fmla="*/ 1902958 h 3876259"/>
                  <a:gd name="connsiteX5" fmla="*/ 1406255 w 1924244"/>
                  <a:gd name="connsiteY5" fmla="*/ 1523308 h 3876259"/>
                  <a:gd name="connsiteX6" fmla="*/ 1623902 w 1924244"/>
                  <a:gd name="connsiteY6" fmla="*/ 1111044 h 3876259"/>
                  <a:gd name="connsiteX7" fmla="*/ 1743181 w 1924244"/>
                  <a:gd name="connsiteY7" fmla="*/ 723364 h 3876259"/>
                  <a:gd name="connsiteX8" fmla="*/ 1872930 w 1924244"/>
                  <a:gd name="connsiteY8" fmla="*/ 3 h 3876259"/>
                  <a:gd name="connsiteX0" fmla="*/ 1102767 w 1927487"/>
                  <a:gd name="connsiteY0" fmla="*/ 3573329 h 3876259"/>
                  <a:gd name="connsiteX1" fmla="*/ 1130816 w 1927487"/>
                  <a:gd name="connsiteY1" fmla="*/ 3876259 h 3876259"/>
                  <a:gd name="connsiteX2" fmla="*/ 609103 w 1927487"/>
                  <a:gd name="connsiteY2" fmla="*/ 3797722 h 3876259"/>
                  <a:gd name="connsiteX3" fmla="*/ 3243 w 1927487"/>
                  <a:gd name="connsiteY3" fmla="*/ 3062836 h 3876259"/>
                  <a:gd name="connsiteX4" fmla="*/ 395470 w 1927487"/>
                  <a:gd name="connsiteY4" fmla="*/ 2504544 h 3876259"/>
                  <a:gd name="connsiteX5" fmla="*/ 975435 w 1927487"/>
                  <a:gd name="connsiteY5" fmla="*/ 1902958 h 3876259"/>
                  <a:gd name="connsiteX6" fmla="*/ 1409498 w 1927487"/>
                  <a:gd name="connsiteY6" fmla="*/ 1523308 h 3876259"/>
                  <a:gd name="connsiteX7" fmla="*/ 1627145 w 1927487"/>
                  <a:gd name="connsiteY7" fmla="*/ 1111044 h 3876259"/>
                  <a:gd name="connsiteX8" fmla="*/ 1746424 w 1927487"/>
                  <a:gd name="connsiteY8" fmla="*/ 723364 h 3876259"/>
                  <a:gd name="connsiteX9" fmla="*/ 1876173 w 1927487"/>
                  <a:gd name="connsiteY9" fmla="*/ 3 h 3876259"/>
                  <a:gd name="connsiteX0" fmla="*/ 1212883 w 2037603"/>
                  <a:gd name="connsiteY0" fmla="*/ 3573329 h 3876259"/>
                  <a:gd name="connsiteX1" fmla="*/ 1240932 w 2037603"/>
                  <a:gd name="connsiteY1" fmla="*/ 3876259 h 3876259"/>
                  <a:gd name="connsiteX2" fmla="*/ 719219 w 2037603"/>
                  <a:gd name="connsiteY2" fmla="*/ 3797722 h 3876259"/>
                  <a:gd name="connsiteX3" fmla="*/ 113359 w 2037603"/>
                  <a:gd name="connsiteY3" fmla="*/ 3062836 h 3876259"/>
                  <a:gd name="connsiteX4" fmla="*/ 68586 w 2037603"/>
                  <a:gd name="connsiteY4" fmla="*/ 2406709 h 3876259"/>
                  <a:gd name="connsiteX5" fmla="*/ 1085551 w 2037603"/>
                  <a:gd name="connsiteY5" fmla="*/ 1902958 h 3876259"/>
                  <a:gd name="connsiteX6" fmla="*/ 1519614 w 2037603"/>
                  <a:gd name="connsiteY6" fmla="*/ 1523308 h 3876259"/>
                  <a:gd name="connsiteX7" fmla="*/ 1737261 w 2037603"/>
                  <a:gd name="connsiteY7" fmla="*/ 1111044 h 3876259"/>
                  <a:gd name="connsiteX8" fmla="*/ 1856540 w 2037603"/>
                  <a:gd name="connsiteY8" fmla="*/ 723364 h 3876259"/>
                  <a:gd name="connsiteX9" fmla="*/ 1986289 w 2037603"/>
                  <a:gd name="connsiteY9" fmla="*/ 3 h 3876259"/>
                  <a:gd name="connsiteX0" fmla="*/ 1144297 w 1969017"/>
                  <a:gd name="connsiteY0" fmla="*/ 3573329 h 3876259"/>
                  <a:gd name="connsiteX1" fmla="*/ 1172346 w 1969017"/>
                  <a:gd name="connsiteY1" fmla="*/ 3876259 h 3876259"/>
                  <a:gd name="connsiteX2" fmla="*/ 650633 w 1969017"/>
                  <a:gd name="connsiteY2" fmla="*/ 3797722 h 3876259"/>
                  <a:gd name="connsiteX3" fmla="*/ 44773 w 1969017"/>
                  <a:gd name="connsiteY3" fmla="*/ 3062836 h 3876259"/>
                  <a:gd name="connsiteX4" fmla="*/ 0 w 1969017"/>
                  <a:gd name="connsiteY4" fmla="*/ 2406709 h 3876259"/>
                  <a:gd name="connsiteX5" fmla="*/ 1016965 w 1969017"/>
                  <a:gd name="connsiteY5" fmla="*/ 1902958 h 3876259"/>
                  <a:gd name="connsiteX6" fmla="*/ 1451028 w 1969017"/>
                  <a:gd name="connsiteY6" fmla="*/ 1523308 h 3876259"/>
                  <a:gd name="connsiteX7" fmla="*/ 1668675 w 1969017"/>
                  <a:gd name="connsiteY7" fmla="*/ 1111044 h 3876259"/>
                  <a:gd name="connsiteX8" fmla="*/ 1787954 w 1969017"/>
                  <a:gd name="connsiteY8" fmla="*/ 723364 h 3876259"/>
                  <a:gd name="connsiteX9" fmla="*/ 1917703 w 1969017"/>
                  <a:gd name="connsiteY9" fmla="*/ 3 h 3876259"/>
                  <a:gd name="connsiteX0" fmla="*/ 1144297 w 1969017"/>
                  <a:gd name="connsiteY0" fmla="*/ 3573329 h 3876259"/>
                  <a:gd name="connsiteX1" fmla="*/ 1172346 w 1969017"/>
                  <a:gd name="connsiteY1" fmla="*/ 3876259 h 3876259"/>
                  <a:gd name="connsiteX2" fmla="*/ 650633 w 1969017"/>
                  <a:gd name="connsiteY2" fmla="*/ 3797722 h 3876259"/>
                  <a:gd name="connsiteX3" fmla="*/ 44773 w 1969017"/>
                  <a:gd name="connsiteY3" fmla="*/ 3062836 h 3876259"/>
                  <a:gd name="connsiteX4" fmla="*/ 0 w 1969017"/>
                  <a:gd name="connsiteY4" fmla="*/ 2406709 h 3876259"/>
                  <a:gd name="connsiteX5" fmla="*/ 410912 w 1969017"/>
                  <a:gd name="connsiteY5" fmla="*/ 2171902 h 3876259"/>
                  <a:gd name="connsiteX6" fmla="*/ 1016965 w 1969017"/>
                  <a:gd name="connsiteY6" fmla="*/ 1902958 h 3876259"/>
                  <a:gd name="connsiteX7" fmla="*/ 1451028 w 1969017"/>
                  <a:gd name="connsiteY7" fmla="*/ 1523308 h 3876259"/>
                  <a:gd name="connsiteX8" fmla="*/ 1668675 w 1969017"/>
                  <a:gd name="connsiteY8" fmla="*/ 1111044 h 3876259"/>
                  <a:gd name="connsiteX9" fmla="*/ 1787954 w 1969017"/>
                  <a:gd name="connsiteY9" fmla="*/ 723364 h 3876259"/>
                  <a:gd name="connsiteX10" fmla="*/ 1917703 w 1969017"/>
                  <a:gd name="connsiteY10" fmla="*/ 3 h 3876259"/>
                  <a:gd name="connsiteX0" fmla="*/ 1144297 w 1969017"/>
                  <a:gd name="connsiteY0" fmla="*/ 3573329 h 3876259"/>
                  <a:gd name="connsiteX1" fmla="*/ 1172346 w 1969017"/>
                  <a:gd name="connsiteY1" fmla="*/ 3876259 h 3876259"/>
                  <a:gd name="connsiteX2" fmla="*/ 650633 w 1969017"/>
                  <a:gd name="connsiteY2" fmla="*/ 3797722 h 3876259"/>
                  <a:gd name="connsiteX3" fmla="*/ 44773 w 1969017"/>
                  <a:gd name="connsiteY3" fmla="*/ 3062836 h 3876259"/>
                  <a:gd name="connsiteX4" fmla="*/ 0 w 1969017"/>
                  <a:gd name="connsiteY4" fmla="*/ 2406709 h 3876259"/>
                  <a:gd name="connsiteX5" fmla="*/ 619628 w 1969017"/>
                  <a:gd name="connsiteY5" fmla="*/ 2276260 h 3876259"/>
                  <a:gd name="connsiteX6" fmla="*/ 1016965 w 1969017"/>
                  <a:gd name="connsiteY6" fmla="*/ 1902958 h 3876259"/>
                  <a:gd name="connsiteX7" fmla="*/ 1451028 w 1969017"/>
                  <a:gd name="connsiteY7" fmla="*/ 1523308 h 3876259"/>
                  <a:gd name="connsiteX8" fmla="*/ 1668675 w 1969017"/>
                  <a:gd name="connsiteY8" fmla="*/ 1111044 h 3876259"/>
                  <a:gd name="connsiteX9" fmla="*/ 1787954 w 1969017"/>
                  <a:gd name="connsiteY9" fmla="*/ 723364 h 3876259"/>
                  <a:gd name="connsiteX10" fmla="*/ 1917703 w 1969017"/>
                  <a:gd name="connsiteY10" fmla="*/ 3 h 3876259"/>
                  <a:gd name="connsiteX0" fmla="*/ 1144297 w 1969017"/>
                  <a:gd name="connsiteY0" fmla="*/ 3573329 h 3876259"/>
                  <a:gd name="connsiteX1" fmla="*/ 1172346 w 1969017"/>
                  <a:gd name="connsiteY1" fmla="*/ 3876259 h 3876259"/>
                  <a:gd name="connsiteX2" fmla="*/ 650633 w 1969017"/>
                  <a:gd name="connsiteY2" fmla="*/ 3797722 h 3876259"/>
                  <a:gd name="connsiteX3" fmla="*/ 44773 w 1969017"/>
                  <a:gd name="connsiteY3" fmla="*/ 3062836 h 3876259"/>
                  <a:gd name="connsiteX4" fmla="*/ 0 w 1969017"/>
                  <a:gd name="connsiteY4" fmla="*/ 2406709 h 3876259"/>
                  <a:gd name="connsiteX5" fmla="*/ 619628 w 1969017"/>
                  <a:gd name="connsiteY5" fmla="*/ 2276260 h 3876259"/>
                  <a:gd name="connsiteX6" fmla="*/ 1016965 w 1969017"/>
                  <a:gd name="connsiteY6" fmla="*/ 1902958 h 3876259"/>
                  <a:gd name="connsiteX7" fmla="*/ 1451028 w 1969017"/>
                  <a:gd name="connsiteY7" fmla="*/ 1523308 h 3876259"/>
                  <a:gd name="connsiteX8" fmla="*/ 1668675 w 1969017"/>
                  <a:gd name="connsiteY8" fmla="*/ 1111044 h 3876259"/>
                  <a:gd name="connsiteX9" fmla="*/ 1787954 w 1969017"/>
                  <a:gd name="connsiteY9" fmla="*/ 723364 h 3876259"/>
                  <a:gd name="connsiteX10" fmla="*/ 1917703 w 1969017"/>
                  <a:gd name="connsiteY10" fmla="*/ 3 h 3876259"/>
                  <a:gd name="connsiteX0" fmla="*/ 1144297 w 1969017"/>
                  <a:gd name="connsiteY0" fmla="*/ 3573329 h 3876259"/>
                  <a:gd name="connsiteX1" fmla="*/ 1172346 w 1969017"/>
                  <a:gd name="connsiteY1" fmla="*/ 3876259 h 3876259"/>
                  <a:gd name="connsiteX2" fmla="*/ 650633 w 1969017"/>
                  <a:gd name="connsiteY2" fmla="*/ 3797722 h 3876259"/>
                  <a:gd name="connsiteX3" fmla="*/ 44773 w 1969017"/>
                  <a:gd name="connsiteY3" fmla="*/ 3062836 h 3876259"/>
                  <a:gd name="connsiteX4" fmla="*/ 0 w 1969017"/>
                  <a:gd name="connsiteY4" fmla="*/ 2406709 h 3876259"/>
                  <a:gd name="connsiteX5" fmla="*/ 619628 w 1969017"/>
                  <a:gd name="connsiteY5" fmla="*/ 2276260 h 3876259"/>
                  <a:gd name="connsiteX6" fmla="*/ 1016965 w 1969017"/>
                  <a:gd name="connsiteY6" fmla="*/ 1902958 h 3876259"/>
                  <a:gd name="connsiteX7" fmla="*/ 1451028 w 1969017"/>
                  <a:gd name="connsiteY7" fmla="*/ 1523308 h 3876259"/>
                  <a:gd name="connsiteX8" fmla="*/ 1668675 w 1969017"/>
                  <a:gd name="connsiteY8" fmla="*/ 1111044 h 3876259"/>
                  <a:gd name="connsiteX9" fmla="*/ 1787954 w 1969017"/>
                  <a:gd name="connsiteY9" fmla="*/ 723364 h 3876259"/>
                  <a:gd name="connsiteX10" fmla="*/ 1917703 w 1969017"/>
                  <a:gd name="connsiteY10" fmla="*/ 3 h 3876259"/>
                  <a:gd name="connsiteX0" fmla="*/ 1144297 w 1969017"/>
                  <a:gd name="connsiteY0" fmla="*/ 3573329 h 3876259"/>
                  <a:gd name="connsiteX1" fmla="*/ 1172346 w 1969017"/>
                  <a:gd name="connsiteY1" fmla="*/ 3876259 h 3876259"/>
                  <a:gd name="connsiteX2" fmla="*/ 650633 w 1969017"/>
                  <a:gd name="connsiteY2" fmla="*/ 3797722 h 3876259"/>
                  <a:gd name="connsiteX3" fmla="*/ 44773 w 1969017"/>
                  <a:gd name="connsiteY3" fmla="*/ 3062836 h 3876259"/>
                  <a:gd name="connsiteX4" fmla="*/ 0 w 1969017"/>
                  <a:gd name="connsiteY4" fmla="*/ 2406709 h 3876259"/>
                  <a:gd name="connsiteX5" fmla="*/ 619628 w 1969017"/>
                  <a:gd name="connsiteY5" fmla="*/ 2276260 h 3876259"/>
                  <a:gd name="connsiteX6" fmla="*/ 1016965 w 1969017"/>
                  <a:gd name="connsiteY6" fmla="*/ 1902958 h 3876259"/>
                  <a:gd name="connsiteX7" fmla="*/ 1451028 w 1969017"/>
                  <a:gd name="connsiteY7" fmla="*/ 1523308 h 3876259"/>
                  <a:gd name="connsiteX8" fmla="*/ 1668675 w 1969017"/>
                  <a:gd name="connsiteY8" fmla="*/ 1111044 h 3876259"/>
                  <a:gd name="connsiteX9" fmla="*/ 1787954 w 1969017"/>
                  <a:gd name="connsiteY9" fmla="*/ 723364 h 3876259"/>
                  <a:gd name="connsiteX10" fmla="*/ 1917703 w 1969017"/>
                  <a:gd name="connsiteY10" fmla="*/ 3 h 3876259"/>
                  <a:gd name="connsiteX0" fmla="*/ 1144297 w 1969017"/>
                  <a:gd name="connsiteY0" fmla="*/ 3573329 h 3876259"/>
                  <a:gd name="connsiteX1" fmla="*/ 1172346 w 1969017"/>
                  <a:gd name="connsiteY1" fmla="*/ 3876259 h 3876259"/>
                  <a:gd name="connsiteX2" fmla="*/ 650633 w 1969017"/>
                  <a:gd name="connsiteY2" fmla="*/ 3797722 h 3876259"/>
                  <a:gd name="connsiteX3" fmla="*/ 44773 w 1969017"/>
                  <a:gd name="connsiteY3" fmla="*/ 3062836 h 3876259"/>
                  <a:gd name="connsiteX4" fmla="*/ 0 w 1969017"/>
                  <a:gd name="connsiteY4" fmla="*/ 2406709 h 3876259"/>
                  <a:gd name="connsiteX5" fmla="*/ 619628 w 1969017"/>
                  <a:gd name="connsiteY5" fmla="*/ 2276260 h 3876259"/>
                  <a:gd name="connsiteX6" fmla="*/ 1016965 w 1969017"/>
                  <a:gd name="connsiteY6" fmla="*/ 1902958 h 3876259"/>
                  <a:gd name="connsiteX7" fmla="*/ 1451028 w 1969017"/>
                  <a:gd name="connsiteY7" fmla="*/ 1523308 h 3876259"/>
                  <a:gd name="connsiteX8" fmla="*/ 1668675 w 1969017"/>
                  <a:gd name="connsiteY8" fmla="*/ 1111044 h 3876259"/>
                  <a:gd name="connsiteX9" fmla="*/ 1787954 w 1969017"/>
                  <a:gd name="connsiteY9" fmla="*/ 723364 h 3876259"/>
                  <a:gd name="connsiteX10" fmla="*/ 1917703 w 1969017"/>
                  <a:gd name="connsiteY10" fmla="*/ 3 h 3876259"/>
                  <a:gd name="connsiteX0" fmla="*/ 1144297 w 1969017"/>
                  <a:gd name="connsiteY0" fmla="*/ 3573329 h 3876259"/>
                  <a:gd name="connsiteX1" fmla="*/ 1172346 w 1969017"/>
                  <a:gd name="connsiteY1" fmla="*/ 3876259 h 3876259"/>
                  <a:gd name="connsiteX2" fmla="*/ 650633 w 1969017"/>
                  <a:gd name="connsiteY2" fmla="*/ 3797722 h 3876259"/>
                  <a:gd name="connsiteX3" fmla="*/ 44773 w 1969017"/>
                  <a:gd name="connsiteY3" fmla="*/ 3062836 h 3876259"/>
                  <a:gd name="connsiteX4" fmla="*/ 0 w 1969017"/>
                  <a:gd name="connsiteY4" fmla="*/ 2406709 h 3876259"/>
                  <a:gd name="connsiteX5" fmla="*/ 619628 w 1969017"/>
                  <a:gd name="connsiteY5" fmla="*/ 2276260 h 3876259"/>
                  <a:gd name="connsiteX6" fmla="*/ 1016965 w 1969017"/>
                  <a:gd name="connsiteY6" fmla="*/ 1902958 h 3876259"/>
                  <a:gd name="connsiteX7" fmla="*/ 1451028 w 1969017"/>
                  <a:gd name="connsiteY7" fmla="*/ 1523308 h 3876259"/>
                  <a:gd name="connsiteX8" fmla="*/ 1668675 w 1969017"/>
                  <a:gd name="connsiteY8" fmla="*/ 1111044 h 3876259"/>
                  <a:gd name="connsiteX9" fmla="*/ 1787954 w 1969017"/>
                  <a:gd name="connsiteY9" fmla="*/ 723364 h 3876259"/>
                  <a:gd name="connsiteX10" fmla="*/ 1917703 w 1969017"/>
                  <a:gd name="connsiteY10" fmla="*/ 3 h 3876259"/>
                  <a:gd name="connsiteX0" fmla="*/ 1144297 w 1917703"/>
                  <a:gd name="connsiteY0" fmla="*/ 3573326 h 3876256"/>
                  <a:gd name="connsiteX1" fmla="*/ 1172346 w 1917703"/>
                  <a:gd name="connsiteY1" fmla="*/ 3876256 h 3876256"/>
                  <a:gd name="connsiteX2" fmla="*/ 650633 w 1917703"/>
                  <a:gd name="connsiteY2" fmla="*/ 3797719 h 3876256"/>
                  <a:gd name="connsiteX3" fmla="*/ 44773 w 1917703"/>
                  <a:gd name="connsiteY3" fmla="*/ 3062833 h 3876256"/>
                  <a:gd name="connsiteX4" fmla="*/ 0 w 1917703"/>
                  <a:gd name="connsiteY4" fmla="*/ 2406706 h 3876256"/>
                  <a:gd name="connsiteX5" fmla="*/ 619628 w 1917703"/>
                  <a:gd name="connsiteY5" fmla="*/ 2276257 h 3876256"/>
                  <a:gd name="connsiteX6" fmla="*/ 1016965 w 1917703"/>
                  <a:gd name="connsiteY6" fmla="*/ 1902955 h 3876256"/>
                  <a:gd name="connsiteX7" fmla="*/ 1451028 w 1917703"/>
                  <a:gd name="connsiteY7" fmla="*/ 1523305 h 3876256"/>
                  <a:gd name="connsiteX8" fmla="*/ 1668675 w 1917703"/>
                  <a:gd name="connsiteY8" fmla="*/ 1111041 h 3876256"/>
                  <a:gd name="connsiteX9" fmla="*/ 1787954 w 1917703"/>
                  <a:gd name="connsiteY9" fmla="*/ 723361 h 3876256"/>
                  <a:gd name="connsiteX10" fmla="*/ 1917703 w 1917703"/>
                  <a:gd name="connsiteY10" fmla="*/ 0 h 3876256"/>
                  <a:gd name="connsiteX0" fmla="*/ 1144297 w 1917703"/>
                  <a:gd name="connsiteY0" fmla="*/ 3573326 h 3903826"/>
                  <a:gd name="connsiteX1" fmla="*/ 1172346 w 1917703"/>
                  <a:gd name="connsiteY1" fmla="*/ 3876256 h 3903826"/>
                  <a:gd name="connsiteX2" fmla="*/ 650633 w 1917703"/>
                  <a:gd name="connsiteY2" fmla="*/ 3797719 h 3903826"/>
                  <a:gd name="connsiteX3" fmla="*/ 44773 w 1917703"/>
                  <a:gd name="connsiteY3" fmla="*/ 3062833 h 3903826"/>
                  <a:gd name="connsiteX4" fmla="*/ 0 w 1917703"/>
                  <a:gd name="connsiteY4" fmla="*/ 2406706 h 3903826"/>
                  <a:gd name="connsiteX5" fmla="*/ 619628 w 1917703"/>
                  <a:gd name="connsiteY5" fmla="*/ 2276257 h 3903826"/>
                  <a:gd name="connsiteX6" fmla="*/ 1016965 w 1917703"/>
                  <a:gd name="connsiteY6" fmla="*/ 1902955 h 3903826"/>
                  <a:gd name="connsiteX7" fmla="*/ 1451028 w 1917703"/>
                  <a:gd name="connsiteY7" fmla="*/ 1523305 h 3903826"/>
                  <a:gd name="connsiteX8" fmla="*/ 1668675 w 1917703"/>
                  <a:gd name="connsiteY8" fmla="*/ 1111041 h 3903826"/>
                  <a:gd name="connsiteX9" fmla="*/ 1787954 w 1917703"/>
                  <a:gd name="connsiteY9" fmla="*/ 723361 h 3903826"/>
                  <a:gd name="connsiteX10" fmla="*/ 1917703 w 1917703"/>
                  <a:gd name="connsiteY10" fmla="*/ 0 h 3903826"/>
                  <a:gd name="connsiteX0" fmla="*/ 1144297 w 1917703"/>
                  <a:gd name="connsiteY0" fmla="*/ 3573326 h 3908964"/>
                  <a:gd name="connsiteX1" fmla="*/ 1172346 w 1917703"/>
                  <a:gd name="connsiteY1" fmla="*/ 3876256 h 3908964"/>
                  <a:gd name="connsiteX2" fmla="*/ 633276 w 1917703"/>
                  <a:gd name="connsiteY2" fmla="*/ 3810738 h 3908964"/>
                  <a:gd name="connsiteX3" fmla="*/ 44773 w 1917703"/>
                  <a:gd name="connsiteY3" fmla="*/ 3062833 h 3908964"/>
                  <a:gd name="connsiteX4" fmla="*/ 0 w 1917703"/>
                  <a:gd name="connsiteY4" fmla="*/ 2406706 h 3908964"/>
                  <a:gd name="connsiteX5" fmla="*/ 619628 w 1917703"/>
                  <a:gd name="connsiteY5" fmla="*/ 2276257 h 3908964"/>
                  <a:gd name="connsiteX6" fmla="*/ 1016965 w 1917703"/>
                  <a:gd name="connsiteY6" fmla="*/ 1902955 h 3908964"/>
                  <a:gd name="connsiteX7" fmla="*/ 1451028 w 1917703"/>
                  <a:gd name="connsiteY7" fmla="*/ 1523305 h 3908964"/>
                  <a:gd name="connsiteX8" fmla="*/ 1668675 w 1917703"/>
                  <a:gd name="connsiteY8" fmla="*/ 1111041 h 3908964"/>
                  <a:gd name="connsiteX9" fmla="*/ 1787954 w 1917703"/>
                  <a:gd name="connsiteY9" fmla="*/ 723361 h 3908964"/>
                  <a:gd name="connsiteX10" fmla="*/ 1917703 w 1917703"/>
                  <a:gd name="connsiteY10" fmla="*/ 0 h 3908964"/>
                  <a:gd name="connsiteX0" fmla="*/ 1144297 w 1917703"/>
                  <a:gd name="connsiteY0" fmla="*/ 3573326 h 3890523"/>
                  <a:gd name="connsiteX1" fmla="*/ 1172346 w 1917703"/>
                  <a:gd name="connsiteY1" fmla="*/ 3876256 h 3890523"/>
                  <a:gd name="connsiteX2" fmla="*/ 633276 w 1917703"/>
                  <a:gd name="connsiteY2" fmla="*/ 3810738 h 3890523"/>
                  <a:gd name="connsiteX3" fmla="*/ 44773 w 1917703"/>
                  <a:gd name="connsiteY3" fmla="*/ 3062833 h 3890523"/>
                  <a:gd name="connsiteX4" fmla="*/ 0 w 1917703"/>
                  <a:gd name="connsiteY4" fmla="*/ 2406706 h 3890523"/>
                  <a:gd name="connsiteX5" fmla="*/ 619628 w 1917703"/>
                  <a:gd name="connsiteY5" fmla="*/ 2276257 h 3890523"/>
                  <a:gd name="connsiteX6" fmla="*/ 1016965 w 1917703"/>
                  <a:gd name="connsiteY6" fmla="*/ 1902955 h 3890523"/>
                  <a:gd name="connsiteX7" fmla="*/ 1451028 w 1917703"/>
                  <a:gd name="connsiteY7" fmla="*/ 1523305 h 3890523"/>
                  <a:gd name="connsiteX8" fmla="*/ 1668675 w 1917703"/>
                  <a:gd name="connsiteY8" fmla="*/ 1111041 h 3890523"/>
                  <a:gd name="connsiteX9" fmla="*/ 1787954 w 1917703"/>
                  <a:gd name="connsiteY9" fmla="*/ 723361 h 3890523"/>
                  <a:gd name="connsiteX10" fmla="*/ 1917703 w 1917703"/>
                  <a:gd name="connsiteY10" fmla="*/ 0 h 3890523"/>
                  <a:gd name="connsiteX0" fmla="*/ 1144297 w 1917703"/>
                  <a:gd name="connsiteY0" fmla="*/ 3573326 h 3859376"/>
                  <a:gd name="connsiteX1" fmla="*/ 1168005 w 1917703"/>
                  <a:gd name="connsiteY1" fmla="*/ 3832862 h 3859376"/>
                  <a:gd name="connsiteX2" fmla="*/ 633276 w 1917703"/>
                  <a:gd name="connsiteY2" fmla="*/ 3810738 h 3859376"/>
                  <a:gd name="connsiteX3" fmla="*/ 44773 w 1917703"/>
                  <a:gd name="connsiteY3" fmla="*/ 3062833 h 3859376"/>
                  <a:gd name="connsiteX4" fmla="*/ 0 w 1917703"/>
                  <a:gd name="connsiteY4" fmla="*/ 2406706 h 3859376"/>
                  <a:gd name="connsiteX5" fmla="*/ 619628 w 1917703"/>
                  <a:gd name="connsiteY5" fmla="*/ 2276257 h 3859376"/>
                  <a:gd name="connsiteX6" fmla="*/ 1016965 w 1917703"/>
                  <a:gd name="connsiteY6" fmla="*/ 1902955 h 3859376"/>
                  <a:gd name="connsiteX7" fmla="*/ 1451028 w 1917703"/>
                  <a:gd name="connsiteY7" fmla="*/ 1523305 h 3859376"/>
                  <a:gd name="connsiteX8" fmla="*/ 1668675 w 1917703"/>
                  <a:gd name="connsiteY8" fmla="*/ 1111041 h 3859376"/>
                  <a:gd name="connsiteX9" fmla="*/ 1787954 w 1917703"/>
                  <a:gd name="connsiteY9" fmla="*/ 723361 h 3859376"/>
                  <a:gd name="connsiteX10" fmla="*/ 1917703 w 1917703"/>
                  <a:gd name="connsiteY10" fmla="*/ 0 h 3859376"/>
                  <a:gd name="connsiteX0" fmla="*/ 1144297 w 1917703"/>
                  <a:gd name="connsiteY0" fmla="*/ 3573326 h 3864780"/>
                  <a:gd name="connsiteX1" fmla="*/ 1168005 w 1917703"/>
                  <a:gd name="connsiteY1" fmla="*/ 3832862 h 3864780"/>
                  <a:gd name="connsiteX2" fmla="*/ 633276 w 1917703"/>
                  <a:gd name="connsiteY2" fmla="*/ 3810738 h 3864780"/>
                  <a:gd name="connsiteX3" fmla="*/ 44773 w 1917703"/>
                  <a:gd name="connsiteY3" fmla="*/ 3062833 h 3864780"/>
                  <a:gd name="connsiteX4" fmla="*/ 0 w 1917703"/>
                  <a:gd name="connsiteY4" fmla="*/ 2406706 h 3864780"/>
                  <a:gd name="connsiteX5" fmla="*/ 619628 w 1917703"/>
                  <a:gd name="connsiteY5" fmla="*/ 2276257 h 3864780"/>
                  <a:gd name="connsiteX6" fmla="*/ 1016965 w 1917703"/>
                  <a:gd name="connsiteY6" fmla="*/ 1902955 h 3864780"/>
                  <a:gd name="connsiteX7" fmla="*/ 1451028 w 1917703"/>
                  <a:gd name="connsiteY7" fmla="*/ 1523305 h 3864780"/>
                  <a:gd name="connsiteX8" fmla="*/ 1668675 w 1917703"/>
                  <a:gd name="connsiteY8" fmla="*/ 1111041 h 3864780"/>
                  <a:gd name="connsiteX9" fmla="*/ 1787954 w 1917703"/>
                  <a:gd name="connsiteY9" fmla="*/ 723361 h 3864780"/>
                  <a:gd name="connsiteX10" fmla="*/ 1917703 w 1917703"/>
                  <a:gd name="connsiteY10" fmla="*/ 0 h 3864780"/>
                  <a:gd name="connsiteX0" fmla="*/ 1144297 w 1917703"/>
                  <a:gd name="connsiteY0" fmla="*/ 3573326 h 3864780"/>
                  <a:gd name="connsiteX1" fmla="*/ 1168005 w 1917703"/>
                  <a:gd name="connsiteY1" fmla="*/ 3832862 h 3864780"/>
                  <a:gd name="connsiteX2" fmla="*/ 633276 w 1917703"/>
                  <a:gd name="connsiteY2" fmla="*/ 3810738 h 3864780"/>
                  <a:gd name="connsiteX3" fmla="*/ 10058 w 1917703"/>
                  <a:gd name="connsiteY3" fmla="*/ 3036797 h 3864780"/>
                  <a:gd name="connsiteX4" fmla="*/ 0 w 1917703"/>
                  <a:gd name="connsiteY4" fmla="*/ 2406706 h 3864780"/>
                  <a:gd name="connsiteX5" fmla="*/ 619628 w 1917703"/>
                  <a:gd name="connsiteY5" fmla="*/ 2276257 h 3864780"/>
                  <a:gd name="connsiteX6" fmla="*/ 1016965 w 1917703"/>
                  <a:gd name="connsiteY6" fmla="*/ 1902955 h 3864780"/>
                  <a:gd name="connsiteX7" fmla="*/ 1451028 w 1917703"/>
                  <a:gd name="connsiteY7" fmla="*/ 1523305 h 3864780"/>
                  <a:gd name="connsiteX8" fmla="*/ 1668675 w 1917703"/>
                  <a:gd name="connsiteY8" fmla="*/ 1111041 h 3864780"/>
                  <a:gd name="connsiteX9" fmla="*/ 1787954 w 1917703"/>
                  <a:gd name="connsiteY9" fmla="*/ 723361 h 3864780"/>
                  <a:gd name="connsiteX10" fmla="*/ 1917703 w 1917703"/>
                  <a:gd name="connsiteY10" fmla="*/ 0 h 3864780"/>
                  <a:gd name="connsiteX0" fmla="*/ 1192029 w 1965435"/>
                  <a:gd name="connsiteY0" fmla="*/ 3573326 h 3864780"/>
                  <a:gd name="connsiteX1" fmla="*/ 1215737 w 1965435"/>
                  <a:gd name="connsiteY1" fmla="*/ 3832862 h 3864780"/>
                  <a:gd name="connsiteX2" fmla="*/ 681008 w 1965435"/>
                  <a:gd name="connsiteY2" fmla="*/ 3810738 h 3864780"/>
                  <a:gd name="connsiteX3" fmla="*/ 57790 w 1965435"/>
                  <a:gd name="connsiteY3" fmla="*/ 3036797 h 3864780"/>
                  <a:gd name="connsiteX4" fmla="*/ 0 w 1965435"/>
                  <a:gd name="connsiteY4" fmla="*/ 2341616 h 3864780"/>
                  <a:gd name="connsiteX5" fmla="*/ 667360 w 1965435"/>
                  <a:gd name="connsiteY5" fmla="*/ 2276257 h 3864780"/>
                  <a:gd name="connsiteX6" fmla="*/ 1064697 w 1965435"/>
                  <a:gd name="connsiteY6" fmla="*/ 1902955 h 3864780"/>
                  <a:gd name="connsiteX7" fmla="*/ 1498760 w 1965435"/>
                  <a:gd name="connsiteY7" fmla="*/ 1523305 h 3864780"/>
                  <a:gd name="connsiteX8" fmla="*/ 1716407 w 1965435"/>
                  <a:gd name="connsiteY8" fmla="*/ 1111041 h 3864780"/>
                  <a:gd name="connsiteX9" fmla="*/ 1835686 w 1965435"/>
                  <a:gd name="connsiteY9" fmla="*/ 723361 h 3864780"/>
                  <a:gd name="connsiteX10" fmla="*/ 1965435 w 1965435"/>
                  <a:gd name="connsiteY10" fmla="*/ 0 h 3864780"/>
                  <a:gd name="connsiteX0" fmla="*/ 1192029 w 1965435"/>
                  <a:gd name="connsiteY0" fmla="*/ 3573326 h 3864780"/>
                  <a:gd name="connsiteX1" fmla="*/ 1215737 w 1965435"/>
                  <a:gd name="connsiteY1" fmla="*/ 3832862 h 3864780"/>
                  <a:gd name="connsiteX2" fmla="*/ 681008 w 1965435"/>
                  <a:gd name="connsiteY2" fmla="*/ 3810738 h 3864780"/>
                  <a:gd name="connsiteX3" fmla="*/ 57790 w 1965435"/>
                  <a:gd name="connsiteY3" fmla="*/ 3036797 h 3864780"/>
                  <a:gd name="connsiteX4" fmla="*/ 0 w 1965435"/>
                  <a:gd name="connsiteY4" fmla="*/ 2341616 h 3864780"/>
                  <a:gd name="connsiteX5" fmla="*/ 650003 w 1965435"/>
                  <a:gd name="connsiteY5" fmla="*/ 2211166 h 3864780"/>
                  <a:gd name="connsiteX6" fmla="*/ 1064697 w 1965435"/>
                  <a:gd name="connsiteY6" fmla="*/ 1902955 h 3864780"/>
                  <a:gd name="connsiteX7" fmla="*/ 1498760 w 1965435"/>
                  <a:gd name="connsiteY7" fmla="*/ 1523305 h 3864780"/>
                  <a:gd name="connsiteX8" fmla="*/ 1716407 w 1965435"/>
                  <a:gd name="connsiteY8" fmla="*/ 1111041 h 3864780"/>
                  <a:gd name="connsiteX9" fmla="*/ 1835686 w 1965435"/>
                  <a:gd name="connsiteY9" fmla="*/ 723361 h 3864780"/>
                  <a:gd name="connsiteX10" fmla="*/ 1965435 w 1965435"/>
                  <a:gd name="connsiteY10" fmla="*/ 0 h 3864780"/>
                  <a:gd name="connsiteX0" fmla="*/ 1192029 w 1965435"/>
                  <a:gd name="connsiteY0" fmla="*/ 3573326 h 3864780"/>
                  <a:gd name="connsiteX1" fmla="*/ 1215737 w 1965435"/>
                  <a:gd name="connsiteY1" fmla="*/ 3832862 h 3864780"/>
                  <a:gd name="connsiteX2" fmla="*/ 681008 w 1965435"/>
                  <a:gd name="connsiteY2" fmla="*/ 3810738 h 3864780"/>
                  <a:gd name="connsiteX3" fmla="*/ 57790 w 1965435"/>
                  <a:gd name="connsiteY3" fmla="*/ 3036797 h 3864780"/>
                  <a:gd name="connsiteX4" fmla="*/ 0 w 1965435"/>
                  <a:gd name="connsiteY4" fmla="*/ 2341616 h 3864780"/>
                  <a:gd name="connsiteX5" fmla="*/ 650003 w 1965435"/>
                  <a:gd name="connsiteY5" fmla="*/ 2211166 h 3864780"/>
                  <a:gd name="connsiteX6" fmla="*/ 1069037 w 1965435"/>
                  <a:gd name="connsiteY6" fmla="*/ 1829184 h 3864780"/>
                  <a:gd name="connsiteX7" fmla="*/ 1498760 w 1965435"/>
                  <a:gd name="connsiteY7" fmla="*/ 1523305 h 3864780"/>
                  <a:gd name="connsiteX8" fmla="*/ 1716407 w 1965435"/>
                  <a:gd name="connsiteY8" fmla="*/ 1111041 h 3864780"/>
                  <a:gd name="connsiteX9" fmla="*/ 1835686 w 1965435"/>
                  <a:gd name="connsiteY9" fmla="*/ 723361 h 3864780"/>
                  <a:gd name="connsiteX10" fmla="*/ 1965435 w 1965435"/>
                  <a:gd name="connsiteY10" fmla="*/ 0 h 3864780"/>
                  <a:gd name="connsiteX0" fmla="*/ 1192029 w 1965435"/>
                  <a:gd name="connsiteY0" fmla="*/ 3573326 h 3864780"/>
                  <a:gd name="connsiteX1" fmla="*/ 1215737 w 1965435"/>
                  <a:gd name="connsiteY1" fmla="*/ 3832862 h 3864780"/>
                  <a:gd name="connsiteX2" fmla="*/ 681008 w 1965435"/>
                  <a:gd name="connsiteY2" fmla="*/ 3810738 h 3864780"/>
                  <a:gd name="connsiteX3" fmla="*/ 57790 w 1965435"/>
                  <a:gd name="connsiteY3" fmla="*/ 3036797 h 3864780"/>
                  <a:gd name="connsiteX4" fmla="*/ 0 w 1965435"/>
                  <a:gd name="connsiteY4" fmla="*/ 2341616 h 3864780"/>
                  <a:gd name="connsiteX5" fmla="*/ 650003 w 1965435"/>
                  <a:gd name="connsiteY5" fmla="*/ 2211166 h 3864780"/>
                  <a:gd name="connsiteX6" fmla="*/ 1069037 w 1965435"/>
                  <a:gd name="connsiteY6" fmla="*/ 1829184 h 3864780"/>
                  <a:gd name="connsiteX7" fmla="*/ 1533476 w 1965435"/>
                  <a:gd name="connsiteY7" fmla="*/ 1419160 h 3864780"/>
                  <a:gd name="connsiteX8" fmla="*/ 1716407 w 1965435"/>
                  <a:gd name="connsiteY8" fmla="*/ 1111041 h 3864780"/>
                  <a:gd name="connsiteX9" fmla="*/ 1835686 w 1965435"/>
                  <a:gd name="connsiteY9" fmla="*/ 723361 h 3864780"/>
                  <a:gd name="connsiteX10" fmla="*/ 1965435 w 1965435"/>
                  <a:gd name="connsiteY10" fmla="*/ 0 h 3864780"/>
                  <a:gd name="connsiteX0" fmla="*/ 1192029 w 1965435"/>
                  <a:gd name="connsiteY0" fmla="*/ 3573326 h 3864780"/>
                  <a:gd name="connsiteX1" fmla="*/ 1215737 w 1965435"/>
                  <a:gd name="connsiteY1" fmla="*/ 3832862 h 3864780"/>
                  <a:gd name="connsiteX2" fmla="*/ 681008 w 1965435"/>
                  <a:gd name="connsiteY2" fmla="*/ 3810738 h 3864780"/>
                  <a:gd name="connsiteX3" fmla="*/ 57790 w 1965435"/>
                  <a:gd name="connsiteY3" fmla="*/ 3036797 h 3864780"/>
                  <a:gd name="connsiteX4" fmla="*/ 0 w 1965435"/>
                  <a:gd name="connsiteY4" fmla="*/ 2341616 h 3864780"/>
                  <a:gd name="connsiteX5" fmla="*/ 650003 w 1965435"/>
                  <a:gd name="connsiteY5" fmla="*/ 2211166 h 3864780"/>
                  <a:gd name="connsiteX6" fmla="*/ 1069037 w 1965435"/>
                  <a:gd name="connsiteY6" fmla="*/ 1829184 h 3864780"/>
                  <a:gd name="connsiteX7" fmla="*/ 1533476 w 1965435"/>
                  <a:gd name="connsiteY7" fmla="*/ 1419160 h 3864780"/>
                  <a:gd name="connsiteX8" fmla="*/ 1759801 w 1965435"/>
                  <a:gd name="connsiteY8" fmla="*/ 989538 h 3864780"/>
                  <a:gd name="connsiteX9" fmla="*/ 1835686 w 1965435"/>
                  <a:gd name="connsiteY9" fmla="*/ 723361 h 3864780"/>
                  <a:gd name="connsiteX10" fmla="*/ 1965435 w 1965435"/>
                  <a:gd name="connsiteY10" fmla="*/ 0 h 3864780"/>
                  <a:gd name="connsiteX0" fmla="*/ 1192029 w 1965435"/>
                  <a:gd name="connsiteY0" fmla="*/ 3573326 h 3864780"/>
                  <a:gd name="connsiteX1" fmla="*/ 1215737 w 1965435"/>
                  <a:gd name="connsiteY1" fmla="*/ 3832862 h 3864780"/>
                  <a:gd name="connsiteX2" fmla="*/ 681008 w 1965435"/>
                  <a:gd name="connsiteY2" fmla="*/ 3810738 h 3864780"/>
                  <a:gd name="connsiteX3" fmla="*/ 57790 w 1965435"/>
                  <a:gd name="connsiteY3" fmla="*/ 3036797 h 3864780"/>
                  <a:gd name="connsiteX4" fmla="*/ 0 w 1965435"/>
                  <a:gd name="connsiteY4" fmla="*/ 2341616 h 3864780"/>
                  <a:gd name="connsiteX5" fmla="*/ 650003 w 1965435"/>
                  <a:gd name="connsiteY5" fmla="*/ 2211166 h 3864780"/>
                  <a:gd name="connsiteX6" fmla="*/ 1069037 w 1965435"/>
                  <a:gd name="connsiteY6" fmla="*/ 1829184 h 3864780"/>
                  <a:gd name="connsiteX7" fmla="*/ 1533476 w 1965435"/>
                  <a:gd name="connsiteY7" fmla="*/ 1419160 h 3864780"/>
                  <a:gd name="connsiteX8" fmla="*/ 1759801 w 1965435"/>
                  <a:gd name="connsiteY8" fmla="*/ 989538 h 3864780"/>
                  <a:gd name="connsiteX9" fmla="*/ 1874741 w 1965435"/>
                  <a:gd name="connsiteY9" fmla="*/ 593180 h 3864780"/>
                  <a:gd name="connsiteX10" fmla="*/ 1965435 w 1965435"/>
                  <a:gd name="connsiteY10" fmla="*/ 0 h 3864780"/>
                  <a:gd name="connsiteX0" fmla="*/ 1192029 w 2008828"/>
                  <a:gd name="connsiteY0" fmla="*/ 3733883 h 4025337"/>
                  <a:gd name="connsiteX1" fmla="*/ 1215737 w 2008828"/>
                  <a:gd name="connsiteY1" fmla="*/ 3993419 h 4025337"/>
                  <a:gd name="connsiteX2" fmla="*/ 681008 w 2008828"/>
                  <a:gd name="connsiteY2" fmla="*/ 3971295 h 4025337"/>
                  <a:gd name="connsiteX3" fmla="*/ 57790 w 2008828"/>
                  <a:gd name="connsiteY3" fmla="*/ 3197354 h 4025337"/>
                  <a:gd name="connsiteX4" fmla="*/ 0 w 2008828"/>
                  <a:gd name="connsiteY4" fmla="*/ 2502173 h 4025337"/>
                  <a:gd name="connsiteX5" fmla="*/ 650003 w 2008828"/>
                  <a:gd name="connsiteY5" fmla="*/ 2371723 h 4025337"/>
                  <a:gd name="connsiteX6" fmla="*/ 1069037 w 2008828"/>
                  <a:gd name="connsiteY6" fmla="*/ 1989741 h 4025337"/>
                  <a:gd name="connsiteX7" fmla="*/ 1533476 w 2008828"/>
                  <a:gd name="connsiteY7" fmla="*/ 1579717 h 4025337"/>
                  <a:gd name="connsiteX8" fmla="*/ 1759801 w 2008828"/>
                  <a:gd name="connsiteY8" fmla="*/ 1150095 h 4025337"/>
                  <a:gd name="connsiteX9" fmla="*/ 1874741 w 2008828"/>
                  <a:gd name="connsiteY9" fmla="*/ 753737 h 4025337"/>
                  <a:gd name="connsiteX10" fmla="*/ 2008828 w 2008828"/>
                  <a:gd name="connsiteY10" fmla="*/ 0 h 40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8828" h="4025337">
                    <a:moveTo>
                      <a:pt x="1192029" y="3733883"/>
                    </a:moveTo>
                    <a:lnTo>
                      <a:pt x="1215737" y="3993419"/>
                    </a:lnTo>
                    <a:cubicBezTo>
                      <a:pt x="1133460" y="4043835"/>
                      <a:pt x="955725" y="4033097"/>
                      <a:pt x="681008" y="3971295"/>
                    </a:cubicBezTo>
                    <a:cubicBezTo>
                      <a:pt x="479055" y="3726333"/>
                      <a:pt x="158767" y="3355364"/>
                      <a:pt x="57790" y="3197354"/>
                    </a:cubicBezTo>
                    <a:lnTo>
                      <a:pt x="0" y="2502173"/>
                    </a:lnTo>
                    <a:lnTo>
                      <a:pt x="650003" y="2371723"/>
                    </a:lnTo>
                    <a:lnTo>
                      <a:pt x="1069037" y="1989741"/>
                    </a:lnTo>
                    <a:lnTo>
                      <a:pt x="1533476" y="1579717"/>
                    </a:lnTo>
                    <a:lnTo>
                      <a:pt x="1759801" y="1150095"/>
                    </a:lnTo>
                    <a:lnTo>
                      <a:pt x="1874741" y="753737"/>
                    </a:lnTo>
                    <a:lnTo>
                      <a:pt x="2008828" y="0"/>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3328839" y="5850082"/>
                <a:ext cx="597519" cy="587086"/>
              </a:xfrm>
              <a:prstGeom prst="roundRect">
                <a:avLst>
                  <a:gd name="adj" fmla="val 971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quot;No&quot; Symbol 17"/>
              <p:cNvSpPr/>
              <p:nvPr/>
            </p:nvSpPr>
            <p:spPr>
              <a:xfrm>
                <a:off x="1307136" y="3151596"/>
                <a:ext cx="477666" cy="428276"/>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19" name="&quot;No&quot; Symbol 18"/>
              <p:cNvSpPr/>
              <p:nvPr/>
            </p:nvSpPr>
            <p:spPr>
              <a:xfrm>
                <a:off x="2509911" y="2594516"/>
                <a:ext cx="477666" cy="428276"/>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6" name="4-Point Star 5"/>
              <p:cNvSpPr/>
              <p:nvPr/>
            </p:nvSpPr>
            <p:spPr>
              <a:xfrm>
                <a:off x="3298893" y="2594516"/>
                <a:ext cx="418321" cy="362067"/>
              </a:xfrm>
              <a:prstGeom prst="star4">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2" name="Straight Arrow Connector 11"/>
              <p:cNvCxnSpPr/>
              <p:nvPr/>
            </p:nvCxnSpPr>
            <p:spPr>
              <a:xfrm flipV="1">
                <a:off x="2537557" y="2808655"/>
                <a:ext cx="932651" cy="175381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Rounded Corners 14"/>
              <p:cNvSpPr/>
              <p:nvPr/>
            </p:nvSpPr>
            <p:spPr>
              <a:xfrm>
                <a:off x="2509911" y="1917123"/>
                <a:ext cx="607362" cy="613063"/>
              </a:xfrm>
              <a:prstGeom prst="roundRect">
                <a:avLst>
                  <a:gd name="adj" fmla="val 7257"/>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Oval 16"/>
              <p:cNvSpPr/>
              <p:nvPr/>
            </p:nvSpPr>
            <p:spPr>
              <a:xfrm>
                <a:off x="2443553" y="4474134"/>
                <a:ext cx="188007" cy="1740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1" name="&quot;No&quot; Symbol 16"/>
            <p:cNvSpPr/>
            <p:nvPr/>
          </p:nvSpPr>
          <p:spPr>
            <a:xfrm>
              <a:off x="1307136" y="3418966"/>
              <a:ext cx="488585" cy="441984"/>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grpSp>
      <p:sp>
        <p:nvSpPr>
          <p:cNvPr id="4" name="Slide Number Placeholder 3"/>
          <p:cNvSpPr>
            <a:spLocks noGrp="1"/>
          </p:cNvSpPr>
          <p:nvPr>
            <p:ph type="sldNum" sz="quarter" idx="12"/>
          </p:nvPr>
        </p:nvSpPr>
        <p:spPr/>
        <p:txBody>
          <a:bodyPr/>
          <a:lstStyle/>
          <a:p>
            <a:fld id="{79BA96BB-7DBE-4AD9-88D2-170EED19CF9B}" type="slidenum">
              <a:rPr lang="en-US" smtClean="0"/>
              <a:pPr/>
              <a:t>45</a:t>
            </a:fld>
            <a:endParaRPr lang="en-US" dirty="0"/>
          </a:p>
        </p:txBody>
      </p:sp>
      <p:sp>
        <p:nvSpPr>
          <p:cNvPr id="21" name="Rounded Rectangle 20"/>
          <p:cNvSpPr/>
          <p:nvPr/>
        </p:nvSpPr>
        <p:spPr>
          <a:xfrm>
            <a:off x="4604861" y="2141992"/>
            <a:ext cx="4012986"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After Passing PPIGG, ATC Issues Clearance:</a:t>
            </a:r>
          </a:p>
          <a:p>
            <a:pPr algn="ctr"/>
            <a:r>
              <a:rPr lang="en-US" sz="1400" b="1" dirty="0">
                <a:effectLst>
                  <a:outerShdw blurRad="38100" dist="38100" dir="2700000" algn="tl">
                    <a:srgbClr val="000000">
                      <a:alpha val="43137"/>
                    </a:srgbClr>
                  </a:outerShdw>
                </a:effectLst>
              </a:rPr>
              <a:t>“Proceed Direct MUCKI, </a:t>
            </a:r>
          </a:p>
          <a:p>
            <a:pPr algn="ctr"/>
            <a:r>
              <a:rPr lang="en-US" sz="1400" b="1" dirty="0">
                <a:effectLst>
                  <a:outerShdw blurRad="38100" dist="38100" dir="2700000" algn="tl">
                    <a:srgbClr val="000000">
                      <a:alpha val="43137"/>
                    </a:srgbClr>
                  </a:outerShdw>
                </a:effectLst>
              </a:rPr>
              <a:t>Climb Via The LEETZ  Five Departure”</a:t>
            </a:r>
          </a:p>
        </p:txBody>
      </p:sp>
      <p:sp>
        <p:nvSpPr>
          <p:cNvPr id="11" name="Rounded Rectangle 10"/>
          <p:cNvSpPr/>
          <p:nvPr/>
        </p:nvSpPr>
        <p:spPr>
          <a:xfrm>
            <a:off x="4604861" y="4890415"/>
            <a:ext cx="4012987" cy="578882"/>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sz="1400" b="1" dirty="0">
                <a:effectLst>
                  <a:outerShdw blurRad="38100" dist="38100" dir="2700000" algn="tl">
                    <a:srgbClr val="000000">
                      <a:alpha val="43137"/>
                    </a:srgbClr>
                  </a:outerShdw>
                </a:effectLst>
              </a:rPr>
              <a:t>230 KT Speed Restriction Published At  HUCKK</a:t>
            </a:r>
          </a:p>
          <a:p>
            <a:pPr algn="ctr"/>
            <a:r>
              <a:rPr lang="en-US" sz="1400" b="1" dirty="0">
                <a:effectLst>
                  <a:outerShdw blurRad="38100" dist="38100" dir="2700000" algn="tl">
                    <a:srgbClr val="000000">
                      <a:alpha val="43137"/>
                    </a:srgbClr>
                  </a:outerShdw>
                </a:effectLst>
              </a:rPr>
              <a:t> </a:t>
            </a:r>
            <a:r>
              <a:rPr lang="en-US" sz="1400" b="1" u="sng" dirty="0">
                <a:effectLst>
                  <a:outerShdw blurRad="38100" dist="38100" dir="2700000" algn="tl">
                    <a:srgbClr val="000000">
                      <a:alpha val="43137"/>
                    </a:srgbClr>
                  </a:outerShdw>
                </a:effectLst>
              </a:rPr>
              <a:t>Is Not Applicable </a:t>
            </a:r>
            <a:r>
              <a:rPr lang="en-US" sz="1400" b="1" dirty="0">
                <a:effectLst>
                  <a:outerShdw blurRad="38100" dist="38100" dir="2700000" algn="tl">
                    <a:srgbClr val="000000">
                      <a:alpha val="43137"/>
                    </a:srgbClr>
                  </a:outerShdw>
                </a:effectLst>
              </a:rPr>
              <a:t>Unless Restated By ATC</a:t>
            </a:r>
          </a:p>
        </p:txBody>
      </p:sp>
      <p:sp>
        <p:nvSpPr>
          <p:cNvPr id="24" name="TextBox 23"/>
          <p:cNvSpPr txBox="1"/>
          <p:nvPr/>
        </p:nvSpPr>
        <p:spPr>
          <a:xfrm>
            <a:off x="4567448" y="6051988"/>
            <a:ext cx="3044423" cy="261610"/>
          </a:xfrm>
          <a:prstGeom prst="rect">
            <a:avLst/>
          </a:prstGeom>
          <a:noFill/>
        </p:spPr>
        <p:txBody>
          <a:bodyPr wrap="none" rtlCol="0">
            <a:spAutoFit/>
          </a:bodyPr>
          <a:lstStyle/>
          <a:p>
            <a:r>
              <a:rPr lang="en-US" sz="1100" dirty="0"/>
              <a:t>©Jeppesen, Inc.  Not for Navigation Purposes</a:t>
            </a:r>
          </a:p>
        </p:txBody>
      </p:sp>
      <p:cxnSp>
        <p:nvCxnSpPr>
          <p:cNvPr id="2049" name="Straight Connector 2048"/>
          <p:cNvCxnSpPr/>
          <p:nvPr/>
        </p:nvCxnSpPr>
        <p:spPr>
          <a:xfrm flipH="1" flipV="1">
            <a:off x="2436020" y="3699757"/>
            <a:ext cx="3558" cy="30347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52" name="Picture 8" descr="C:\Users\Richard J. Boll II\Documents\Working Documents\Transport Airplane Performance Planning WG\FAA_TAPP WG Presentation\Jets-PNG\Jets-1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04599" flipH="1">
            <a:off x="1715570" y="3127867"/>
            <a:ext cx="1665973" cy="11108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22" name="Rounded Rectangle 21"/>
          <p:cNvSpPr/>
          <p:nvPr/>
        </p:nvSpPr>
        <p:spPr>
          <a:xfrm>
            <a:off x="4604861" y="3242920"/>
            <a:ext cx="4012986" cy="1293971"/>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Proceed direct to MUCKI</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Then track the lateral path of the LEETZ SID</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Cross MUCKI </a:t>
            </a:r>
            <a:r>
              <a:rPr lang="en-US" sz="1400" b="1" u="sng" dirty="0">
                <a:effectLst>
                  <a:outerShdw blurRad="38100" dist="38100" dir="2700000" algn="tl">
                    <a:srgbClr val="000000">
                      <a:alpha val="43137"/>
                    </a:srgbClr>
                  </a:outerShdw>
                </a:effectLst>
              </a:rPr>
              <a:t>at or below </a:t>
            </a:r>
            <a:r>
              <a:rPr lang="en-US" sz="1400" b="1" dirty="0">
                <a:effectLst>
                  <a:outerShdw blurRad="38100" dist="38100" dir="2700000" algn="tl">
                    <a:srgbClr val="000000">
                      <a:alpha val="43137"/>
                    </a:srgbClr>
                  </a:outerShdw>
                </a:effectLst>
              </a:rPr>
              <a:t>FL 230</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Climb to the “Top Altitude” (FL 230)</a:t>
            </a:r>
          </a:p>
          <a:p>
            <a:pPr marL="285750" indent="-285750">
              <a:buFont typeface="Arial" panose="020B0604020202020204" pitchFamily="34" charset="0"/>
              <a:buChar char="•"/>
            </a:pPr>
            <a:r>
              <a:rPr lang="en-US" sz="1400" b="1" u="sng" dirty="0">
                <a:effectLst>
                  <a:outerShdw blurRad="38100" dist="38100" dir="2700000" algn="tl">
                    <a:srgbClr val="000000">
                      <a:alpha val="43137"/>
                    </a:srgbClr>
                  </a:outerShdw>
                </a:effectLst>
              </a:rPr>
              <a:t>Do not exceed 250 KT until MUCKI</a:t>
            </a:r>
          </a:p>
        </p:txBody>
      </p:sp>
      <p:sp>
        <p:nvSpPr>
          <p:cNvPr id="30" name="TextBox 29"/>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
        <p:nvSpPr>
          <p:cNvPr id="53" name="Rounded Rectangle 24"/>
          <p:cNvSpPr/>
          <p:nvPr/>
        </p:nvSpPr>
        <p:spPr>
          <a:xfrm>
            <a:off x="1724633" y="701750"/>
            <a:ext cx="5685629"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Initial ATC Clearance:</a:t>
            </a:r>
          </a:p>
          <a:p>
            <a:pPr algn="ctr"/>
            <a:r>
              <a:rPr lang="en-US" sz="1400" b="1" dirty="0">
                <a:effectLst>
                  <a:outerShdw blurRad="38100" dist="38100" dir="2700000" algn="tl">
                    <a:srgbClr val="000000">
                      <a:alpha val="43137"/>
                    </a:srgbClr>
                  </a:outerShdw>
                </a:effectLst>
              </a:rPr>
              <a:t>“Cleared LEETZ Five Departure HOLTR Transition…, Climb Via SID”</a:t>
            </a:r>
          </a:p>
        </p:txBody>
      </p:sp>
      <p:pic>
        <p:nvPicPr>
          <p:cNvPr id="2052" name="Picture 2051"/>
          <p:cNvPicPr>
            <a:picLocks noChangeAspect="1"/>
          </p:cNvPicPr>
          <p:nvPr/>
        </p:nvPicPr>
        <p:blipFill>
          <a:blip r:embed="rId4"/>
          <a:stretch>
            <a:fillRect/>
          </a:stretch>
        </p:blipFill>
        <p:spPr>
          <a:xfrm>
            <a:off x="425091" y="1047650"/>
            <a:ext cx="1258529" cy="1399286"/>
          </a:xfrm>
          <a:prstGeom prst="rect">
            <a:avLst/>
          </a:prstGeom>
          <a:ln>
            <a:noFill/>
          </a:ln>
          <a:effectLst>
            <a:outerShdw blurRad="292100" dist="139700" dir="2700000" algn="tl" rotWithShape="0">
              <a:srgbClr val="333333">
                <a:alpha val="65000"/>
              </a:srgbClr>
            </a:outerShdw>
          </a:effectLst>
        </p:spPr>
      </p:pic>
      <p:sp>
        <p:nvSpPr>
          <p:cNvPr id="2053" name="Speech Bubble: Rectangle 2052"/>
          <p:cNvSpPr/>
          <p:nvPr/>
        </p:nvSpPr>
        <p:spPr>
          <a:xfrm>
            <a:off x="397843" y="1047620"/>
            <a:ext cx="1270593" cy="1412622"/>
          </a:xfrm>
          <a:prstGeom prst="wedgeRectCallout">
            <a:avLst>
              <a:gd name="adj1" fmla="val 121742"/>
              <a:gd name="adj2" fmla="val 36852"/>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5696315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05145" y="0"/>
            <a:ext cx="8533710" cy="6858000"/>
            <a:chOff x="305145" y="0"/>
            <a:chExt cx="8533710" cy="6858000"/>
          </a:xfrm>
          <a:scene3d>
            <a:camera prst="perspectiveRelaxedModerately"/>
            <a:lightRig rig="threePt" dir="t"/>
          </a:scene3d>
        </p:grpSpPr>
        <p:grpSp>
          <p:nvGrpSpPr>
            <p:cNvPr id="17" name="Group 16"/>
            <p:cNvGrpSpPr/>
            <p:nvPr/>
          </p:nvGrpSpPr>
          <p:grpSpPr>
            <a:xfrm>
              <a:off x="305145" y="0"/>
              <a:ext cx="8533710" cy="6858000"/>
              <a:chOff x="305145" y="0"/>
              <a:chExt cx="8533710" cy="6858000"/>
            </a:xfrm>
          </p:grpSpPr>
          <p:grpSp>
            <p:nvGrpSpPr>
              <p:cNvPr id="11" name="Group 10"/>
              <p:cNvGrpSpPr/>
              <p:nvPr/>
            </p:nvGrpSpPr>
            <p:grpSpPr>
              <a:xfrm>
                <a:off x="305145" y="0"/>
                <a:ext cx="8533710" cy="6858000"/>
                <a:chOff x="305145" y="0"/>
                <a:chExt cx="8533710"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45" y="0"/>
                  <a:ext cx="8533710" cy="6858000"/>
                </a:xfrm>
                <a:prstGeom prst="rect">
                  <a:avLst/>
                </a:prstGeom>
                <a:ln>
                  <a:noFill/>
                </a:ln>
                <a:effectLst>
                  <a:outerShdw blurRad="292100" dist="139700" dir="2700000" algn="tl" rotWithShape="0">
                    <a:srgbClr val="333333">
                      <a:alpha val="65000"/>
                    </a:srgbClr>
                  </a:outerShdw>
                </a:effectLst>
              </p:spPr>
            </p:pic>
            <p:sp>
              <p:nvSpPr>
                <p:cNvPr id="31" name="Rounded Rectangle 30"/>
                <p:cNvSpPr/>
                <p:nvPr/>
              </p:nvSpPr>
              <p:spPr>
                <a:xfrm>
                  <a:off x="3081499" y="5583219"/>
                  <a:ext cx="497600" cy="202689"/>
                </a:xfrm>
                <a:prstGeom prst="roundRect">
                  <a:avLst>
                    <a:gd name="adj" fmla="val 5804"/>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96" name="Rounded Rectangle 4095"/>
                <p:cNvSpPr/>
                <p:nvPr/>
              </p:nvSpPr>
              <p:spPr>
                <a:xfrm>
                  <a:off x="3717178" y="5373015"/>
                  <a:ext cx="499820" cy="237097"/>
                </a:xfrm>
                <a:prstGeom prst="roundRect">
                  <a:avLst>
                    <a:gd name="adj" fmla="val 8974"/>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97" name="Rounded Rectangle 4096"/>
                <p:cNvSpPr/>
                <p:nvPr/>
              </p:nvSpPr>
              <p:spPr>
                <a:xfrm>
                  <a:off x="4315655" y="5197952"/>
                  <a:ext cx="514529" cy="199291"/>
                </a:xfrm>
                <a:prstGeom prst="roundRect">
                  <a:avLst>
                    <a:gd name="adj" fmla="val 11188"/>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quot;No&quot; Symbol 40"/>
                <p:cNvSpPr/>
                <p:nvPr/>
              </p:nvSpPr>
              <p:spPr>
                <a:xfrm>
                  <a:off x="6432042" y="5458565"/>
                  <a:ext cx="477666" cy="428276"/>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42" name="&quot;No&quot; Symbol 41"/>
                <p:cNvSpPr/>
                <p:nvPr/>
              </p:nvSpPr>
              <p:spPr>
                <a:xfrm>
                  <a:off x="5843470" y="5351499"/>
                  <a:ext cx="477666" cy="428276"/>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cxnSp>
              <p:nvCxnSpPr>
                <p:cNvPr id="18" name="Straight Arrow Connector 17"/>
                <p:cNvCxnSpPr/>
                <p:nvPr/>
              </p:nvCxnSpPr>
              <p:spPr>
                <a:xfrm flipH="1" flipV="1">
                  <a:off x="4830186" y="4742406"/>
                  <a:ext cx="2611082" cy="2232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7359862" y="4679576"/>
                  <a:ext cx="166743" cy="1470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Freeform: Shape 6"/>
                <p:cNvSpPr/>
                <p:nvPr/>
              </p:nvSpPr>
              <p:spPr>
                <a:xfrm>
                  <a:off x="457199" y="4238513"/>
                  <a:ext cx="7041081" cy="1898725"/>
                </a:xfrm>
                <a:custGeom>
                  <a:avLst/>
                  <a:gdLst>
                    <a:gd name="connsiteX0" fmla="*/ 6352390 w 6363892"/>
                    <a:gd name="connsiteY0" fmla="*/ 0 h 1619026"/>
                    <a:gd name="connsiteX1" fmla="*/ 6207162 w 6363892"/>
                    <a:gd name="connsiteY1" fmla="*/ 941294 h 1619026"/>
                    <a:gd name="connsiteX2" fmla="*/ 5255110 w 6363892"/>
                    <a:gd name="connsiteY2" fmla="*/ 935915 h 1619026"/>
                    <a:gd name="connsiteX3" fmla="*/ 3609190 w 6363892"/>
                    <a:gd name="connsiteY3" fmla="*/ 505609 h 1619026"/>
                    <a:gd name="connsiteX4" fmla="*/ 3254188 w 6363892"/>
                    <a:gd name="connsiteY4" fmla="*/ 640080 h 1619026"/>
                    <a:gd name="connsiteX5" fmla="*/ 2657139 w 6363892"/>
                    <a:gd name="connsiteY5" fmla="*/ 871369 h 1619026"/>
                    <a:gd name="connsiteX6" fmla="*/ 1403873 w 6363892"/>
                    <a:gd name="connsiteY6" fmla="*/ 1317812 h 1619026"/>
                    <a:gd name="connsiteX7" fmla="*/ 338866 w 6363892"/>
                    <a:gd name="connsiteY7" fmla="*/ 1479176 h 1619026"/>
                    <a:gd name="connsiteX8" fmla="*/ 0 w 6363892"/>
                    <a:gd name="connsiteY8" fmla="*/ 1619026 h 1619026"/>
                    <a:gd name="connsiteX0" fmla="*/ 6352390 w 6367452"/>
                    <a:gd name="connsiteY0" fmla="*/ 0 h 1619026"/>
                    <a:gd name="connsiteX1" fmla="*/ 6357769 w 6367452"/>
                    <a:gd name="connsiteY1" fmla="*/ 467958 h 1619026"/>
                    <a:gd name="connsiteX2" fmla="*/ 6207162 w 6367452"/>
                    <a:gd name="connsiteY2" fmla="*/ 941294 h 1619026"/>
                    <a:gd name="connsiteX3" fmla="*/ 5255110 w 6367452"/>
                    <a:gd name="connsiteY3" fmla="*/ 935915 h 1619026"/>
                    <a:gd name="connsiteX4" fmla="*/ 3609190 w 6367452"/>
                    <a:gd name="connsiteY4" fmla="*/ 505609 h 1619026"/>
                    <a:gd name="connsiteX5" fmla="*/ 3254188 w 6367452"/>
                    <a:gd name="connsiteY5" fmla="*/ 640080 h 1619026"/>
                    <a:gd name="connsiteX6" fmla="*/ 2657139 w 6367452"/>
                    <a:gd name="connsiteY6" fmla="*/ 871369 h 1619026"/>
                    <a:gd name="connsiteX7" fmla="*/ 1403873 w 6367452"/>
                    <a:gd name="connsiteY7" fmla="*/ 1317812 h 1619026"/>
                    <a:gd name="connsiteX8" fmla="*/ 338866 w 6367452"/>
                    <a:gd name="connsiteY8" fmla="*/ 1479176 h 1619026"/>
                    <a:gd name="connsiteX9" fmla="*/ 0 w 6367452"/>
                    <a:gd name="connsiteY9" fmla="*/ 1619026 h 1619026"/>
                    <a:gd name="connsiteX0" fmla="*/ 6352390 w 6363349"/>
                    <a:gd name="connsiteY0" fmla="*/ 0 h 1619026"/>
                    <a:gd name="connsiteX1" fmla="*/ 6352390 w 6363349"/>
                    <a:gd name="connsiteY1" fmla="*/ 360381 h 1619026"/>
                    <a:gd name="connsiteX2" fmla="*/ 6207162 w 6363349"/>
                    <a:gd name="connsiteY2" fmla="*/ 941294 h 1619026"/>
                    <a:gd name="connsiteX3" fmla="*/ 5255110 w 6363349"/>
                    <a:gd name="connsiteY3" fmla="*/ 935915 h 1619026"/>
                    <a:gd name="connsiteX4" fmla="*/ 3609190 w 6363349"/>
                    <a:gd name="connsiteY4" fmla="*/ 505609 h 1619026"/>
                    <a:gd name="connsiteX5" fmla="*/ 3254188 w 6363349"/>
                    <a:gd name="connsiteY5" fmla="*/ 640080 h 1619026"/>
                    <a:gd name="connsiteX6" fmla="*/ 2657139 w 6363349"/>
                    <a:gd name="connsiteY6" fmla="*/ 871369 h 1619026"/>
                    <a:gd name="connsiteX7" fmla="*/ 1403873 w 6363349"/>
                    <a:gd name="connsiteY7" fmla="*/ 1317812 h 1619026"/>
                    <a:gd name="connsiteX8" fmla="*/ 338866 w 6363349"/>
                    <a:gd name="connsiteY8" fmla="*/ 1479176 h 1619026"/>
                    <a:gd name="connsiteX9" fmla="*/ 0 w 6363349"/>
                    <a:gd name="connsiteY9" fmla="*/ 1619026 h 1619026"/>
                    <a:gd name="connsiteX0" fmla="*/ 6352390 w 6363349"/>
                    <a:gd name="connsiteY0" fmla="*/ 0 h 1619026"/>
                    <a:gd name="connsiteX1" fmla="*/ 6352390 w 6363349"/>
                    <a:gd name="connsiteY1" fmla="*/ 360381 h 1619026"/>
                    <a:gd name="connsiteX2" fmla="*/ 6207162 w 6363349"/>
                    <a:gd name="connsiteY2" fmla="*/ 941294 h 1619026"/>
                    <a:gd name="connsiteX3" fmla="*/ 5255110 w 6363349"/>
                    <a:gd name="connsiteY3" fmla="*/ 935915 h 1619026"/>
                    <a:gd name="connsiteX4" fmla="*/ 3609190 w 6363349"/>
                    <a:gd name="connsiteY4" fmla="*/ 505609 h 1619026"/>
                    <a:gd name="connsiteX5" fmla="*/ 3254188 w 6363349"/>
                    <a:gd name="connsiteY5" fmla="*/ 640080 h 1619026"/>
                    <a:gd name="connsiteX6" fmla="*/ 2657139 w 6363349"/>
                    <a:gd name="connsiteY6" fmla="*/ 871369 h 1619026"/>
                    <a:gd name="connsiteX7" fmla="*/ 1403873 w 6363349"/>
                    <a:gd name="connsiteY7" fmla="*/ 1317812 h 1619026"/>
                    <a:gd name="connsiteX8" fmla="*/ 338866 w 6363349"/>
                    <a:gd name="connsiteY8" fmla="*/ 1479176 h 1619026"/>
                    <a:gd name="connsiteX9" fmla="*/ 0 w 6363349"/>
                    <a:gd name="connsiteY9" fmla="*/ 1619026 h 1619026"/>
                    <a:gd name="connsiteX0" fmla="*/ 6352390 w 6363349"/>
                    <a:gd name="connsiteY0" fmla="*/ 0 h 1619026"/>
                    <a:gd name="connsiteX1" fmla="*/ 6352390 w 6363349"/>
                    <a:gd name="connsiteY1" fmla="*/ 360381 h 1619026"/>
                    <a:gd name="connsiteX2" fmla="*/ 6207162 w 6363349"/>
                    <a:gd name="connsiteY2" fmla="*/ 941294 h 1619026"/>
                    <a:gd name="connsiteX3" fmla="*/ 5255110 w 6363349"/>
                    <a:gd name="connsiteY3" fmla="*/ 935915 h 1619026"/>
                    <a:gd name="connsiteX4" fmla="*/ 3609190 w 6363349"/>
                    <a:gd name="connsiteY4" fmla="*/ 505609 h 1619026"/>
                    <a:gd name="connsiteX5" fmla="*/ 3254188 w 6363349"/>
                    <a:gd name="connsiteY5" fmla="*/ 640080 h 1619026"/>
                    <a:gd name="connsiteX6" fmla="*/ 2657139 w 6363349"/>
                    <a:gd name="connsiteY6" fmla="*/ 871369 h 1619026"/>
                    <a:gd name="connsiteX7" fmla="*/ 1403873 w 6363349"/>
                    <a:gd name="connsiteY7" fmla="*/ 1317812 h 1619026"/>
                    <a:gd name="connsiteX8" fmla="*/ 338866 w 6363349"/>
                    <a:gd name="connsiteY8" fmla="*/ 1479176 h 1619026"/>
                    <a:gd name="connsiteX9" fmla="*/ 0 w 6363349"/>
                    <a:gd name="connsiteY9" fmla="*/ 1619026 h 1619026"/>
                    <a:gd name="connsiteX0" fmla="*/ 6352390 w 6363349"/>
                    <a:gd name="connsiteY0" fmla="*/ 0 h 1619026"/>
                    <a:gd name="connsiteX1" fmla="*/ 6352390 w 6363349"/>
                    <a:gd name="connsiteY1" fmla="*/ 360381 h 1619026"/>
                    <a:gd name="connsiteX2" fmla="*/ 6207162 w 6363349"/>
                    <a:gd name="connsiteY2" fmla="*/ 941294 h 1619026"/>
                    <a:gd name="connsiteX3" fmla="*/ 5255110 w 6363349"/>
                    <a:gd name="connsiteY3" fmla="*/ 935915 h 1619026"/>
                    <a:gd name="connsiteX4" fmla="*/ 3609190 w 6363349"/>
                    <a:gd name="connsiteY4" fmla="*/ 505609 h 1619026"/>
                    <a:gd name="connsiteX5" fmla="*/ 3254188 w 6363349"/>
                    <a:gd name="connsiteY5" fmla="*/ 640080 h 1619026"/>
                    <a:gd name="connsiteX6" fmla="*/ 2657139 w 6363349"/>
                    <a:gd name="connsiteY6" fmla="*/ 871369 h 1619026"/>
                    <a:gd name="connsiteX7" fmla="*/ 1403873 w 6363349"/>
                    <a:gd name="connsiteY7" fmla="*/ 1317812 h 1619026"/>
                    <a:gd name="connsiteX8" fmla="*/ 338866 w 6363349"/>
                    <a:gd name="connsiteY8" fmla="*/ 1479176 h 1619026"/>
                    <a:gd name="connsiteX9" fmla="*/ 0 w 6363349"/>
                    <a:gd name="connsiteY9" fmla="*/ 1619026 h 1619026"/>
                    <a:gd name="connsiteX0" fmla="*/ 6352390 w 6363349"/>
                    <a:gd name="connsiteY0" fmla="*/ 0 h 1619026"/>
                    <a:gd name="connsiteX1" fmla="*/ 6352390 w 6363349"/>
                    <a:gd name="connsiteY1" fmla="*/ 360381 h 1619026"/>
                    <a:gd name="connsiteX2" fmla="*/ 6207162 w 6363349"/>
                    <a:gd name="connsiteY2" fmla="*/ 941294 h 1619026"/>
                    <a:gd name="connsiteX3" fmla="*/ 5255110 w 6363349"/>
                    <a:gd name="connsiteY3" fmla="*/ 935915 h 1619026"/>
                    <a:gd name="connsiteX4" fmla="*/ 3609190 w 6363349"/>
                    <a:gd name="connsiteY4" fmla="*/ 505609 h 1619026"/>
                    <a:gd name="connsiteX5" fmla="*/ 3254188 w 6363349"/>
                    <a:gd name="connsiteY5" fmla="*/ 640080 h 1619026"/>
                    <a:gd name="connsiteX6" fmla="*/ 2657139 w 6363349"/>
                    <a:gd name="connsiteY6" fmla="*/ 871369 h 1619026"/>
                    <a:gd name="connsiteX7" fmla="*/ 1403873 w 6363349"/>
                    <a:gd name="connsiteY7" fmla="*/ 1317812 h 1619026"/>
                    <a:gd name="connsiteX8" fmla="*/ 338866 w 6363349"/>
                    <a:gd name="connsiteY8" fmla="*/ 1479176 h 1619026"/>
                    <a:gd name="connsiteX9" fmla="*/ 0 w 6363349"/>
                    <a:gd name="connsiteY9" fmla="*/ 1619026 h 1619026"/>
                    <a:gd name="connsiteX0" fmla="*/ 6352390 w 6363349"/>
                    <a:gd name="connsiteY0" fmla="*/ 0 h 1619026"/>
                    <a:gd name="connsiteX1" fmla="*/ 6352390 w 6363349"/>
                    <a:gd name="connsiteY1" fmla="*/ 360381 h 1619026"/>
                    <a:gd name="connsiteX2" fmla="*/ 6207162 w 6363349"/>
                    <a:gd name="connsiteY2" fmla="*/ 941294 h 1619026"/>
                    <a:gd name="connsiteX3" fmla="*/ 5255110 w 6363349"/>
                    <a:gd name="connsiteY3" fmla="*/ 935915 h 1619026"/>
                    <a:gd name="connsiteX4" fmla="*/ 3609190 w 6363349"/>
                    <a:gd name="connsiteY4" fmla="*/ 505609 h 1619026"/>
                    <a:gd name="connsiteX5" fmla="*/ 3254188 w 6363349"/>
                    <a:gd name="connsiteY5" fmla="*/ 640080 h 1619026"/>
                    <a:gd name="connsiteX6" fmla="*/ 2657139 w 6363349"/>
                    <a:gd name="connsiteY6" fmla="*/ 871369 h 1619026"/>
                    <a:gd name="connsiteX7" fmla="*/ 1403873 w 6363349"/>
                    <a:gd name="connsiteY7" fmla="*/ 1317812 h 1619026"/>
                    <a:gd name="connsiteX8" fmla="*/ 338866 w 6363349"/>
                    <a:gd name="connsiteY8" fmla="*/ 1479176 h 1619026"/>
                    <a:gd name="connsiteX9" fmla="*/ 0 w 6363349"/>
                    <a:gd name="connsiteY9" fmla="*/ 1619026 h 1619026"/>
                    <a:gd name="connsiteX0" fmla="*/ 6352390 w 6363349"/>
                    <a:gd name="connsiteY0" fmla="*/ 0 h 1619026"/>
                    <a:gd name="connsiteX1" fmla="*/ 6352390 w 6363349"/>
                    <a:gd name="connsiteY1" fmla="*/ 360381 h 1619026"/>
                    <a:gd name="connsiteX2" fmla="*/ 6207162 w 6363349"/>
                    <a:gd name="connsiteY2" fmla="*/ 941294 h 1619026"/>
                    <a:gd name="connsiteX3" fmla="*/ 5255110 w 6363349"/>
                    <a:gd name="connsiteY3" fmla="*/ 935915 h 1619026"/>
                    <a:gd name="connsiteX4" fmla="*/ 3609190 w 6363349"/>
                    <a:gd name="connsiteY4" fmla="*/ 505609 h 1619026"/>
                    <a:gd name="connsiteX5" fmla="*/ 3254188 w 6363349"/>
                    <a:gd name="connsiteY5" fmla="*/ 640080 h 1619026"/>
                    <a:gd name="connsiteX6" fmla="*/ 2657139 w 6363349"/>
                    <a:gd name="connsiteY6" fmla="*/ 871369 h 1619026"/>
                    <a:gd name="connsiteX7" fmla="*/ 1403873 w 6363349"/>
                    <a:gd name="connsiteY7" fmla="*/ 1317812 h 1619026"/>
                    <a:gd name="connsiteX8" fmla="*/ 338866 w 6363349"/>
                    <a:gd name="connsiteY8" fmla="*/ 1479176 h 1619026"/>
                    <a:gd name="connsiteX9" fmla="*/ 0 w 6363349"/>
                    <a:gd name="connsiteY9" fmla="*/ 1619026 h 1619026"/>
                    <a:gd name="connsiteX0" fmla="*/ 7030122 w 7041081"/>
                    <a:gd name="connsiteY0" fmla="*/ 0 h 1898725"/>
                    <a:gd name="connsiteX1" fmla="*/ 7030122 w 7041081"/>
                    <a:gd name="connsiteY1" fmla="*/ 360381 h 1898725"/>
                    <a:gd name="connsiteX2" fmla="*/ 6884894 w 7041081"/>
                    <a:gd name="connsiteY2" fmla="*/ 941294 h 1898725"/>
                    <a:gd name="connsiteX3" fmla="*/ 5932842 w 7041081"/>
                    <a:gd name="connsiteY3" fmla="*/ 935915 h 1898725"/>
                    <a:gd name="connsiteX4" fmla="*/ 4286922 w 7041081"/>
                    <a:gd name="connsiteY4" fmla="*/ 505609 h 1898725"/>
                    <a:gd name="connsiteX5" fmla="*/ 3931920 w 7041081"/>
                    <a:gd name="connsiteY5" fmla="*/ 640080 h 1898725"/>
                    <a:gd name="connsiteX6" fmla="*/ 3334871 w 7041081"/>
                    <a:gd name="connsiteY6" fmla="*/ 871369 h 1898725"/>
                    <a:gd name="connsiteX7" fmla="*/ 2081605 w 7041081"/>
                    <a:gd name="connsiteY7" fmla="*/ 1317812 h 1898725"/>
                    <a:gd name="connsiteX8" fmla="*/ 1016598 w 7041081"/>
                    <a:gd name="connsiteY8" fmla="*/ 1479176 h 1898725"/>
                    <a:gd name="connsiteX9" fmla="*/ 0 w 7041081"/>
                    <a:gd name="connsiteY9" fmla="*/ 1898725 h 1898725"/>
                    <a:gd name="connsiteX0" fmla="*/ 7030122 w 7041081"/>
                    <a:gd name="connsiteY0" fmla="*/ 0 h 1898725"/>
                    <a:gd name="connsiteX1" fmla="*/ 7030122 w 7041081"/>
                    <a:gd name="connsiteY1" fmla="*/ 360381 h 1898725"/>
                    <a:gd name="connsiteX2" fmla="*/ 6884894 w 7041081"/>
                    <a:gd name="connsiteY2" fmla="*/ 941294 h 1898725"/>
                    <a:gd name="connsiteX3" fmla="*/ 5932842 w 7041081"/>
                    <a:gd name="connsiteY3" fmla="*/ 935915 h 1898725"/>
                    <a:gd name="connsiteX4" fmla="*/ 4286922 w 7041081"/>
                    <a:gd name="connsiteY4" fmla="*/ 505609 h 1898725"/>
                    <a:gd name="connsiteX5" fmla="*/ 3931920 w 7041081"/>
                    <a:gd name="connsiteY5" fmla="*/ 640080 h 1898725"/>
                    <a:gd name="connsiteX6" fmla="*/ 3334871 w 7041081"/>
                    <a:gd name="connsiteY6" fmla="*/ 871369 h 1898725"/>
                    <a:gd name="connsiteX7" fmla="*/ 2081605 w 7041081"/>
                    <a:gd name="connsiteY7" fmla="*/ 1317812 h 1898725"/>
                    <a:gd name="connsiteX8" fmla="*/ 1016598 w 7041081"/>
                    <a:gd name="connsiteY8" fmla="*/ 1479176 h 1898725"/>
                    <a:gd name="connsiteX9" fmla="*/ 0 w 7041081"/>
                    <a:gd name="connsiteY9" fmla="*/ 1898725 h 189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1081" h="1898725">
                      <a:moveTo>
                        <a:pt x="7030122" y="0"/>
                      </a:moveTo>
                      <a:cubicBezTo>
                        <a:pt x="7031018" y="77993"/>
                        <a:pt x="7054327" y="203499"/>
                        <a:pt x="7030122" y="360381"/>
                      </a:cubicBezTo>
                      <a:lnTo>
                        <a:pt x="6884894" y="941294"/>
                      </a:lnTo>
                      <a:lnTo>
                        <a:pt x="5932842" y="935915"/>
                      </a:lnTo>
                      <a:lnTo>
                        <a:pt x="4286922" y="505609"/>
                      </a:lnTo>
                      <a:lnTo>
                        <a:pt x="3931920" y="640080"/>
                      </a:lnTo>
                      <a:cubicBezTo>
                        <a:pt x="3773245" y="701040"/>
                        <a:pt x="3643257" y="758414"/>
                        <a:pt x="3334871" y="871369"/>
                      </a:cubicBezTo>
                      <a:lnTo>
                        <a:pt x="2081605" y="1317812"/>
                      </a:lnTo>
                      <a:cubicBezTo>
                        <a:pt x="1726603" y="1371600"/>
                        <a:pt x="1363532" y="1382357"/>
                        <a:pt x="1016598" y="1479176"/>
                      </a:cubicBezTo>
                      <a:lnTo>
                        <a:pt x="0" y="1898725"/>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Star: 4 Points 14"/>
              <p:cNvSpPr/>
              <p:nvPr/>
            </p:nvSpPr>
            <p:spPr>
              <a:xfrm>
                <a:off x="4570413" y="4613920"/>
                <a:ext cx="345056" cy="278323"/>
              </a:xfrm>
              <a:prstGeom prst="star4">
                <a:avLst>
                  <a:gd name="adj" fmla="val 20546"/>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9" name="Rectangle: Rounded Corners 18"/>
            <p:cNvSpPr/>
            <p:nvPr/>
          </p:nvSpPr>
          <p:spPr>
            <a:xfrm>
              <a:off x="3778370" y="2274854"/>
              <a:ext cx="646981" cy="34757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3" name="TextBox 32"/>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4" name="Slide Number Placeholder 3"/>
          <p:cNvSpPr>
            <a:spLocks noGrp="1"/>
          </p:cNvSpPr>
          <p:nvPr>
            <p:ph type="sldNum" sz="quarter" idx="12"/>
          </p:nvPr>
        </p:nvSpPr>
        <p:spPr/>
        <p:txBody>
          <a:bodyPr/>
          <a:lstStyle/>
          <a:p>
            <a:fld id="{79BA96BB-7DBE-4AD9-88D2-170EED19CF9B}" type="slidenum">
              <a:rPr lang="en-US" smtClean="0"/>
              <a:pPr/>
              <a:t>46</a:t>
            </a:fld>
            <a:endParaRPr lang="en-US" dirty="0"/>
          </a:p>
        </p:txBody>
      </p:sp>
      <p:sp>
        <p:nvSpPr>
          <p:cNvPr id="21" name="Rounded Rectangle 20"/>
          <p:cNvSpPr/>
          <p:nvPr/>
        </p:nvSpPr>
        <p:spPr>
          <a:xfrm>
            <a:off x="561546" y="606626"/>
            <a:ext cx="5759590"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After Takeoff, ATC Issues Clearance:</a:t>
            </a:r>
          </a:p>
          <a:p>
            <a:pPr algn="ctr"/>
            <a:r>
              <a:rPr lang="en-US" sz="1400" b="1" dirty="0">
                <a:effectLst>
                  <a:outerShdw blurRad="38100" dist="38100" dir="2700000" algn="tl">
                    <a:srgbClr val="000000">
                      <a:alpha val="43137"/>
                    </a:srgbClr>
                  </a:outerShdw>
                </a:effectLst>
              </a:rPr>
              <a:t>“Proceed Direct TUNNN, Cross TUNNN At Or Above One-One Thousand,                                Then Climb Via The CONNR Three Departure”</a:t>
            </a:r>
          </a:p>
        </p:txBody>
      </p:sp>
      <p:sp>
        <p:nvSpPr>
          <p:cNvPr id="22" name="Rounded Rectangle 21"/>
          <p:cNvSpPr/>
          <p:nvPr/>
        </p:nvSpPr>
        <p:spPr>
          <a:xfrm>
            <a:off x="4608637" y="1709081"/>
            <a:ext cx="4124475" cy="1532334"/>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Proceed direct to TUNNN</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Then track the lateral path of the CONNR SID</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Cross TUNNN at or above 11,000’</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Comply with altitude &amp; speed restrictions published after TUNNN </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Climb to the published “Top Altitude” (FL 230)</a:t>
            </a:r>
          </a:p>
        </p:txBody>
      </p:sp>
      <p:grpSp>
        <p:nvGrpSpPr>
          <p:cNvPr id="12" name="Group 11"/>
          <p:cNvGrpSpPr/>
          <p:nvPr/>
        </p:nvGrpSpPr>
        <p:grpSpPr>
          <a:xfrm>
            <a:off x="3516136" y="3584362"/>
            <a:ext cx="950025" cy="605642"/>
            <a:chOff x="3308808" y="3506772"/>
            <a:chExt cx="782425" cy="483338"/>
          </a:xfrm>
        </p:grpSpPr>
        <p:sp>
          <p:nvSpPr>
            <p:cNvPr id="10" name="Rectangular Callout 9"/>
            <p:cNvSpPr/>
            <p:nvPr/>
          </p:nvSpPr>
          <p:spPr>
            <a:xfrm>
              <a:off x="3308808" y="3506772"/>
              <a:ext cx="782425" cy="483338"/>
            </a:xfrm>
            <a:prstGeom prst="wedgeRectCallout">
              <a:avLst>
                <a:gd name="adj1" fmla="val 70796"/>
                <a:gd name="adj2" fmla="val 106778"/>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8972" y="3520912"/>
              <a:ext cx="771525" cy="457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6" name="Straight Connector 15"/>
          <p:cNvCxnSpPr/>
          <p:nvPr/>
        </p:nvCxnSpPr>
        <p:spPr>
          <a:xfrm flipV="1">
            <a:off x="7582975" y="4357181"/>
            <a:ext cx="0" cy="2228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17393">
            <a:off x="6838448" y="3839011"/>
            <a:ext cx="1376313" cy="917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571283" y="6191149"/>
            <a:ext cx="3044423" cy="261610"/>
          </a:xfrm>
          <a:prstGeom prst="rect">
            <a:avLst/>
          </a:prstGeom>
          <a:noFill/>
        </p:spPr>
        <p:txBody>
          <a:bodyPr wrap="none" rtlCol="0">
            <a:spAutoFit/>
          </a:bodyPr>
          <a:lstStyle/>
          <a:p>
            <a:r>
              <a:rPr lang="en-US" sz="1100" dirty="0"/>
              <a:t>©Jeppesen, Inc.  Not for Navigation Purposes</a:t>
            </a:r>
          </a:p>
        </p:txBody>
      </p:sp>
      <p:sp>
        <p:nvSpPr>
          <p:cNvPr id="34" name="TextBox 33"/>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7680481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Weather Deviation </a:t>
            </a:r>
          </a:p>
        </p:txBody>
      </p:sp>
      <p:sp>
        <p:nvSpPr>
          <p:cNvPr id="7" name="Content Placeholder 6"/>
          <p:cNvSpPr>
            <a:spLocks noGrp="1"/>
          </p:cNvSpPr>
          <p:nvPr>
            <p:ph idx="1"/>
          </p:nvPr>
        </p:nvSpPr>
        <p:spPr>
          <a:xfrm>
            <a:off x="838199" y="2057400"/>
            <a:ext cx="4087762" cy="3886200"/>
          </a:xfrm>
        </p:spPr>
        <p:txBody>
          <a:bodyPr>
            <a:normAutofit/>
          </a:bodyPr>
          <a:lstStyle/>
          <a:p>
            <a:r>
              <a:rPr lang="en-US" sz="1400" dirty="0"/>
              <a:t>If a deviation from the lateral track of a SID is requested &amp; approved by ATC for any reason, the climb via clearance is canceled.  </a:t>
            </a:r>
          </a:p>
          <a:p>
            <a:pPr lvl="1"/>
            <a:r>
              <a:rPr lang="en-US" sz="1200" dirty="0"/>
              <a:t>(e.g., for weather),</a:t>
            </a:r>
          </a:p>
          <a:p>
            <a:r>
              <a:rPr lang="en-US" sz="1400" dirty="0"/>
              <a:t>If ATC does not assign an altitude to maintain with approval to deviate from the SID’s lateral track, pilots should request an altitude to maintain from the controller. </a:t>
            </a:r>
          </a:p>
          <a:p>
            <a:r>
              <a:rPr lang="en-US" sz="1400" dirty="0">
                <a:solidFill>
                  <a:srgbClr val="FF0000"/>
                </a:solidFill>
              </a:rPr>
              <a:t>Published speed restrictions on the SID, including a speed limit chart note, are canceled.  ATC must re-issue any applicable speed restrictions. </a:t>
            </a:r>
          </a:p>
          <a:p>
            <a:endParaRPr lang="en-US" sz="1400" dirty="0"/>
          </a:p>
        </p:txBody>
      </p:sp>
      <p:sp>
        <p:nvSpPr>
          <p:cNvPr id="3" name="Slide Number Placeholder 2"/>
          <p:cNvSpPr>
            <a:spLocks noGrp="1"/>
          </p:cNvSpPr>
          <p:nvPr>
            <p:ph type="sldNum" sz="quarter" idx="12"/>
          </p:nvPr>
        </p:nvSpPr>
        <p:spPr/>
        <p:txBody>
          <a:bodyPr/>
          <a:lstStyle/>
          <a:p>
            <a:fld id="{79BA96BB-7DBE-4AD9-88D2-170EED19CF9B}" type="slidenum">
              <a:rPr lang="en-US" smtClean="0"/>
              <a:pPr/>
              <a:t>47</a:t>
            </a:fld>
            <a:endParaRPr lang="en-US" dirty="0"/>
          </a:p>
        </p:txBody>
      </p:sp>
      <p:sp>
        <p:nvSpPr>
          <p:cNvPr id="6" name="Text Placeholder 5"/>
          <p:cNvSpPr>
            <a:spLocks noGrp="1"/>
          </p:cNvSpPr>
          <p:nvPr>
            <p:ph type="body" sz="quarter" idx="13"/>
          </p:nvPr>
        </p:nvSpPr>
        <p:spPr/>
        <p:txBody>
          <a:bodyPr>
            <a:normAutofit fontScale="92500"/>
          </a:bodyPr>
          <a:lstStyle/>
          <a:p>
            <a:r>
              <a:rPr lang="en-US" dirty="0"/>
              <a:t>Established on a SID with a Climb Via Clearance</a:t>
            </a:r>
          </a:p>
        </p:txBody>
      </p:sp>
      <p:sp>
        <p:nvSpPr>
          <p:cNvPr id="8" name="Text Placeholder 7"/>
          <p:cNvSpPr>
            <a:spLocks noGrp="1"/>
          </p:cNvSpPr>
          <p:nvPr>
            <p:ph type="body" sz="quarter" idx="14"/>
          </p:nvPr>
        </p:nvSpPr>
        <p:spPr/>
        <p:txBody>
          <a:bodyPr/>
          <a:lstStyle/>
          <a:p>
            <a:endParaRPr lang="en-US" dirty="0"/>
          </a:p>
        </p:txBody>
      </p:sp>
      <p:pic>
        <p:nvPicPr>
          <p:cNvPr id="1027" name="Picture 3" descr="C:\Users\RJB2Desktop\AppData\Local\Microsoft\Windows\Temporary Internet Files\Content.IE5\ZDGCW8FI\Thunderstorm_Above_the_Sea__by_Curby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961" y="2179955"/>
            <a:ext cx="3583858" cy="2504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734175" y="5201763"/>
            <a:ext cx="7672475" cy="523220"/>
          </a:xfrm>
          <a:prstGeom prst="rect">
            <a:avLst/>
          </a:prstGeom>
        </p:spPr>
        <p:txBody>
          <a:bodyPr wrap="square">
            <a:spAutoFit/>
          </a:bodyPr>
          <a:lstStyle/>
          <a:p>
            <a:pPr lvl="1"/>
            <a:r>
              <a:rPr lang="en-US" sz="1400" i="1" dirty="0"/>
              <a:t>“Forth Worth Center, Gulfstream Two Three Yankee, unable climb via, request an altitude to maintain in the climb”</a:t>
            </a:r>
            <a:endParaRPr lang="en-US" sz="1400" dirty="0"/>
          </a:p>
        </p:txBody>
      </p:sp>
    </p:spTree>
    <p:extLst>
      <p:ext uri="{BB962C8B-B14F-4D97-AF65-F5344CB8AC3E}">
        <p14:creationId xmlns:p14="http://schemas.microsoft.com/office/powerpoint/2010/main" val="4220780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Unrestricted Climb</a:t>
            </a:r>
          </a:p>
        </p:txBody>
      </p:sp>
      <p:sp>
        <p:nvSpPr>
          <p:cNvPr id="3" name="Content Placeholder 2"/>
          <p:cNvSpPr>
            <a:spLocks noGrp="1"/>
          </p:cNvSpPr>
          <p:nvPr>
            <p:ph idx="1"/>
          </p:nvPr>
        </p:nvSpPr>
        <p:spPr>
          <a:xfrm>
            <a:off x="838200" y="2057400"/>
            <a:ext cx="8001000" cy="3886200"/>
          </a:xfrm>
        </p:spPr>
        <p:txBody>
          <a:bodyPr>
            <a:noAutofit/>
          </a:bodyPr>
          <a:lstStyle/>
          <a:p>
            <a:r>
              <a:rPr lang="en-US" dirty="0"/>
              <a:t>Initial IFR clearance:</a:t>
            </a:r>
          </a:p>
          <a:p>
            <a:pPr lvl="1"/>
            <a:r>
              <a:rPr lang="en-US" i="1" dirty="0"/>
              <a:t>“Cleared To …, LOOP Six Departure, As Filed, Maintain Four Thousand”</a:t>
            </a:r>
            <a:endParaRPr lang="en-US" dirty="0"/>
          </a:p>
          <a:p>
            <a:r>
              <a:rPr lang="en-US" dirty="0"/>
              <a:t>After initial IFR clearance, but prior to </a:t>
            </a:r>
            <a:r>
              <a:rPr lang="en-US" u="sng" dirty="0"/>
              <a:t>or</a:t>
            </a:r>
            <a:r>
              <a:rPr lang="en-US" dirty="0"/>
              <a:t> after takeoff:</a:t>
            </a:r>
          </a:p>
          <a:p>
            <a:pPr lvl="1"/>
            <a:r>
              <a:rPr lang="en-US" i="1" dirty="0"/>
              <a:t>“Hawker Two Three Yankee, Climb And Maintain One-two Thousand”</a:t>
            </a:r>
            <a:endParaRPr lang="en-US" dirty="0"/>
          </a:p>
          <a:p>
            <a:r>
              <a:rPr lang="en-US" dirty="0"/>
              <a:t>Receipt of a “Maintain” or “Climb &amp; Maintain” altitude clearance means:</a:t>
            </a:r>
          </a:p>
          <a:p>
            <a:pPr lvl="1"/>
            <a:r>
              <a:rPr lang="en-US" dirty="0"/>
              <a:t>All Published Altitude Restrictions </a:t>
            </a:r>
            <a:r>
              <a:rPr lang="en-US" b="1" i="1" u="sng" dirty="0"/>
              <a:t>Are Canceled</a:t>
            </a:r>
            <a:endParaRPr lang="en-US" dirty="0"/>
          </a:p>
          <a:p>
            <a:pPr lvl="1"/>
            <a:r>
              <a:rPr lang="en-US" dirty="0"/>
              <a:t>All Published Speed Restrictions </a:t>
            </a:r>
            <a:r>
              <a:rPr lang="en-US" b="1" i="1" u="sng" dirty="0">
                <a:solidFill>
                  <a:srgbClr val="FF0000"/>
                </a:solidFill>
              </a:rPr>
              <a:t>Remain In Effect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79BA96BB-7DBE-4AD9-88D2-170EED19CF9B}" type="slidenum">
              <a:rPr lang="en-US" smtClean="0"/>
              <a:pPr/>
              <a:t>48</a:t>
            </a:fld>
            <a:endParaRPr lang="en-US" dirty="0"/>
          </a:p>
        </p:txBody>
      </p:sp>
      <p:sp>
        <p:nvSpPr>
          <p:cNvPr id="5" name="Text Placeholder 4"/>
          <p:cNvSpPr>
            <a:spLocks noGrp="1"/>
          </p:cNvSpPr>
          <p:nvPr>
            <p:ph type="body" sz="quarter" idx="13"/>
          </p:nvPr>
        </p:nvSpPr>
        <p:spPr>
          <a:xfrm>
            <a:off x="870438" y="1391696"/>
            <a:ext cx="6822831" cy="548640"/>
          </a:xfrm>
        </p:spPr>
        <p:txBody>
          <a:bodyPr>
            <a:noAutofit/>
          </a:bodyPr>
          <a:lstStyle/>
          <a:p>
            <a:r>
              <a:rPr lang="en-US" sz="2400" dirty="0"/>
              <a:t>Phraseology: “Maintain” or “Climb &amp; Maintain”</a:t>
            </a:r>
          </a:p>
        </p:txBody>
      </p:sp>
      <p:sp>
        <p:nvSpPr>
          <p:cNvPr id="6" name="TextBox 5"/>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7" name="TextBox 6"/>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2639516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grpSp>
        <p:nvGrpSpPr>
          <p:cNvPr id="12" name="Group 11"/>
          <p:cNvGrpSpPr>
            <a:grpSpLocks noChangeAspect="1"/>
          </p:cNvGrpSpPr>
          <p:nvPr/>
        </p:nvGrpSpPr>
        <p:grpSpPr>
          <a:xfrm>
            <a:off x="138429" y="-976574"/>
            <a:ext cx="7411453" cy="9876029"/>
            <a:chOff x="668338" y="-3905250"/>
            <a:chExt cx="10420350" cy="12734925"/>
          </a:xfrm>
          <a:scene3d>
            <a:camera prst="perspectiveRelaxed" fov="4200000">
              <a:rot lat="20400000" lon="0" rev="0"/>
            </a:camera>
            <a:lightRig rig="threePt" dir="t"/>
          </a:scene3d>
        </p:grpSpPr>
        <p:grpSp>
          <p:nvGrpSpPr>
            <p:cNvPr id="6" name="Group 5"/>
            <p:cNvGrpSpPr/>
            <p:nvPr/>
          </p:nvGrpSpPr>
          <p:grpSpPr>
            <a:xfrm>
              <a:off x="668338" y="-3905250"/>
              <a:ext cx="10420350" cy="12734925"/>
              <a:chOff x="668338" y="-3905250"/>
              <a:chExt cx="10420350" cy="12734925"/>
            </a:xfrm>
          </p:grpSpPr>
          <p:pic>
            <p:nvPicPr>
              <p:cNvPr id="6146" name="Picture 2" descr="H:\Working Documents\Climb Via\Climb Via Training - Oct 2013\Graphics\DEN STAKR RSID Jep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338" y="-3905250"/>
                <a:ext cx="10420350" cy="12734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Freeform 2"/>
              <p:cNvSpPr/>
              <p:nvPr/>
            </p:nvSpPr>
            <p:spPr>
              <a:xfrm>
                <a:off x="4974337" y="-3340141"/>
                <a:ext cx="4409839" cy="10212370"/>
              </a:xfrm>
              <a:custGeom>
                <a:avLst/>
                <a:gdLst>
                  <a:gd name="connsiteX0" fmla="*/ 1509776 w 1517091"/>
                  <a:gd name="connsiteY0" fmla="*/ 600623 h 4287484"/>
                  <a:gd name="connsiteX1" fmla="*/ 1502461 w 1517091"/>
                  <a:gd name="connsiteY1" fmla="*/ 227548 h 4287484"/>
                  <a:gd name="connsiteX2" fmla="*/ 1378103 w 1517091"/>
                  <a:gd name="connsiteY2" fmla="*/ 73929 h 4287484"/>
                  <a:gd name="connsiteX3" fmla="*/ 1246429 w 1517091"/>
                  <a:gd name="connsiteY3" fmla="*/ 66614 h 4287484"/>
                  <a:gd name="connsiteX4" fmla="*/ 1129386 w 1517091"/>
                  <a:gd name="connsiteY4" fmla="*/ 125135 h 4287484"/>
                  <a:gd name="connsiteX5" fmla="*/ 434442 w 1517091"/>
                  <a:gd name="connsiteY5" fmla="*/ 1551599 h 4287484"/>
                  <a:gd name="connsiteX6" fmla="*/ 83312 w 1517091"/>
                  <a:gd name="connsiteY6" fmla="*/ 1866153 h 4287484"/>
                  <a:gd name="connsiteX7" fmla="*/ 2845 w 1517091"/>
                  <a:gd name="connsiteY7" fmla="*/ 2356271 h 4287484"/>
                  <a:gd name="connsiteX8" fmla="*/ 149149 w 1517091"/>
                  <a:gd name="connsiteY8" fmla="*/ 3190204 h 4287484"/>
                  <a:gd name="connsiteX9" fmla="*/ 734365 w 1517091"/>
                  <a:gd name="connsiteY9" fmla="*/ 4287484 h 4287484"/>
                  <a:gd name="connsiteX0" fmla="*/ 1509776 w 1517091"/>
                  <a:gd name="connsiteY0" fmla="*/ 600623 h 4364684"/>
                  <a:gd name="connsiteX1" fmla="*/ 1502461 w 1517091"/>
                  <a:gd name="connsiteY1" fmla="*/ 227548 h 4364684"/>
                  <a:gd name="connsiteX2" fmla="*/ 1378103 w 1517091"/>
                  <a:gd name="connsiteY2" fmla="*/ 73929 h 4364684"/>
                  <a:gd name="connsiteX3" fmla="*/ 1246429 w 1517091"/>
                  <a:gd name="connsiteY3" fmla="*/ 66614 h 4364684"/>
                  <a:gd name="connsiteX4" fmla="*/ 1129386 w 1517091"/>
                  <a:gd name="connsiteY4" fmla="*/ 125135 h 4364684"/>
                  <a:gd name="connsiteX5" fmla="*/ 434442 w 1517091"/>
                  <a:gd name="connsiteY5" fmla="*/ 1551599 h 4364684"/>
                  <a:gd name="connsiteX6" fmla="*/ 83312 w 1517091"/>
                  <a:gd name="connsiteY6" fmla="*/ 1866153 h 4364684"/>
                  <a:gd name="connsiteX7" fmla="*/ 2845 w 1517091"/>
                  <a:gd name="connsiteY7" fmla="*/ 2356271 h 4364684"/>
                  <a:gd name="connsiteX8" fmla="*/ 149149 w 1517091"/>
                  <a:gd name="connsiteY8" fmla="*/ 3190204 h 4364684"/>
                  <a:gd name="connsiteX9" fmla="*/ 734365 w 1517091"/>
                  <a:gd name="connsiteY9" fmla="*/ 4287484 h 4364684"/>
                  <a:gd name="connsiteX10" fmla="*/ 719735 w 1517091"/>
                  <a:gd name="connsiteY10" fmla="*/ 4272854 h 4364684"/>
                  <a:gd name="connsiteX0" fmla="*/ 1509776 w 1517091"/>
                  <a:gd name="connsiteY0" fmla="*/ 600623 h 5275044"/>
                  <a:gd name="connsiteX1" fmla="*/ 1502461 w 1517091"/>
                  <a:gd name="connsiteY1" fmla="*/ 227548 h 5275044"/>
                  <a:gd name="connsiteX2" fmla="*/ 1378103 w 1517091"/>
                  <a:gd name="connsiteY2" fmla="*/ 73929 h 5275044"/>
                  <a:gd name="connsiteX3" fmla="*/ 1246429 w 1517091"/>
                  <a:gd name="connsiteY3" fmla="*/ 66614 h 5275044"/>
                  <a:gd name="connsiteX4" fmla="*/ 1129386 w 1517091"/>
                  <a:gd name="connsiteY4" fmla="*/ 125135 h 5275044"/>
                  <a:gd name="connsiteX5" fmla="*/ 434442 w 1517091"/>
                  <a:gd name="connsiteY5" fmla="*/ 1551599 h 5275044"/>
                  <a:gd name="connsiteX6" fmla="*/ 83312 w 1517091"/>
                  <a:gd name="connsiteY6" fmla="*/ 1866153 h 5275044"/>
                  <a:gd name="connsiteX7" fmla="*/ 2845 w 1517091"/>
                  <a:gd name="connsiteY7" fmla="*/ 2356271 h 5275044"/>
                  <a:gd name="connsiteX8" fmla="*/ 149149 w 1517091"/>
                  <a:gd name="connsiteY8" fmla="*/ 3190204 h 5275044"/>
                  <a:gd name="connsiteX9" fmla="*/ 734365 w 1517091"/>
                  <a:gd name="connsiteY9" fmla="*/ 4287484 h 5275044"/>
                  <a:gd name="connsiteX10" fmla="*/ 1158647 w 1517091"/>
                  <a:gd name="connsiteY10" fmla="*/ 5275036 h 5275044"/>
                  <a:gd name="connsiteX0" fmla="*/ 1509776 w 3155698"/>
                  <a:gd name="connsiteY0" fmla="*/ 600623 h 7440337"/>
                  <a:gd name="connsiteX1" fmla="*/ 1502461 w 3155698"/>
                  <a:gd name="connsiteY1" fmla="*/ 227548 h 7440337"/>
                  <a:gd name="connsiteX2" fmla="*/ 1378103 w 3155698"/>
                  <a:gd name="connsiteY2" fmla="*/ 73929 h 7440337"/>
                  <a:gd name="connsiteX3" fmla="*/ 1246429 w 3155698"/>
                  <a:gd name="connsiteY3" fmla="*/ 66614 h 7440337"/>
                  <a:gd name="connsiteX4" fmla="*/ 1129386 w 3155698"/>
                  <a:gd name="connsiteY4" fmla="*/ 125135 h 7440337"/>
                  <a:gd name="connsiteX5" fmla="*/ 434442 w 3155698"/>
                  <a:gd name="connsiteY5" fmla="*/ 1551599 h 7440337"/>
                  <a:gd name="connsiteX6" fmla="*/ 83312 w 3155698"/>
                  <a:gd name="connsiteY6" fmla="*/ 1866153 h 7440337"/>
                  <a:gd name="connsiteX7" fmla="*/ 2845 w 3155698"/>
                  <a:gd name="connsiteY7" fmla="*/ 2356271 h 7440337"/>
                  <a:gd name="connsiteX8" fmla="*/ 149149 w 3155698"/>
                  <a:gd name="connsiteY8" fmla="*/ 3190204 h 7440337"/>
                  <a:gd name="connsiteX9" fmla="*/ 734365 w 3155698"/>
                  <a:gd name="connsiteY9" fmla="*/ 4287484 h 7440337"/>
                  <a:gd name="connsiteX10" fmla="*/ 3155696 w 3155698"/>
                  <a:gd name="connsiteY10" fmla="*/ 7440335 h 7440337"/>
                  <a:gd name="connsiteX0" fmla="*/ 1509776 w 3155696"/>
                  <a:gd name="connsiteY0" fmla="*/ 600623 h 7440335"/>
                  <a:gd name="connsiteX1" fmla="*/ 1502461 w 3155696"/>
                  <a:gd name="connsiteY1" fmla="*/ 227548 h 7440335"/>
                  <a:gd name="connsiteX2" fmla="*/ 1378103 w 3155696"/>
                  <a:gd name="connsiteY2" fmla="*/ 73929 h 7440335"/>
                  <a:gd name="connsiteX3" fmla="*/ 1246429 w 3155696"/>
                  <a:gd name="connsiteY3" fmla="*/ 66614 h 7440335"/>
                  <a:gd name="connsiteX4" fmla="*/ 1129386 w 3155696"/>
                  <a:gd name="connsiteY4" fmla="*/ 125135 h 7440335"/>
                  <a:gd name="connsiteX5" fmla="*/ 434442 w 3155696"/>
                  <a:gd name="connsiteY5" fmla="*/ 1551599 h 7440335"/>
                  <a:gd name="connsiteX6" fmla="*/ 83312 w 3155696"/>
                  <a:gd name="connsiteY6" fmla="*/ 1866153 h 7440335"/>
                  <a:gd name="connsiteX7" fmla="*/ 2845 w 3155696"/>
                  <a:gd name="connsiteY7" fmla="*/ 2356271 h 7440335"/>
                  <a:gd name="connsiteX8" fmla="*/ 149149 w 3155696"/>
                  <a:gd name="connsiteY8" fmla="*/ 3190204 h 7440335"/>
                  <a:gd name="connsiteX9" fmla="*/ 734365 w 3155696"/>
                  <a:gd name="connsiteY9" fmla="*/ 4287484 h 7440335"/>
                  <a:gd name="connsiteX10" fmla="*/ 1144015 w 3155696"/>
                  <a:gd name="connsiteY10" fmla="*/ 5296982 h 7440335"/>
                  <a:gd name="connsiteX11" fmla="*/ 3155696 w 3155696"/>
                  <a:gd name="connsiteY11" fmla="*/ 7440335 h 7440335"/>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4428541 w 4428541"/>
                  <a:gd name="connsiteY11"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528770 w 4428541"/>
                  <a:gd name="connsiteY11" fmla="*/ 9232558 h 10264002"/>
                  <a:gd name="connsiteX12" fmla="*/ 4428541 w 4428541"/>
                  <a:gd name="connsiteY12"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338575 w 4428541"/>
                  <a:gd name="connsiteY11" fmla="*/ 8340104 h 10264002"/>
                  <a:gd name="connsiteX12" fmla="*/ 3528770 w 4428541"/>
                  <a:gd name="connsiteY12" fmla="*/ 9232558 h 10264002"/>
                  <a:gd name="connsiteX13" fmla="*/ 4428541 w 4428541"/>
                  <a:gd name="connsiteY13"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148380 w 4428541"/>
                  <a:gd name="connsiteY11" fmla="*/ 7440334 h 10264002"/>
                  <a:gd name="connsiteX12" fmla="*/ 3338575 w 4428541"/>
                  <a:gd name="connsiteY12" fmla="*/ 8340104 h 10264002"/>
                  <a:gd name="connsiteX13" fmla="*/ 3528770 w 4428541"/>
                  <a:gd name="connsiteY13" fmla="*/ 9232558 h 10264002"/>
                  <a:gd name="connsiteX14" fmla="*/ 4428541 w 4428541"/>
                  <a:gd name="connsiteY14"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148380 w 4428541"/>
                  <a:gd name="connsiteY11" fmla="*/ 7440334 h 10264002"/>
                  <a:gd name="connsiteX12" fmla="*/ 3338575 w 4428541"/>
                  <a:gd name="connsiteY12" fmla="*/ 8340104 h 10264002"/>
                  <a:gd name="connsiteX13" fmla="*/ 3528770 w 4428541"/>
                  <a:gd name="connsiteY13" fmla="*/ 9232558 h 10264002"/>
                  <a:gd name="connsiteX14" fmla="*/ 4428541 w 4428541"/>
                  <a:gd name="connsiteY14"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148380 w 4428541"/>
                  <a:gd name="connsiteY11" fmla="*/ 7440334 h 10264002"/>
                  <a:gd name="connsiteX12" fmla="*/ 3338575 w 4428541"/>
                  <a:gd name="connsiteY12" fmla="*/ 8340104 h 10264002"/>
                  <a:gd name="connsiteX13" fmla="*/ 3528770 w 4428541"/>
                  <a:gd name="connsiteY13" fmla="*/ 9232558 h 10264002"/>
                  <a:gd name="connsiteX14" fmla="*/ 4428541 w 4428541"/>
                  <a:gd name="connsiteY14"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148380 w 4428541"/>
                  <a:gd name="connsiteY11" fmla="*/ 7440334 h 10264002"/>
                  <a:gd name="connsiteX12" fmla="*/ 3338575 w 4428541"/>
                  <a:gd name="connsiteY12" fmla="*/ 8340104 h 10264002"/>
                  <a:gd name="connsiteX13" fmla="*/ 3528770 w 4428541"/>
                  <a:gd name="connsiteY13" fmla="*/ 9232558 h 10264002"/>
                  <a:gd name="connsiteX14" fmla="*/ 4428541 w 4428541"/>
                  <a:gd name="connsiteY14"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148380 w 4428541"/>
                  <a:gd name="connsiteY11" fmla="*/ 7440334 h 10264002"/>
                  <a:gd name="connsiteX12" fmla="*/ 3338575 w 4428541"/>
                  <a:gd name="connsiteY12" fmla="*/ 8340104 h 10264002"/>
                  <a:gd name="connsiteX13" fmla="*/ 3528770 w 4428541"/>
                  <a:gd name="connsiteY13" fmla="*/ 9232558 h 10264002"/>
                  <a:gd name="connsiteX14" fmla="*/ 4428541 w 4428541"/>
                  <a:gd name="connsiteY14"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148380 w 4428541"/>
                  <a:gd name="connsiteY11" fmla="*/ 7440334 h 10264002"/>
                  <a:gd name="connsiteX12" fmla="*/ 3338575 w 4428541"/>
                  <a:gd name="connsiteY12" fmla="*/ 8340104 h 10264002"/>
                  <a:gd name="connsiteX13" fmla="*/ 3528770 w 4428541"/>
                  <a:gd name="connsiteY13" fmla="*/ 9232558 h 10264002"/>
                  <a:gd name="connsiteX14" fmla="*/ 4428541 w 4428541"/>
                  <a:gd name="connsiteY14"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148380 w 4428541"/>
                  <a:gd name="connsiteY11" fmla="*/ 7440334 h 10264002"/>
                  <a:gd name="connsiteX12" fmla="*/ 3338575 w 4428541"/>
                  <a:gd name="connsiteY12" fmla="*/ 8340104 h 10264002"/>
                  <a:gd name="connsiteX13" fmla="*/ 3528770 w 4428541"/>
                  <a:gd name="connsiteY13" fmla="*/ 9232558 h 10264002"/>
                  <a:gd name="connsiteX14" fmla="*/ 4428541 w 4428541"/>
                  <a:gd name="connsiteY14"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148380 w 4428541"/>
                  <a:gd name="connsiteY11" fmla="*/ 7440334 h 10264002"/>
                  <a:gd name="connsiteX12" fmla="*/ 3338575 w 4428541"/>
                  <a:gd name="connsiteY12" fmla="*/ 8340104 h 10264002"/>
                  <a:gd name="connsiteX13" fmla="*/ 3528770 w 4428541"/>
                  <a:gd name="connsiteY13" fmla="*/ 9232558 h 10264002"/>
                  <a:gd name="connsiteX14" fmla="*/ 4428541 w 4428541"/>
                  <a:gd name="connsiteY14" fmla="*/ 10264002 h 10264002"/>
                  <a:gd name="connsiteX0" fmla="*/ 1506931 w 4425696"/>
                  <a:gd name="connsiteY0" fmla="*/ 600623 h 10264002"/>
                  <a:gd name="connsiteX1" fmla="*/ 1499616 w 4425696"/>
                  <a:gd name="connsiteY1" fmla="*/ 227548 h 10264002"/>
                  <a:gd name="connsiteX2" fmla="*/ 1375258 w 4425696"/>
                  <a:gd name="connsiteY2" fmla="*/ 73929 h 10264002"/>
                  <a:gd name="connsiteX3" fmla="*/ 1243584 w 4425696"/>
                  <a:gd name="connsiteY3" fmla="*/ 66614 h 10264002"/>
                  <a:gd name="connsiteX4" fmla="*/ 1126541 w 4425696"/>
                  <a:gd name="connsiteY4" fmla="*/ 125135 h 10264002"/>
                  <a:gd name="connsiteX5" fmla="*/ 431597 w 4425696"/>
                  <a:gd name="connsiteY5" fmla="*/ 1551599 h 10264002"/>
                  <a:gd name="connsiteX6" fmla="*/ 80467 w 4425696"/>
                  <a:gd name="connsiteY6" fmla="*/ 1866153 h 10264002"/>
                  <a:gd name="connsiteX7" fmla="*/ 0 w 4425696"/>
                  <a:gd name="connsiteY7" fmla="*/ 2356271 h 10264002"/>
                  <a:gd name="connsiteX8" fmla="*/ 146304 w 4425696"/>
                  <a:gd name="connsiteY8" fmla="*/ 3190204 h 10264002"/>
                  <a:gd name="connsiteX9" fmla="*/ 731520 w 4425696"/>
                  <a:gd name="connsiteY9" fmla="*/ 4287484 h 10264002"/>
                  <a:gd name="connsiteX10" fmla="*/ 1141170 w 4425696"/>
                  <a:gd name="connsiteY10" fmla="*/ 5296982 h 10264002"/>
                  <a:gd name="connsiteX11" fmla="*/ 3145535 w 4425696"/>
                  <a:gd name="connsiteY11" fmla="*/ 7440334 h 10264002"/>
                  <a:gd name="connsiteX12" fmla="*/ 3335730 w 4425696"/>
                  <a:gd name="connsiteY12" fmla="*/ 8340104 h 10264002"/>
                  <a:gd name="connsiteX13" fmla="*/ 3525925 w 4425696"/>
                  <a:gd name="connsiteY13" fmla="*/ 9232558 h 10264002"/>
                  <a:gd name="connsiteX14" fmla="*/ 4425696 w 4425696"/>
                  <a:gd name="connsiteY14" fmla="*/ 10264002 h 10264002"/>
                  <a:gd name="connsiteX0" fmla="*/ 1506931 w 4425696"/>
                  <a:gd name="connsiteY0" fmla="*/ 600623 h 10264002"/>
                  <a:gd name="connsiteX1" fmla="*/ 1499616 w 4425696"/>
                  <a:gd name="connsiteY1" fmla="*/ 227548 h 10264002"/>
                  <a:gd name="connsiteX2" fmla="*/ 1375258 w 4425696"/>
                  <a:gd name="connsiteY2" fmla="*/ 73929 h 10264002"/>
                  <a:gd name="connsiteX3" fmla="*/ 1243584 w 4425696"/>
                  <a:gd name="connsiteY3" fmla="*/ 66614 h 10264002"/>
                  <a:gd name="connsiteX4" fmla="*/ 1126541 w 4425696"/>
                  <a:gd name="connsiteY4" fmla="*/ 125135 h 10264002"/>
                  <a:gd name="connsiteX5" fmla="*/ 431597 w 4425696"/>
                  <a:gd name="connsiteY5" fmla="*/ 1551599 h 10264002"/>
                  <a:gd name="connsiteX6" fmla="*/ 80467 w 4425696"/>
                  <a:gd name="connsiteY6" fmla="*/ 1866153 h 10264002"/>
                  <a:gd name="connsiteX7" fmla="*/ 0 w 4425696"/>
                  <a:gd name="connsiteY7" fmla="*/ 2356271 h 10264002"/>
                  <a:gd name="connsiteX8" fmla="*/ 146304 w 4425696"/>
                  <a:gd name="connsiteY8" fmla="*/ 3190204 h 10264002"/>
                  <a:gd name="connsiteX9" fmla="*/ 731520 w 4425696"/>
                  <a:gd name="connsiteY9" fmla="*/ 4287484 h 10264002"/>
                  <a:gd name="connsiteX10" fmla="*/ 1141170 w 4425696"/>
                  <a:gd name="connsiteY10" fmla="*/ 5296982 h 10264002"/>
                  <a:gd name="connsiteX11" fmla="*/ 3145535 w 4425696"/>
                  <a:gd name="connsiteY11" fmla="*/ 7440334 h 10264002"/>
                  <a:gd name="connsiteX12" fmla="*/ 3335730 w 4425696"/>
                  <a:gd name="connsiteY12" fmla="*/ 8340104 h 10264002"/>
                  <a:gd name="connsiteX13" fmla="*/ 3525925 w 4425696"/>
                  <a:gd name="connsiteY13" fmla="*/ 9232558 h 10264002"/>
                  <a:gd name="connsiteX14" fmla="*/ 4425696 w 4425696"/>
                  <a:gd name="connsiteY14" fmla="*/ 10264002 h 10264002"/>
                  <a:gd name="connsiteX0" fmla="*/ 1506931 w 4425696"/>
                  <a:gd name="connsiteY0" fmla="*/ 600623 h 10264002"/>
                  <a:gd name="connsiteX1" fmla="*/ 1499616 w 4425696"/>
                  <a:gd name="connsiteY1" fmla="*/ 227548 h 10264002"/>
                  <a:gd name="connsiteX2" fmla="*/ 1375258 w 4425696"/>
                  <a:gd name="connsiteY2" fmla="*/ 73929 h 10264002"/>
                  <a:gd name="connsiteX3" fmla="*/ 1243584 w 4425696"/>
                  <a:gd name="connsiteY3" fmla="*/ 66614 h 10264002"/>
                  <a:gd name="connsiteX4" fmla="*/ 1126541 w 4425696"/>
                  <a:gd name="connsiteY4" fmla="*/ 125135 h 10264002"/>
                  <a:gd name="connsiteX5" fmla="*/ 431597 w 4425696"/>
                  <a:gd name="connsiteY5" fmla="*/ 1551599 h 10264002"/>
                  <a:gd name="connsiteX6" fmla="*/ 80467 w 4425696"/>
                  <a:gd name="connsiteY6" fmla="*/ 1866153 h 10264002"/>
                  <a:gd name="connsiteX7" fmla="*/ 0 w 4425696"/>
                  <a:gd name="connsiteY7" fmla="*/ 2356271 h 10264002"/>
                  <a:gd name="connsiteX8" fmla="*/ 146304 w 4425696"/>
                  <a:gd name="connsiteY8" fmla="*/ 3190204 h 10264002"/>
                  <a:gd name="connsiteX9" fmla="*/ 731520 w 4425696"/>
                  <a:gd name="connsiteY9" fmla="*/ 4287484 h 10264002"/>
                  <a:gd name="connsiteX10" fmla="*/ 1141170 w 4425696"/>
                  <a:gd name="connsiteY10" fmla="*/ 5296982 h 10264002"/>
                  <a:gd name="connsiteX11" fmla="*/ 3145535 w 4425696"/>
                  <a:gd name="connsiteY11" fmla="*/ 7440334 h 10264002"/>
                  <a:gd name="connsiteX12" fmla="*/ 3335730 w 4425696"/>
                  <a:gd name="connsiteY12" fmla="*/ 8340104 h 10264002"/>
                  <a:gd name="connsiteX13" fmla="*/ 3525925 w 4425696"/>
                  <a:gd name="connsiteY13" fmla="*/ 9232558 h 10264002"/>
                  <a:gd name="connsiteX14" fmla="*/ 4425696 w 4425696"/>
                  <a:gd name="connsiteY14" fmla="*/ 10264002 h 10264002"/>
                  <a:gd name="connsiteX0" fmla="*/ 1506931 w 4425696"/>
                  <a:gd name="connsiteY0" fmla="*/ 604821 h 10268200"/>
                  <a:gd name="connsiteX1" fmla="*/ 1499616 w 4425696"/>
                  <a:gd name="connsiteY1" fmla="*/ 231746 h 10268200"/>
                  <a:gd name="connsiteX2" fmla="*/ 1375258 w 4425696"/>
                  <a:gd name="connsiteY2" fmla="*/ 78127 h 10268200"/>
                  <a:gd name="connsiteX3" fmla="*/ 1126541 w 4425696"/>
                  <a:gd name="connsiteY3" fmla="*/ 129333 h 10268200"/>
                  <a:gd name="connsiteX4" fmla="*/ 431597 w 4425696"/>
                  <a:gd name="connsiteY4" fmla="*/ 1555797 h 10268200"/>
                  <a:gd name="connsiteX5" fmla="*/ 80467 w 4425696"/>
                  <a:gd name="connsiteY5" fmla="*/ 1870351 h 10268200"/>
                  <a:gd name="connsiteX6" fmla="*/ 0 w 4425696"/>
                  <a:gd name="connsiteY6" fmla="*/ 2360469 h 10268200"/>
                  <a:gd name="connsiteX7" fmla="*/ 146304 w 4425696"/>
                  <a:gd name="connsiteY7" fmla="*/ 3194402 h 10268200"/>
                  <a:gd name="connsiteX8" fmla="*/ 731520 w 4425696"/>
                  <a:gd name="connsiteY8" fmla="*/ 4291682 h 10268200"/>
                  <a:gd name="connsiteX9" fmla="*/ 1141170 w 4425696"/>
                  <a:gd name="connsiteY9" fmla="*/ 5301180 h 10268200"/>
                  <a:gd name="connsiteX10" fmla="*/ 3145535 w 4425696"/>
                  <a:gd name="connsiteY10" fmla="*/ 7444532 h 10268200"/>
                  <a:gd name="connsiteX11" fmla="*/ 3335730 w 4425696"/>
                  <a:gd name="connsiteY11" fmla="*/ 8344302 h 10268200"/>
                  <a:gd name="connsiteX12" fmla="*/ 3525925 w 4425696"/>
                  <a:gd name="connsiteY12" fmla="*/ 9236756 h 10268200"/>
                  <a:gd name="connsiteX13" fmla="*/ 4425696 w 4425696"/>
                  <a:gd name="connsiteY13" fmla="*/ 10268200 h 10268200"/>
                  <a:gd name="connsiteX0" fmla="*/ 1506931 w 4425696"/>
                  <a:gd name="connsiteY0" fmla="*/ 565668 h 10229047"/>
                  <a:gd name="connsiteX1" fmla="*/ 1499616 w 4425696"/>
                  <a:gd name="connsiteY1" fmla="*/ 192593 h 10229047"/>
                  <a:gd name="connsiteX2" fmla="*/ 1126541 w 4425696"/>
                  <a:gd name="connsiteY2" fmla="*/ 90180 h 10229047"/>
                  <a:gd name="connsiteX3" fmla="*/ 431597 w 4425696"/>
                  <a:gd name="connsiteY3" fmla="*/ 1516644 h 10229047"/>
                  <a:gd name="connsiteX4" fmla="*/ 80467 w 4425696"/>
                  <a:gd name="connsiteY4" fmla="*/ 1831198 h 10229047"/>
                  <a:gd name="connsiteX5" fmla="*/ 0 w 4425696"/>
                  <a:gd name="connsiteY5" fmla="*/ 2321316 h 10229047"/>
                  <a:gd name="connsiteX6" fmla="*/ 146304 w 4425696"/>
                  <a:gd name="connsiteY6" fmla="*/ 3155249 h 10229047"/>
                  <a:gd name="connsiteX7" fmla="*/ 731520 w 4425696"/>
                  <a:gd name="connsiteY7" fmla="*/ 4252529 h 10229047"/>
                  <a:gd name="connsiteX8" fmla="*/ 1141170 w 4425696"/>
                  <a:gd name="connsiteY8" fmla="*/ 5262027 h 10229047"/>
                  <a:gd name="connsiteX9" fmla="*/ 3145535 w 4425696"/>
                  <a:gd name="connsiteY9" fmla="*/ 7405379 h 10229047"/>
                  <a:gd name="connsiteX10" fmla="*/ 3335730 w 4425696"/>
                  <a:gd name="connsiteY10" fmla="*/ 8305149 h 10229047"/>
                  <a:gd name="connsiteX11" fmla="*/ 3525925 w 4425696"/>
                  <a:gd name="connsiteY11" fmla="*/ 9197603 h 10229047"/>
                  <a:gd name="connsiteX12" fmla="*/ 4425696 w 4425696"/>
                  <a:gd name="connsiteY12" fmla="*/ 10229047 h 10229047"/>
                  <a:gd name="connsiteX0" fmla="*/ 1506931 w 4425696"/>
                  <a:gd name="connsiteY0" fmla="*/ 565668 h 10229047"/>
                  <a:gd name="connsiteX1" fmla="*/ 1499616 w 4425696"/>
                  <a:gd name="connsiteY1" fmla="*/ 192593 h 10229047"/>
                  <a:gd name="connsiteX2" fmla="*/ 1126541 w 4425696"/>
                  <a:gd name="connsiteY2" fmla="*/ 90180 h 10229047"/>
                  <a:gd name="connsiteX3" fmla="*/ 431597 w 4425696"/>
                  <a:gd name="connsiteY3" fmla="*/ 1516644 h 10229047"/>
                  <a:gd name="connsiteX4" fmla="*/ 80467 w 4425696"/>
                  <a:gd name="connsiteY4" fmla="*/ 1831198 h 10229047"/>
                  <a:gd name="connsiteX5" fmla="*/ 0 w 4425696"/>
                  <a:gd name="connsiteY5" fmla="*/ 2321316 h 10229047"/>
                  <a:gd name="connsiteX6" fmla="*/ 146304 w 4425696"/>
                  <a:gd name="connsiteY6" fmla="*/ 3155249 h 10229047"/>
                  <a:gd name="connsiteX7" fmla="*/ 731520 w 4425696"/>
                  <a:gd name="connsiteY7" fmla="*/ 4252529 h 10229047"/>
                  <a:gd name="connsiteX8" fmla="*/ 1141170 w 4425696"/>
                  <a:gd name="connsiteY8" fmla="*/ 5262027 h 10229047"/>
                  <a:gd name="connsiteX9" fmla="*/ 3145535 w 4425696"/>
                  <a:gd name="connsiteY9" fmla="*/ 7405379 h 10229047"/>
                  <a:gd name="connsiteX10" fmla="*/ 3335730 w 4425696"/>
                  <a:gd name="connsiteY10" fmla="*/ 8305149 h 10229047"/>
                  <a:gd name="connsiteX11" fmla="*/ 3525925 w 4425696"/>
                  <a:gd name="connsiteY11" fmla="*/ 9197603 h 10229047"/>
                  <a:gd name="connsiteX12" fmla="*/ 4425696 w 4425696"/>
                  <a:gd name="connsiteY12" fmla="*/ 10229047 h 10229047"/>
                  <a:gd name="connsiteX0" fmla="*/ 1506931 w 4425696"/>
                  <a:gd name="connsiteY0" fmla="*/ 577339 h 10240718"/>
                  <a:gd name="connsiteX1" fmla="*/ 1505966 w 4425696"/>
                  <a:gd name="connsiteY1" fmla="*/ 166164 h 10240718"/>
                  <a:gd name="connsiteX2" fmla="*/ 1126541 w 4425696"/>
                  <a:gd name="connsiteY2" fmla="*/ 101851 h 10240718"/>
                  <a:gd name="connsiteX3" fmla="*/ 431597 w 4425696"/>
                  <a:gd name="connsiteY3" fmla="*/ 1528315 h 10240718"/>
                  <a:gd name="connsiteX4" fmla="*/ 80467 w 4425696"/>
                  <a:gd name="connsiteY4" fmla="*/ 1842869 h 10240718"/>
                  <a:gd name="connsiteX5" fmla="*/ 0 w 4425696"/>
                  <a:gd name="connsiteY5" fmla="*/ 2332987 h 10240718"/>
                  <a:gd name="connsiteX6" fmla="*/ 146304 w 4425696"/>
                  <a:gd name="connsiteY6" fmla="*/ 3166920 h 10240718"/>
                  <a:gd name="connsiteX7" fmla="*/ 731520 w 4425696"/>
                  <a:gd name="connsiteY7" fmla="*/ 4264200 h 10240718"/>
                  <a:gd name="connsiteX8" fmla="*/ 1141170 w 4425696"/>
                  <a:gd name="connsiteY8" fmla="*/ 5273698 h 10240718"/>
                  <a:gd name="connsiteX9" fmla="*/ 3145535 w 4425696"/>
                  <a:gd name="connsiteY9" fmla="*/ 7417050 h 10240718"/>
                  <a:gd name="connsiteX10" fmla="*/ 3335730 w 4425696"/>
                  <a:gd name="connsiteY10" fmla="*/ 8316820 h 10240718"/>
                  <a:gd name="connsiteX11" fmla="*/ 3525925 w 4425696"/>
                  <a:gd name="connsiteY11" fmla="*/ 9209274 h 10240718"/>
                  <a:gd name="connsiteX12" fmla="*/ 4425696 w 4425696"/>
                  <a:gd name="connsiteY12" fmla="*/ 10240718 h 10240718"/>
                  <a:gd name="connsiteX0" fmla="*/ 1506931 w 4425696"/>
                  <a:gd name="connsiteY0" fmla="*/ 583090 h 10246469"/>
                  <a:gd name="connsiteX1" fmla="*/ 1505966 w 4425696"/>
                  <a:gd name="connsiteY1" fmla="*/ 171915 h 10246469"/>
                  <a:gd name="connsiteX2" fmla="*/ 1126541 w 4425696"/>
                  <a:gd name="connsiteY2" fmla="*/ 107602 h 10246469"/>
                  <a:gd name="connsiteX3" fmla="*/ 431597 w 4425696"/>
                  <a:gd name="connsiteY3" fmla="*/ 1534066 h 10246469"/>
                  <a:gd name="connsiteX4" fmla="*/ 80467 w 4425696"/>
                  <a:gd name="connsiteY4" fmla="*/ 1848620 h 10246469"/>
                  <a:gd name="connsiteX5" fmla="*/ 0 w 4425696"/>
                  <a:gd name="connsiteY5" fmla="*/ 2338738 h 10246469"/>
                  <a:gd name="connsiteX6" fmla="*/ 146304 w 4425696"/>
                  <a:gd name="connsiteY6" fmla="*/ 3172671 h 10246469"/>
                  <a:gd name="connsiteX7" fmla="*/ 731520 w 4425696"/>
                  <a:gd name="connsiteY7" fmla="*/ 4269951 h 10246469"/>
                  <a:gd name="connsiteX8" fmla="*/ 1141170 w 4425696"/>
                  <a:gd name="connsiteY8" fmla="*/ 5279449 h 10246469"/>
                  <a:gd name="connsiteX9" fmla="*/ 3145535 w 4425696"/>
                  <a:gd name="connsiteY9" fmla="*/ 7422801 h 10246469"/>
                  <a:gd name="connsiteX10" fmla="*/ 3335730 w 4425696"/>
                  <a:gd name="connsiteY10" fmla="*/ 8322571 h 10246469"/>
                  <a:gd name="connsiteX11" fmla="*/ 3525925 w 4425696"/>
                  <a:gd name="connsiteY11" fmla="*/ 9215025 h 10246469"/>
                  <a:gd name="connsiteX12" fmla="*/ 4425696 w 4425696"/>
                  <a:gd name="connsiteY12" fmla="*/ 10246469 h 10246469"/>
                  <a:gd name="connsiteX0" fmla="*/ 1506931 w 4425696"/>
                  <a:gd name="connsiteY0" fmla="*/ 540833 h 10204212"/>
                  <a:gd name="connsiteX1" fmla="*/ 1505966 w 4425696"/>
                  <a:gd name="connsiteY1" fmla="*/ 129658 h 10204212"/>
                  <a:gd name="connsiteX2" fmla="*/ 1126541 w 4425696"/>
                  <a:gd name="connsiteY2" fmla="*/ 65345 h 10204212"/>
                  <a:gd name="connsiteX3" fmla="*/ 431597 w 4425696"/>
                  <a:gd name="connsiteY3" fmla="*/ 1491809 h 10204212"/>
                  <a:gd name="connsiteX4" fmla="*/ 80467 w 4425696"/>
                  <a:gd name="connsiteY4" fmla="*/ 1806363 h 10204212"/>
                  <a:gd name="connsiteX5" fmla="*/ 0 w 4425696"/>
                  <a:gd name="connsiteY5" fmla="*/ 2296481 h 10204212"/>
                  <a:gd name="connsiteX6" fmla="*/ 146304 w 4425696"/>
                  <a:gd name="connsiteY6" fmla="*/ 3130414 h 10204212"/>
                  <a:gd name="connsiteX7" fmla="*/ 731520 w 4425696"/>
                  <a:gd name="connsiteY7" fmla="*/ 4227694 h 10204212"/>
                  <a:gd name="connsiteX8" fmla="*/ 1141170 w 4425696"/>
                  <a:gd name="connsiteY8" fmla="*/ 5237192 h 10204212"/>
                  <a:gd name="connsiteX9" fmla="*/ 3145535 w 4425696"/>
                  <a:gd name="connsiteY9" fmla="*/ 7380544 h 10204212"/>
                  <a:gd name="connsiteX10" fmla="*/ 3335730 w 4425696"/>
                  <a:gd name="connsiteY10" fmla="*/ 8280314 h 10204212"/>
                  <a:gd name="connsiteX11" fmla="*/ 3525925 w 4425696"/>
                  <a:gd name="connsiteY11" fmla="*/ 9172768 h 10204212"/>
                  <a:gd name="connsiteX12" fmla="*/ 4425696 w 4425696"/>
                  <a:gd name="connsiteY12" fmla="*/ 10204212 h 10204212"/>
                  <a:gd name="connsiteX0" fmla="*/ 1506931 w 4425696"/>
                  <a:gd name="connsiteY0" fmla="*/ 540833 h 10204212"/>
                  <a:gd name="connsiteX1" fmla="*/ 1505966 w 4425696"/>
                  <a:gd name="connsiteY1" fmla="*/ 129658 h 10204212"/>
                  <a:gd name="connsiteX2" fmla="*/ 1126541 w 4425696"/>
                  <a:gd name="connsiteY2" fmla="*/ 65345 h 10204212"/>
                  <a:gd name="connsiteX3" fmla="*/ 431597 w 4425696"/>
                  <a:gd name="connsiteY3" fmla="*/ 1491809 h 10204212"/>
                  <a:gd name="connsiteX4" fmla="*/ 80467 w 4425696"/>
                  <a:gd name="connsiteY4" fmla="*/ 1806363 h 10204212"/>
                  <a:gd name="connsiteX5" fmla="*/ 0 w 4425696"/>
                  <a:gd name="connsiteY5" fmla="*/ 2296481 h 10204212"/>
                  <a:gd name="connsiteX6" fmla="*/ 146304 w 4425696"/>
                  <a:gd name="connsiteY6" fmla="*/ 3130414 h 10204212"/>
                  <a:gd name="connsiteX7" fmla="*/ 731520 w 4425696"/>
                  <a:gd name="connsiteY7" fmla="*/ 4227694 h 10204212"/>
                  <a:gd name="connsiteX8" fmla="*/ 1141170 w 4425696"/>
                  <a:gd name="connsiteY8" fmla="*/ 5237192 h 10204212"/>
                  <a:gd name="connsiteX9" fmla="*/ 3145535 w 4425696"/>
                  <a:gd name="connsiteY9" fmla="*/ 7380544 h 10204212"/>
                  <a:gd name="connsiteX10" fmla="*/ 3335730 w 4425696"/>
                  <a:gd name="connsiteY10" fmla="*/ 8280314 h 10204212"/>
                  <a:gd name="connsiteX11" fmla="*/ 3525925 w 4425696"/>
                  <a:gd name="connsiteY11" fmla="*/ 9172768 h 10204212"/>
                  <a:gd name="connsiteX12" fmla="*/ 4425696 w 4425696"/>
                  <a:gd name="connsiteY12" fmla="*/ 10204212 h 10204212"/>
                  <a:gd name="connsiteX0" fmla="*/ 1506931 w 4425696"/>
                  <a:gd name="connsiteY0" fmla="*/ 540833 h 10204212"/>
                  <a:gd name="connsiteX1" fmla="*/ 1505966 w 4425696"/>
                  <a:gd name="connsiteY1" fmla="*/ 129658 h 10204212"/>
                  <a:gd name="connsiteX2" fmla="*/ 1126541 w 4425696"/>
                  <a:gd name="connsiteY2" fmla="*/ 65345 h 10204212"/>
                  <a:gd name="connsiteX3" fmla="*/ 431597 w 4425696"/>
                  <a:gd name="connsiteY3" fmla="*/ 1491809 h 10204212"/>
                  <a:gd name="connsiteX4" fmla="*/ 80467 w 4425696"/>
                  <a:gd name="connsiteY4" fmla="*/ 1806363 h 10204212"/>
                  <a:gd name="connsiteX5" fmla="*/ 0 w 4425696"/>
                  <a:gd name="connsiteY5" fmla="*/ 2296481 h 10204212"/>
                  <a:gd name="connsiteX6" fmla="*/ 146304 w 4425696"/>
                  <a:gd name="connsiteY6" fmla="*/ 3130414 h 10204212"/>
                  <a:gd name="connsiteX7" fmla="*/ 731520 w 4425696"/>
                  <a:gd name="connsiteY7" fmla="*/ 4227694 h 10204212"/>
                  <a:gd name="connsiteX8" fmla="*/ 1141170 w 4425696"/>
                  <a:gd name="connsiteY8" fmla="*/ 5237192 h 10204212"/>
                  <a:gd name="connsiteX9" fmla="*/ 3145535 w 4425696"/>
                  <a:gd name="connsiteY9" fmla="*/ 7380544 h 10204212"/>
                  <a:gd name="connsiteX10" fmla="*/ 3335730 w 4425696"/>
                  <a:gd name="connsiteY10" fmla="*/ 8280314 h 10204212"/>
                  <a:gd name="connsiteX11" fmla="*/ 3525925 w 4425696"/>
                  <a:gd name="connsiteY11" fmla="*/ 9172768 h 10204212"/>
                  <a:gd name="connsiteX12" fmla="*/ 4425696 w 4425696"/>
                  <a:gd name="connsiteY12" fmla="*/ 10204212 h 10204212"/>
                  <a:gd name="connsiteX0" fmla="*/ 1506931 w 4425696"/>
                  <a:gd name="connsiteY0" fmla="*/ 540833 h 10204212"/>
                  <a:gd name="connsiteX1" fmla="*/ 1505966 w 4425696"/>
                  <a:gd name="connsiteY1" fmla="*/ 129658 h 10204212"/>
                  <a:gd name="connsiteX2" fmla="*/ 1126541 w 4425696"/>
                  <a:gd name="connsiteY2" fmla="*/ 65345 h 10204212"/>
                  <a:gd name="connsiteX3" fmla="*/ 431597 w 4425696"/>
                  <a:gd name="connsiteY3" fmla="*/ 1491809 h 10204212"/>
                  <a:gd name="connsiteX4" fmla="*/ 80467 w 4425696"/>
                  <a:gd name="connsiteY4" fmla="*/ 1806363 h 10204212"/>
                  <a:gd name="connsiteX5" fmla="*/ 0 w 4425696"/>
                  <a:gd name="connsiteY5" fmla="*/ 2296481 h 10204212"/>
                  <a:gd name="connsiteX6" fmla="*/ 146304 w 4425696"/>
                  <a:gd name="connsiteY6" fmla="*/ 3130414 h 10204212"/>
                  <a:gd name="connsiteX7" fmla="*/ 731520 w 4425696"/>
                  <a:gd name="connsiteY7" fmla="*/ 4227694 h 10204212"/>
                  <a:gd name="connsiteX8" fmla="*/ 1141170 w 4425696"/>
                  <a:gd name="connsiteY8" fmla="*/ 5237192 h 10204212"/>
                  <a:gd name="connsiteX9" fmla="*/ 3145535 w 4425696"/>
                  <a:gd name="connsiteY9" fmla="*/ 7380544 h 10204212"/>
                  <a:gd name="connsiteX10" fmla="*/ 3335730 w 4425696"/>
                  <a:gd name="connsiteY10" fmla="*/ 8280314 h 10204212"/>
                  <a:gd name="connsiteX11" fmla="*/ 3525925 w 4425696"/>
                  <a:gd name="connsiteY11" fmla="*/ 9172768 h 10204212"/>
                  <a:gd name="connsiteX12" fmla="*/ 4425696 w 4425696"/>
                  <a:gd name="connsiteY12" fmla="*/ 10204212 h 10204212"/>
                  <a:gd name="connsiteX0" fmla="*/ 1506931 w 4425696"/>
                  <a:gd name="connsiteY0" fmla="*/ 530881 h 10194260"/>
                  <a:gd name="connsiteX1" fmla="*/ 1505966 w 4425696"/>
                  <a:gd name="connsiteY1" fmla="*/ 119706 h 10194260"/>
                  <a:gd name="connsiteX2" fmla="*/ 1137112 w 4425696"/>
                  <a:gd name="connsiteY2" fmla="*/ 60679 h 10194260"/>
                  <a:gd name="connsiteX3" fmla="*/ 431597 w 4425696"/>
                  <a:gd name="connsiteY3" fmla="*/ 1481857 h 10194260"/>
                  <a:gd name="connsiteX4" fmla="*/ 80467 w 4425696"/>
                  <a:gd name="connsiteY4" fmla="*/ 1796411 h 10194260"/>
                  <a:gd name="connsiteX5" fmla="*/ 0 w 4425696"/>
                  <a:gd name="connsiteY5" fmla="*/ 2286529 h 10194260"/>
                  <a:gd name="connsiteX6" fmla="*/ 146304 w 4425696"/>
                  <a:gd name="connsiteY6" fmla="*/ 3120462 h 10194260"/>
                  <a:gd name="connsiteX7" fmla="*/ 731520 w 4425696"/>
                  <a:gd name="connsiteY7" fmla="*/ 4217742 h 10194260"/>
                  <a:gd name="connsiteX8" fmla="*/ 1141170 w 4425696"/>
                  <a:gd name="connsiteY8" fmla="*/ 5227240 h 10194260"/>
                  <a:gd name="connsiteX9" fmla="*/ 3145535 w 4425696"/>
                  <a:gd name="connsiteY9" fmla="*/ 7370592 h 10194260"/>
                  <a:gd name="connsiteX10" fmla="*/ 3335730 w 4425696"/>
                  <a:gd name="connsiteY10" fmla="*/ 8270362 h 10194260"/>
                  <a:gd name="connsiteX11" fmla="*/ 3525925 w 4425696"/>
                  <a:gd name="connsiteY11" fmla="*/ 9162816 h 10194260"/>
                  <a:gd name="connsiteX12" fmla="*/ 4425696 w 4425696"/>
                  <a:gd name="connsiteY12" fmla="*/ 10194260 h 10194260"/>
                  <a:gd name="connsiteX0" fmla="*/ 1506931 w 4425696"/>
                  <a:gd name="connsiteY0" fmla="*/ 530881 h 10194260"/>
                  <a:gd name="connsiteX1" fmla="*/ 1505966 w 4425696"/>
                  <a:gd name="connsiteY1" fmla="*/ 119706 h 10194260"/>
                  <a:gd name="connsiteX2" fmla="*/ 1137112 w 4425696"/>
                  <a:gd name="connsiteY2" fmla="*/ 60679 h 10194260"/>
                  <a:gd name="connsiteX3" fmla="*/ 431597 w 4425696"/>
                  <a:gd name="connsiteY3" fmla="*/ 1481857 h 10194260"/>
                  <a:gd name="connsiteX4" fmla="*/ 80467 w 4425696"/>
                  <a:gd name="connsiteY4" fmla="*/ 1796411 h 10194260"/>
                  <a:gd name="connsiteX5" fmla="*/ 0 w 4425696"/>
                  <a:gd name="connsiteY5" fmla="*/ 2286529 h 10194260"/>
                  <a:gd name="connsiteX6" fmla="*/ 146304 w 4425696"/>
                  <a:gd name="connsiteY6" fmla="*/ 3120462 h 10194260"/>
                  <a:gd name="connsiteX7" fmla="*/ 731520 w 4425696"/>
                  <a:gd name="connsiteY7" fmla="*/ 4217742 h 10194260"/>
                  <a:gd name="connsiteX8" fmla="*/ 1141170 w 4425696"/>
                  <a:gd name="connsiteY8" fmla="*/ 5227240 h 10194260"/>
                  <a:gd name="connsiteX9" fmla="*/ 3145535 w 4425696"/>
                  <a:gd name="connsiteY9" fmla="*/ 7370592 h 10194260"/>
                  <a:gd name="connsiteX10" fmla="*/ 3335730 w 4425696"/>
                  <a:gd name="connsiteY10" fmla="*/ 8270362 h 10194260"/>
                  <a:gd name="connsiteX11" fmla="*/ 3525925 w 4425696"/>
                  <a:gd name="connsiteY11" fmla="*/ 9162816 h 10194260"/>
                  <a:gd name="connsiteX12" fmla="*/ 4425696 w 4425696"/>
                  <a:gd name="connsiteY12" fmla="*/ 10194260 h 10194260"/>
                  <a:gd name="connsiteX0" fmla="*/ 1506931 w 4425696"/>
                  <a:gd name="connsiteY0" fmla="*/ 530881 h 10194260"/>
                  <a:gd name="connsiteX1" fmla="*/ 1505966 w 4425696"/>
                  <a:gd name="connsiteY1" fmla="*/ 119706 h 10194260"/>
                  <a:gd name="connsiteX2" fmla="*/ 1137112 w 4425696"/>
                  <a:gd name="connsiteY2" fmla="*/ 60679 h 10194260"/>
                  <a:gd name="connsiteX3" fmla="*/ 431597 w 4425696"/>
                  <a:gd name="connsiteY3" fmla="*/ 1481857 h 10194260"/>
                  <a:gd name="connsiteX4" fmla="*/ 80467 w 4425696"/>
                  <a:gd name="connsiteY4" fmla="*/ 1796411 h 10194260"/>
                  <a:gd name="connsiteX5" fmla="*/ 0 w 4425696"/>
                  <a:gd name="connsiteY5" fmla="*/ 2286529 h 10194260"/>
                  <a:gd name="connsiteX6" fmla="*/ 146304 w 4425696"/>
                  <a:gd name="connsiteY6" fmla="*/ 3120462 h 10194260"/>
                  <a:gd name="connsiteX7" fmla="*/ 731520 w 4425696"/>
                  <a:gd name="connsiteY7" fmla="*/ 4217742 h 10194260"/>
                  <a:gd name="connsiteX8" fmla="*/ 1141170 w 4425696"/>
                  <a:gd name="connsiteY8" fmla="*/ 5227240 h 10194260"/>
                  <a:gd name="connsiteX9" fmla="*/ 3145535 w 4425696"/>
                  <a:gd name="connsiteY9" fmla="*/ 7370592 h 10194260"/>
                  <a:gd name="connsiteX10" fmla="*/ 3335730 w 4425696"/>
                  <a:gd name="connsiteY10" fmla="*/ 8270362 h 10194260"/>
                  <a:gd name="connsiteX11" fmla="*/ 3525925 w 4425696"/>
                  <a:gd name="connsiteY11" fmla="*/ 9162816 h 10194260"/>
                  <a:gd name="connsiteX12" fmla="*/ 4425696 w 4425696"/>
                  <a:gd name="connsiteY12" fmla="*/ 10194260 h 10194260"/>
                  <a:gd name="connsiteX0" fmla="*/ 1506931 w 4425696"/>
                  <a:gd name="connsiteY0" fmla="*/ 533728 h 10197107"/>
                  <a:gd name="connsiteX1" fmla="*/ 1490109 w 4425696"/>
                  <a:gd name="connsiteY1" fmla="*/ 111982 h 10197107"/>
                  <a:gd name="connsiteX2" fmla="*/ 1137112 w 4425696"/>
                  <a:gd name="connsiteY2" fmla="*/ 63526 h 10197107"/>
                  <a:gd name="connsiteX3" fmla="*/ 431597 w 4425696"/>
                  <a:gd name="connsiteY3" fmla="*/ 1484704 h 10197107"/>
                  <a:gd name="connsiteX4" fmla="*/ 80467 w 4425696"/>
                  <a:gd name="connsiteY4" fmla="*/ 1799258 h 10197107"/>
                  <a:gd name="connsiteX5" fmla="*/ 0 w 4425696"/>
                  <a:gd name="connsiteY5" fmla="*/ 2289376 h 10197107"/>
                  <a:gd name="connsiteX6" fmla="*/ 146304 w 4425696"/>
                  <a:gd name="connsiteY6" fmla="*/ 3123309 h 10197107"/>
                  <a:gd name="connsiteX7" fmla="*/ 731520 w 4425696"/>
                  <a:gd name="connsiteY7" fmla="*/ 4220589 h 10197107"/>
                  <a:gd name="connsiteX8" fmla="*/ 1141170 w 4425696"/>
                  <a:gd name="connsiteY8" fmla="*/ 5230087 h 10197107"/>
                  <a:gd name="connsiteX9" fmla="*/ 3145535 w 4425696"/>
                  <a:gd name="connsiteY9" fmla="*/ 7373439 h 10197107"/>
                  <a:gd name="connsiteX10" fmla="*/ 3335730 w 4425696"/>
                  <a:gd name="connsiteY10" fmla="*/ 8273209 h 10197107"/>
                  <a:gd name="connsiteX11" fmla="*/ 3525925 w 4425696"/>
                  <a:gd name="connsiteY11" fmla="*/ 9165663 h 10197107"/>
                  <a:gd name="connsiteX12" fmla="*/ 4425696 w 4425696"/>
                  <a:gd name="connsiteY12" fmla="*/ 10197107 h 10197107"/>
                  <a:gd name="connsiteX0" fmla="*/ 1506931 w 4425696"/>
                  <a:gd name="connsiteY0" fmla="*/ 533728 h 10197107"/>
                  <a:gd name="connsiteX1" fmla="*/ 1490109 w 4425696"/>
                  <a:gd name="connsiteY1" fmla="*/ 111982 h 10197107"/>
                  <a:gd name="connsiteX2" fmla="*/ 1137112 w 4425696"/>
                  <a:gd name="connsiteY2" fmla="*/ 63526 h 10197107"/>
                  <a:gd name="connsiteX3" fmla="*/ 431597 w 4425696"/>
                  <a:gd name="connsiteY3" fmla="*/ 1484704 h 10197107"/>
                  <a:gd name="connsiteX4" fmla="*/ 80467 w 4425696"/>
                  <a:gd name="connsiteY4" fmla="*/ 1799258 h 10197107"/>
                  <a:gd name="connsiteX5" fmla="*/ 0 w 4425696"/>
                  <a:gd name="connsiteY5" fmla="*/ 2289376 h 10197107"/>
                  <a:gd name="connsiteX6" fmla="*/ 146304 w 4425696"/>
                  <a:gd name="connsiteY6" fmla="*/ 3123309 h 10197107"/>
                  <a:gd name="connsiteX7" fmla="*/ 731520 w 4425696"/>
                  <a:gd name="connsiteY7" fmla="*/ 4220589 h 10197107"/>
                  <a:gd name="connsiteX8" fmla="*/ 1141170 w 4425696"/>
                  <a:gd name="connsiteY8" fmla="*/ 5230087 h 10197107"/>
                  <a:gd name="connsiteX9" fmla="*/ 3145535 w 4425696"/>
                  <a:gd name="connsiteY9" fmla="*/ 7373439 h 10197107"/>
                  <a:gd name="connsiteX10" fmla="*/ 3335730 w 4425696"/>
                  <a:gd name="connsiteY10" fmla="*/ 8273209 h 10197107"/>
                  <a:gd name="connsiteX11" fmla="*/ 3525925 w 4425696"/>
                  <a:gd name="connsiteY11" fmla="*/ 9165663 h 10197107"/>
                  <a:gd name="connsiteX12" fmla="*/ 4425696 w 4425696"/>
                  <a:gd name="connsiteY12" fmla="*/ 10197107 h 10197107"/>
                  <a:gd name="connsiteX0" fmla="*/ 1506931 w 4425696"/>
                  <a:gd name="connsiteY0" fmla="*/ 538419 h 10201798"/>
                  <a:gd name="connsiteX1" fmla="*/ 1490109 w 4425696"/>
                  <a:gd name="connsiteY1" fmla="*/ 116673 h 10201798"/>
                  <a:gd name="connsiteX2" fmla="*/ 1137112 w 4425696"/>
                  <a:gd name="connsiteY2" fmla="*/ 68217 h 10201798"/>
                  <a:gd name="connsiteX3" fmla="*/ 431597 w 4425696"/>
                  <a:gd name="connsiteY3" fmla="*/ 1489395 h 10201798"/>
                  <a:gd name="connsiteX4" fmla="*/ 80467 w 4425696"/>
                  <a:gd name="connsiteY4" fmla="*/ 1803949 h 10201798"/>
                  <a:gd name="connsiteX5" fmla="*/ 0 w 4425696"/>
                  <a:gd name="connsiteY5" fmla="*/ 2294067 h 10201798"/>
                  <a:gd name="connsiteX6" fmla="*/ 146304 w 4425696"/>
                  <a:gd name="connsiteY6" fmla="*/ 3128000 h 10201798"/>
                  <a:gd name="connsiteX7" fmla="*/ 731520 w 4425696"/>
                  <a:gd name="connsiteY7" fmla="*/ 4225280 h 10201798"/>
                  <a:gd name="connsiteX8" fmla="*/ 1141170 w 4425696"/>
                  <a:gd name="connsiteY8" fmla="*/ 5234778 h 10201798"/>
                  <a:gd name="connsiteX9" fmla="*/ 3145535 w 4425696"/>
                  <a:gd name="connsiteY9" fmla="*/ 7378130 h 10201798"/>
                  <a:gd name="connsiteX10" fmla="*/ 3335730 w 4425696"/>
                  <a:gd name="connsiteY10" fmla="*/ 8277900 h 10201798"/>
                  <a:gd name="connsiteX11" fmla="*/ 3525925 w 4425696"/>
                  <a:gd name="connsiteY11" fmla="*/ 9170354 h 10201798"/>
                  <a:gd name="connsiteX12" fmla="*/ 4425696 w 4425696"/>
                  <a:gd name="connsiteY12" fmla="*/ 10201798 h 10201798"/>
                  <a:gd name="connsiteX0" fmla="*/ 1506931 w 4425696"/>
                  <a:gd name="connsiteY0" fmla="*/ 538419 h 10201798"/>
                  <a:gd name="connsiteX1" fmla="*/ 1490109 w 4425696"/>
                  <a:gd name="connsiteY1" fmla="*/ 116673 h 10201798"/>
                  <a:gd name="connsiteX2" fmla="*/ 1137112 w 4425696"/>
                  <a:gd name="connsiteY2" fmla="*/ 68217 h 10201798"/>
                  <a:gd name="connsiteX3" fmla="*/ 431597 w 4425696"/>
                  <a:gd name="connsiteY3" fmla="*/ 1489395 h 10201798"/>
                  <a:gd name="connsiteX4" fmla="*/ 80467 w 4425696"/>
                  <a:gd name="connsiteY4" fmla="*/ 1803949 h 10201798"/>
                  <a:gd name="connsiteX5" fmla="*/ 0 w 4425696"/>
                  <a:gd name="connsiteY5" fmla="*/ 2294067 h 10201798"/>
                  <a:gd name="connsiteX6" fmla="*/ 146304 w 4425696"/>
                  <a:gd name="connsiteY6" fmla="*/ 3128000 h 10201798"/>
                  <a:gd name="connsiteX7" fmla="*/ 731520 w 4425696"/>
                  <a:gd name="connsiteY7" fmla="*/ 4225280 h 10201798"/>
                  <a:gd name="connsiteX8" fmla="*/ 1141170 w 4425696"/>
                  <a:gd name="connsiteY8" fmla="*/ 5234778 h 10201798"/>
                  <a:gd name="connsiteX9" fmla="*/ 3145535 w 4425696"/>
                  <a:gd name="connsiteY9" fmla="*/ 7378130 h 10201798"/>
                  <a:gd name="connsiteX10" fmla="*/ 3335730 w 4425696"/>
                  <a:gd name="connsiteY10" fmla="*/ 8277900 h 10201798"/>
                  <a:gd name="connsiteX11" fmla="*/ 3525925 w 4425696"/>
                  <a:gd name="connsiteY11" fmla="*/ 9170354 h 10201798"/>
                  <a:gd name="connsiteX12" fmla="*/ 4425696 w 4425696"/>
                  <a:gd name="connsiteY12" fmla="*/ 10201798 h 10201798"/>
                  <a:gd name="connsiteX0" fmla="*/ 1506931 w 4409839"/>
                  <a:gd name="connsiteY0" fmla="*/ 538419 h 10212370"/>
                  <a:gd name="connsiteX1" fmla="*/ 1490109 w 4409839"/>
                  <a:gd name="connsiteY1" fmla="*/ 116673 h 10212370"/>
                  <a:gd name="connsiteX2" fmla="*/ 1137112 w 4409839"/>
                  <a:gd name="connsiteY2" fmla="*/ 68217 h 10212370"/>
                  <a:gd name="connsiteX3" fmla="*/ 431597 w 4409839"/>
                  <a:gd name="connsiteY3" fmla="*/ 1489395 h 10212370"/>
                  <a:gd name="connsiteX4" fmla="*/ 80467 w 4409839"/>
                  <a:gd name="connsiteY4" fmla="*/ 1803949 h 10212370"/>
                  <a:gd name="connsiteX5" fmla="*/ 0 w 4409839"/>
                  <a:gd name="connsiteY5" fmla="*/ 2294067 h 10212370"/>
                  <a:gd name="connsiteX6" fmla="*/ 146304 w 4409839"/>
                  <a:gd name="connsiteY6" fmla="*/ 3128000 h 10212370"/>
                  <a:gd name="connsiteX7" fmla="*/ 731520 w 4409839"/>
                  <a:gd name="connsiteY7" fmla="*/ 4225280 h 10212370"/>
                  <a:gd name="connsiteX8" fmla="*/ 1141170 w 4409839"/>
                  <a:gd name="connsiteY8" fmla="*/ 5234778 h 10212370"/>
                  <a:gd name="connsiteX9" fmla="*/ 3145535 w 4409839"/>
                  <a:gd name="connsiteY9" fmla="*/ 7378130 h 10212370"/>
                  <a:gd name="connsiteX10" fmla="*/ 3335730 w 4409839"/>
                  <a:gd name="connsiteY10" fmla="*/ 8277900 h 10212370"/>
                  <a:gd name="connsiteX11" fmla="*/ 3525925 w 4409839"/>
                  <a:gd name="connsiteY11" fmla="*/ 9170354 h 10212370"/>
                  <a:gd name="connsiteX12" fmla="*/ 4409839 w 4409839"/>
                  <a:gd name="connsiteY12" fmla="*/ 10212370 h 1021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09839" h="10212370">
                    <a:moveTo>
                      <a:pt x="1506931" y="538419"/>
                    </a:moveTo>
                    <a:cubicBezTo>
                      <a:pt x="1506609" y="401361"/>
                      <a:pt x="1490431" y="253731"/>
                      <a:pt x="1490109" y="116673"/>
                    </a:cubicBezTo>
                    <a:cubicBezTo>
                      <a:pt x="1428473" y="38306"/>
                      <a:pt x="1314118" y="-74129"/>
                      <a:pt x="1137112" y="68217"/>
                    </a:cubicBezTo>
                    <a:lnTo>
                      <a:pt x="431597" y="1489395"/>
                    </a:lnTo>
                    <a:lnTo>
                      <a:pt x="80467" y="1803949"/>
                    </a:lnTo>
                    <a:lnTo>
                      <a:pt x="0" y="2294067"/>
                    </a:lnTo>
                    <a:lnTo>
                      <a:pt x="146304" y="3128000"/>
                    </a:lnTo>
                    <a:lnTo>
                      <a:pt x="731520" y="4225280"/>
                    </a:lnTo>
                    <a:lnTo>
                      <a:pt x="1141170" y="5234778"/>
                    </a:lnTo>
                    <a:lnTo>
                      <a:pt x="3145535" y="7378130"/>
                    </a:lnTo>
                    <a:lnTo>
                      <a:pt x="3335730" y="8277900"/>
                    </a:lnTo>
                    <a:lnTo>
                      <a:pt x="3525925" y="9170354"/>
                    </a:lnTo>
                    <a:lnTo>
                      <a:pt x="4409839" y="10212370"/>
                    </a:lnTo>
                  </a:path>
                </a:pathLst>
              </a:custGeom>
              <a:noFill/>
              <a:ln w="5715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quot;No&quot; Symbol 16"/>
            <p:cNvSpPr/>
            <p:nvPr/>
          </p:nvSpPr>
          <p:spPr>
            <a:xfrm>
              <a:off x="4337930" y="-2125728"/>
              <a:ext cx="477666" cy="428276"/>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20" name="&quot;No&quot; Symbol 19"/>
            <p:cNvSpPr/>
            <p:nvPr/>
          </p:nvSpPr>
          <p:spPr>
            <a:xfrm>
              <a:off x="4150659" y="-788894"/>
              <a:ext cx="426104" cy="364430"/>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23" name="&quot;No&quot; Symbol 22"/>
            <p:cNvSpPr/>
            <p:nvPr/>
          </p:nvSpPr>
          <p:spPr>
            <a:xfrm>
              <a:off x="4871845" y="940201"/>
              <a:ext cx="477666" cy="428276"/>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24" name="&quot;No&quot; Symbol 23"/>
            <p:cNvSpPr/>
            <p:nvPr/>
          </p:nvSpPr>
          <p:spPr>
            <a:xfrm>
              <a:off x="5194575" y="1872531"/>
              <a:ext cx="477666" cy="428276"/>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10" name="Rounded Rectangle 9"/>
            <p:cNvSpPr/>
            <p:nvPr/>
          </p:nvSpPr>
          <p:spPr>
            <a:xfrm>
              <a:off x="4957482" y="-3469341"/>
              <a:ext cx="968189" cy="26894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p:cNvSpPr/>
            <p:nvPr/>
          </p:nvSpPr>
          <p:spPr>
            <a:xfrm>
              <a:off x="3827929" y="-1004047"/>
              <a:ext cx="950259" cy="23308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p:cNvSpPr>
            <a:spLocks noGrp="1"/>
          </p:cNvSpPr>
          <p:nvPr>
            <p:ph type="sldNum" sz="quarter" idx="12"/>
          </p:nvPr>
        </p:nvSpPr>
        <p:spPr/>
        <p:txBody>
          <a:bodyPr/>
          <a:lstStyle/>
          <a:p>
            <a:fld id="{79BA96BB-7DBE-4AD9-88D2-170EED19CF9B}" type="slidenum">
              <a:rPr lang="en-US" smtClean="0"/>
              <a:pPr/>
              <a:t>49</a:t>
            </a:fld>
            <a:endParaRPr lang="en-US" dirty="0"/>
          </a:p>
        </p:txBody>
      </p:sp>
      <p:sp>
        <p:nvSpPr>
          <p:cNvPr id="21" name="Rounded Rectangle 20"/>
          <p:cNvSpPr/>
          <p:nvPr/>
        </p:nvSpPr>
        <p:spPr>
          <a:xfrm>
            <a:off x="4529522" y="1698028"/>
            <a:ext cx="4222366"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Initial IFR Clearance:</a:t>
            </a:r>
          </a:p>
          <a:p>
            <a:pPr algn="ctr"/>
            <a:r>
              <a:rPr lang="en-US" sz="1400" b="1" dirty="0">
                <a:effectLst>
                  <a:outerShdw blurRad="38100" dist="38100" dir="2700000" algn="tl">
                    <a:srgbClr val="000000">
                      <a:alpha val="43137"/>
                    </a:srgbClr>
                  </a:outerShdw>
                </a:effectLst>
              </a:rPr>
              <a:t>“Cleared…STAKR Two Departure, Climb Via SID…”</a:t>
            </a:r>
          </a:p>
        </p:txBody>
      </p:sp>
      <p:sp>
        <p:nvSpPr>
          <p:cNvPr id="22" name="Rounded Rectangle 21"/>
          <p:cNvSpPr/>
          <p:nvPr/>
        </p:nvSpPr>
        <p:spPr>
          <a:xfrm>
            <a:off x="433355" y="4251368"/>
            <a:ext cx="3904653" cy="1293971"/>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Track the lateral path of the STAKR SID</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Climb and maintain FL 230</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Disregard all published altitude restrictions</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Comply with published speed restrictions (280 KT until LENNN)</a:t>
            </a:r>
          </a:p>
        </p:txBody>
      </p:sp>
      <p:sp>
        <p:nvSpPr>
          <p:cNvPr id="26" name="Rounded Rectangle 25"/>
          <p:cNvSpPr/>
          <p:nvPr/>
        </p:nvSpPr>
        <p:spPr>
          <a:xfrm>
            <a:off x="4529522" y="2571783"/>
            <a:ext cx="4222366"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After Takeoff, ATC Issue Clearance:</a:t>
            </a:r>
          </a:p>
          <a:p>
            <a:pPr algn="ctr"/>
            <a:r>
              <a:rPr lang="en-US" sz="1400" b="1" dirty="0">
                <a:effectLst>
                  <a:outerShdw blurRad="38100" dist="38100" dir="2700000" algn="tl">
                    <a:srgbClr val="000000">
                      <a:alpha val="43137"/>
                    </a:srgbClr>
                  </a:outerShdw>
                </a:effectLst>
              </a:rPr>
              <a:t>“Climb And Maintain Flight Level Two Three Zero”</a:t>
            </a:r>
          </a:p>
        </p:txBody>
      </p:sp>
      <p:sp>
        <p:nvSpPr>
          <p:cNvPr id="18" name="TextBox 17"/>
          <p:cNvSpPr txBox="1"/>
          <p:nvPr/>
        </p:nvSpPr>
        <p:spPr>
          <a:xfrm>
            <a:off x="5905324" y="5552925"/>
            <a:ext cx="3044423" cy="261610"/>
          </a:xfrm>
          <a:prstGeom prst="rect">
            <a:avLst/>
          </a:prstGeom>
          <a:solidFill>
            <a:schemeClr val="bg1"/>
          </a:solidFill>
        </p:spPr>
        <p:txBody>
          <a:bodyPr wrap="none" rtlCol="0">
            <a:spAutoFit/>
          </a:bodyPr>
          <a:lstStyle/>
          <a:p>
            <a:r>
              <a:rPr lang="en-US" sz="1100" dirty="0"/>
              <a:t>©Jeppesen, Inc.  Not for Navigation Purposes</a:t>
            </a:r>
          </a:p>
        </p:txBody>
      </p:sp>
      <p:sp>
        <p:nvSpPr>
          <p:cNvPr id="2" name="Oval 1"/>
          <p:cNvSpPr/>
          <p:nvPr/>
        </p:nvSpPr>
        <p:spPr>
          <a:xfrm>
            <a:off x="3577631" y="990890"/>
            <a:ext cx="187748" cy="730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5" name="Straight Connector 4"/>
          <p:cNvCxnSpPr/>
          <p:nvPr/>
        </p:nvCxnSpPr>
        <p:spPr>
          <a:xfrm flipV="1">
            <a:off x="3671912" y="857417"/>
            <a:ext cx="0" cy="169963"/>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7" descr="C:\Users\Richard J. Boll II\Documents\Working Documents\Transport Airplane Performance Planning WG\FAA_TAPP WG Presentation\Jets-PNG\Jets-1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034013" y="329766"/>
            <a:ext cx="1401927" cy="934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8816686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Autofit/>
          </a:bodyPr>
          <a:lstStyle/>
          <a:p>
            <a:r>
              <a:rPr lang="en-US" sz="1800" dirty="0"/>
              <a:t>Simple, intuitive phraseology for issuing a clearance to laterally &amp; vertically navigate a departure or an arrival</a:t>
            </a:r>
            <a:endParaRPr lang="en-US" sz="1600" dirty="0"/>
          </a:p>
          <a:p>
            <a:r>
              <a:rPr lang="en-US" sz="1800" dirty="0"/>
              <a:t>Pilots must be familiar with the application of these types of clearances:</a:t>
            </a:r>
          </a:p>
          <a:p>
            <a:pPr lvl="1"/>
            <a:r>
              <a:rPr lang="en-US" sz="1600" dirty="0"/>
              <a:t>“</a:t>
            </a:r>
            <a:r>
              <a:rPr lang="en-US" sz="1600" b="1" dirty="0"/>
              <a:t>Climb Via/Descend Via</a:t>
            </a:r>
            <a:r>
              <a:rPr lang="en-US" sz="1600" dirty="0"/>
              <a:t>”</a:t>
            </a:r>
          </a:p>
          <a:p>
            <a:pPr lvl="1"/>
            <a:r>
              <a:rPr lang="en-US" sz="1600" dirty="0"/>
              <a:t>Climb/Descend Via “</a:t>
            </a:r>
            <a:r>
              <a:rPr lang="en-US" sz="1600" b="1" dirty="0"/>
              <a:t>Except Maintain</a:t>
            </a:r>
            <a:r>
              <a:rPr lang="en-US" sz="1600" dirty="0"/>
              <a:t>”</a:t>
            </a:r>
          </a:p>
          <a:p>
            <a:pPr lvl="1"/>
            <a:r>
              <a:rPr lang="en-US" sz="1600" dirty="0"/>
              <a:t>Climb/Descend “</a:t>
            </a:r>
            <a:r>
              <a:rPr lang="en-US" sz="1600" b="1" dirty="0"/>
              <a:t>and Maintain</a:t>
            </a:r>
            <a:r>
              <a:rPr lang="en-US" sz="1600" dirty="0"/>
              <a:t>”</a:t>
            </a:r>
          </a:p>
          <a:p>
            <a:pPr lvl="1"/>
            <a:r>
              <a:rPr lang="en-US" sz="1600" dirty="0"/>
              <a:t>“</a:t>
            </a:r>
            <a:r>
              <a:rPr lang="en-US" sz="1600" b="1" dirty="0"/>
              <a:t>Climb and Maintain</a:t>
            </a:r>
            <a:r>
              <a:rPr lang="en-US" sz="1600" dirty="0"/>
              <a:t>” or “</a:t>
            </a:r>
            <a:r>
              <a:rPr lang="en-US" sz="1600" b="1" dirty="0"/>
              <a:t>Descend and Maintain</a:t>
            </a:r>
            <a:r>
              <a:rPr lang="en-US" sz="1600" dirty="0"/>
              <a:t>”</a:t>
            </a:r>
          </a:p>
          <a:p>
            <a:pPr lvl="1"/>
            <a:r>
              <a:rPr lang="en-US" sz="1600" dirty="0"/>
              <a:t>Speed Phraseology</a:t>
            </a:r>
          </a:p>
          <a:p>
            <a:r>
              <a:rPr lang="en-US" sz="1800" dirty="0"/>
              <a:t>Purpose of this program is to provide this familiarization</a:t>
            </a:r>
          </a:p>
          <a:p>
            <a:pPr lvl="1"/>
            <a:r>
              <a:rPr lang="en-US" sz="1600" dirty="0"/>
              <a:t>Definitions</a:t>
            </a:r>
          </a:p>
          <a:p>
            <a:pPr lvl="1"/>
            <a:r>
              <a:rPr lang="en-US" sz="1600" dirty="0"/>
              <a:t>Examples of operational application</a:t>
            </a:r>
          </a:p>
          <a:p>
            <a:pPr lvl="1"/>
            <a:r>
              <a:rPr lang="en-US" sz="1600" dirty="0"/>
              <a:t>U.S. Quick Reference Card</a:t>
            </a:r>
          </a:p>
        </p:txBody>
      </p:sp>
      <p:sp>
        <p:nvSpPr>
          <p:cNvPr id="4" name="Slide Number Placeholder 3"/>
          <p:cNvSpPr>
            <a:spLocks noGrp="1"/>
          </p:cNvSpPr>
          <p:nvPr>
            <p:ph type="sldNum" sz="quarter" idx="12"/>
          </p:nvPr>
        </p:nvSpPr>
        <p:spPr/>
        <p:txBody>
          <a:bodyPr/>
          <a:lstStyle/>
          <a:p>
            <a:fld id="{79BA96BB-7DBE-4AD9-88D2-170EED19CF9B}" type="slidenum">
              <a:rPr lang="en-US" smtClean="0"/>
              <a:pPr/>
              <a:t>5</a:t>
            </a:fld>
            <a:endParaRPr lang="en-US" dirty="0"/>
          </a:p>
        </p:txBody>
      </p:sp>
      <p:sp>
        <p:nvSpPr>
          <p:cNvPr id="5" name="Text Placeholder 4"/>
          <p:cNvSpPr>
            <a:spLocks noGrp="1"/>
          </p:cNvSpPr>
          <p:nvPr>
            <p:ph type="body" sz="quarter" idx="13"/>
          </p:nvPr>
        </p:nvSpPr>
        <p:spPr/>
        <p:txBody>
          <a:bodyPr/>
          <a:lstStyle/>
          <a:p>
            <a:endParaRPr lang="en-US" dirty="0"/>
          </a:p>
        </p:txBody>
      </p:sp>
      <p:sp>
        <p:nvSpPr>
          <p:cNvPr id="6" name="Text Placeholder 5"/>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17068399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5484813"/>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0" name="Freeform 59"/>
          <p:cNvSpPr/>
          <p:nvPr/>
        </p:nvSpPr>
        <p:spPr>
          <a:xfrm>
            <a:off x="977153" y="1811381"/>
            <a:ext cx="7653041" cy="3666054"/>
          </a:xfrm>
          <a:custGeom>
            <a:avLst/>
            <a:gdLst>
              <a:gd name="connsiteX0" fmla="*/ 0 w 7046259"/>
              <a:gd name="connsiteY0" fmla="*/ 3729317 h 3729317"/>
              <a:gd name="connsiteX1" fmla="*/ 7046259 w 7046259"/>
              <a:gd name="connsiteY1" fmla="*/ 0 h 3729317"/>
              <a:gd name="connsiteX0" fmla="*/ 0 w 7046259"/>
              <a:gd name="connsiteY0" fmla="*/ 3729317 h 3729317"/>
              <a:gd name="connsiteX1" fmla="*/ 1308847 w 7046259"/>
              <a:gd name="connsiteY1" fmla="*/ 3048000 h 3729317"/>
              <a:gd name="connsiteX2" fmla="*/ 7046259 w 7046259"/>
              <a:gd name="connsiteY2" fmla="*/ 0 h 3729317"/>
              <a:gd name="connsiteX0" fmla="*/ 0 w 7046259"/>
              <a:gd name="connsiteY0" fmla="*/ 3729317 h 3729317"/>
              <a:gd name="connsiteX1" fmla="*/ 1308847 w 7046259"/>
              <a:gd name="connsiteY1" fmla="*/ 3048000 h 3729317"/>
              <a:gd name="connsiteX2" fmla="*/ 2474259 w 7046259"/>
              <a:gd name="connsiteY2" fmla="*/ 2438400 h 3729317"/>
              <a:gd name="connsiteX3" fmla="*/ 7046259 w 7046259"/>
              <a:gd name="connsiteY3" fmla="*/ 0 h 3729317"/>
              <a:gd name="connsiteX0" fmla="*/ 0 w 7046259"/>
              <a:gd name="connsiteY0" fmla="*/ 3729317 h 3729317"/>
              <a:gd name="connsiteX1" fmla="*/ 1308847 w 7046259"/>
              <a:gd name="connsiteY1" fmla="*/ 3048000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357718 w 7046259"/>
              <a:gd name="connsiteY2" fmla="*/ 2868705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6651812 w 7046259"/>
              <a:gd name="connsiteY3" fmla="*/ 251011 h 3729317"/>
              <a:gd name="connsiteX4" fmla="*/ 7046259 w 7046259"/>
              <a:gd name="connsiteY4" fmla="*/ 0 h 3729317"/>
              <a:gd name="connsiteX0" fmla="*/ 0 w 7548282"/>
              <a:gd name="connsiteY0" fmla="*/ 3478306 h 3478306"/>
              <a:gd name="connsiteX1" fmla="*/ 1335741 w 7548282"/>
              <a:gd name="connsiteY1" fmla="*/ 2734236 h 3478306"/>
              <a:gd name="connsiteX2" fmla="*/ 238461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09278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02510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009786 w 7548282"/>
              <a:gd name="connsiteY3" fmla="*/ 389106 h 3478306"/>
              <a:gd name="connsiteX4" fmla="*/ 7548282 w 7548282"/>
              <a:gd name="connsiteY4" fmla="*/ 0 h 3478306"/>
              <a:gd name="connsiteX0" fmla="*/ 0 w 7470461"/>
              <a:gd name="connsiteY0" fmla="*/ 3089200 h 3089200"/>
              <a:gd name="connsiteX1" fmla="*/ 1335741 w 7470461"/>
              <a:gd name="connsiteY1" fmla="*/ 2345130 h 3089200"/>
              <a:gd name="connsiteX2" fmla="*/ 2112238 w 7470461"/>
              <a:gd name="connsiteY2" fmla="*/ 2346656 h 3089200"/>
              <a:gd name="connsiteX3" fmla="*/ 6009786 w 7470461"/>
              <a:gd name="connsiteY3" fmla="*/ 0 h 3089200"/>
              <a:gd name="connsiteX4" fmla="*/ 7470461 w 7470461"/>
              <a:gd name="connsiteY4" fmla="*/ 9728 h 3089200"/>
              <a:gd name="connsiteX0" fmla="*/ 0 w 7470461"/>
              <a:gd name="connsiteY0" fmla="*/ 3089200 h 3089200"/>
              <a:gd name="connsiteX1" fmla="*/ 1335741 w 7470461"/>
              <a:gd name="connsiteY1" fmla="*/ 2345130 h 3089200"/>
              <a:gd name="connsiteX2" fmla="*/ 6009786 w 7470461"/>
              <a:gd name="connsiteY2" fmla="*/ 0 h 3089200"/>
              <a:gd name="connsiteX3" fmla="*/ 7470461 w 7470461"/>
              <a:gd name="connsiteY3" fmla="*/ 9728 h 3089200"/>
              <a:gd name="connsiteX0" fmla="*/ 0 w 7470461"/>
              <a:gd name="connsiteY0" fmla="*/ 3089200 h 3089200"/>
              <a:gd name="connsiteX1" fmla="*/ 1335741 w 7470461"/>
              <a:gd name="connsiteY1" fmla="*/ 2345130 h 3089200"/>
              <a:gd name="connsiteX2" fmla="*/ 1452538 w 7470461"/>
              <a:gd name="connsiteY2" fmla="*/ 2288267 h 3089200"/>
              <a:gd name="connsiteX3" fmla="*/ 6009786 w 7470461"/>
              <a:gd name="connsiteY3" fmla="*/ 0 h 3089200"/>
              <a:gd name="connsiteX4" fmla="*/ 7470461 w 7470461"/>
              <a:gd name="connsiteY4" fmla="*/ 9728 h 3089200"/>
              <a:gd name="connsiteX0" fmla="*/ 0 w 7470461"/>
              <a:gd name="connsiteY0" fmla="*/ 3089200 h 3089200"/>
              <a:gd name="connsiteX1" fmla="*/ 1335741 w 7470461"/>
              <a:gd name="connsiteY1" fmla="*/ 2345130 h 3089200"/>
              <a:gd name="connsiteX2" fmla="*/ 1644127 w 7470461"/>
              <a:gd name="connsiteY2" fmla="*/ 2593067 h 3089200"/>
              <a:gd name="connsiteX3" fmla="*/ 6009786 w 7470461"/>
              <a:gd name="connsiteY3" fmla="*/ 0 h 3089200"/>
              <a:gd name="connsiteX4" fmla="*/ 7470461 w 7470461"/>
              <a:gd name="connsiteY4" fmla="*/ 9728 h 3089200"/>
              <a:gd name="connsiteX0" fmla="*/ 0 w 7470461"/>
              <a:gd name="connsiteY0" fmla="*/ 3089200 h 3089200"/>
              <a:gd name="connsiteX1" fmla="*/ 1022232 w 7470461"/>
              <a:gd name="connsiteY1" fmla="*/ 2501885 h 3089200"/>
              <a:gd name="connsiteX2" fmla="*/ 1644127 w 7470461"/>
              <a:gd name="connsiteY2" fmla="*/ 2593067 h 3089200"/>
              <a:gd name="connsiteX3" fmla="*/ 6009786 w 7470461"/>
              <a:gd name="connsiteY3" fmla="*/ 0 h 3089200"/>
              <a:gd name="connsiteX4" fmla="*/ 7470461 w 7470461"/>
              <a:gd name="connsiteY4" fmla="*/ 9728 h 3089200"/>
              <a:gd name="connsiteX0" fmla="*/ 0 w 7470461"/>
              <a:gd name="connsiteY0" fmla="*/ 3089200 h 3089200"/>
              <a:gd name="connsiteX1" fmla="*/ 1022232 w 7470461"/>
              <a:gd name="connsiteY1" fmla="*/ 2501885 h 3089200"/>
              <a:gd name="connsiteX2" fmla="*/ 1800881 w 7470461"/>
              <a:gd name="connsiteY2" fmla="*/ 2514690 h 3089200"/>
              <a:gd name="connsiteX3" fmla="*/ 6009786 w 7470461"/>
              <a:gd name="connsiteY3" fmla="*/ 0 h 3089200"/>
              <a:gd name="connsiteX4" fmla="*/ 7470461 w 7470461"/>
              <a:gd name="connsiteY4" fmla="*/ 9728 h 3089200"/>
              <a:gd name="connsiteX0" fmla="*/ 0 w 7470461"/>
              <a:gd name="connsiteY0" fmla="*/ 3089200 h 3089200"/>
              <a:gd name="connsiteX1" fmla="*/ 1022232 w 7470461"/>
              <a:gd name="connsiteY1" fmla="*/ 2501885 h 3089200"/>
              <a:gd name="connsiteX2" fmla="*/ 1800881 w 7470461"/>
              <a:gd name="connsiteY2" fmla="*/ 2514690 h 3089200"/>
              <a:gd name="connsiteX3" fmla="*/ 6009786 w 7470461"/>
              <a:gd name="connsiteY3" fmla="*/ 0 h 3089200"/>
              <a:gd name="connsiteX4" fmla="*/ 7470461 w 7470461"/>
              <a:gd name="connsiteY4" fmla="*/ 9728 h 3089200"/>
              <a:gd name="connsiteX0" fmla="*/ 0 w 7470461"/>
              <a:gd name="connsiteY0" fmla="*/ 3079472 h 3079472"/>
              <a:gd name="connsiteX1" fmla="*/ 1022232 w 7470461"/>
              <a:gd name="connsiteY1" fmla="*/ 2492157 h 3079472"/>
              <a:gd name="connsiteX2" fmla="*/ 1800881 w 7470461"/>
              <a:gd name="connsiteY2" fmla="*/ 2504962 h 3079472"/>
              <a:gd name="connsiteX3" fmla="*/ 7470461 w 7470461"/>
              <a:gd name="connsiteY3" fmla="*/ 0 h 3079472"/>
              <a:gd name="connsiteX0" fmla="*/ 0 w 6956656"/>
              <a:gd name="connsiteY0" fmla="*/ 3654238 h 3654238"/>
              <a:gd name="connsiteX1" fmla="*/ 1022232 w 6956656"/>
              <a:gd name="connsiteY1" fmla="*/ 3066923 h 3654238"/>
              <a:gd name="connsiteX2" fmla="*/ 1800881 w 6956656"/>
              <a:gd name="connsiteY2" fmla="*/ 3079728 h 3654238"/>
              <a:gd name="connsiteX3" fmla="*/ 6956656 w 6956656"/>
              <a:gd name="connsiteY3" fmla="*/ 0 h 3654238"/>
              <a:gd name="connsiteX0" fmla="*/ 0 w 7340987"/>
              <a:gd name="connsiteY0" fmla="*/ 3883259 h 3883259"/>
              <a:gd name="connsiteX1" fmla="*/ 1022232 w 7340987"/>
              <a:gd name="connsiteY1" fmla="*/ 3295944 h 3883259"/>
              <a:gd name="connsiteX2" fmla="*/ 1800881 w 7340987"/>
              <a:gd name="connsiteY2" fmla="*/ 3308749 h 3883259"/>
              <a:gd name="connsiteX3" fmla="*/ 6956656 w 7340987"/>
              <a:gd name="connsiteY3" fmla="*/ 229021 h 3883259"/>
              <a:gd name="connsiteX4" fmla="*/ 6965064 w 7340987"/>
              <a:gd name="connsiteY4" fmla="*/ 225914 h 3883259"/>
              <a:gd name="connsiteX0" fmla="*/ 0 w 7853338"/>
              <a:gd name="connsiteY0" fmla="*/ 3926240 h 3926240"/>
              <a:gd name="connsiteX1" fmla="*/ 1022232 w 7853338"/>
              <a:gd name="connsiteY1" fmla="*/ 3338925 h 3926240"/>
              <a:gd name="connsiteX2" fmla="*/ 1800881 w 7853338"/>
              <a:gd name="connsiteY2" fmla="*/ 3351730 h 3926240"/>
              <a:gd name="connsiteX3" fmla="*/ 6956656 w 7853338"/>
              <a:gd name="connsiteY3" fmla="*/ 272002 h 3926240"/>
              <a:gd name="connsiteX4" fmla="*/ 7853338 w 7853338"/>
              <a:gd name="connsiteY4" fmla="*/ 129558 h 3926240"/>
              <a:gd name="connsiteX0" fmla="*/ 0 w 7853338"/>
              <a:gd name="connsiteY0" fmla="*/ 3796682 h 3796682"/>
              <a:gd name="connsiteX1" fmla="*/ 1022232 w 7853338"/>
              <a:gd name="connsiteY1" fmla="*/ 3209367 h 3796682"/>
              <a:gd name="connsiteX2" fmla="*/ 1800881 w 7853338"/>
              <a:gd name="connsiteY2" fmla="*/ 3222172 h 3796682"/>
              <a:gd name="connsiteX3" fmla="*/ 6956656 w 7853338"/>
              <a:gd name="connsiteY3" fmla="*/ 142444 h 3796682"/>
              <a:gd name="connsiteX4" fmla="*/ 7853338 w 7853338"/>
              <a:gd name="connsiteY4" fmla="*/ 0 h 3796682"/>
              <a:gd name="connsiteX0" fmla="*/ 0 w 7653041"/>
              <a:gd name="connsiteY0" fmla="*/ 3666054 h 3666054"/>
              <a:gd name="connsiteX1" fmla="*/ 1022232 w 7653041"/>
              <a:gd name="connsiteY1" fmla="*/ 3078739 h 3666054"/>
              <a:gd name="connsiteX2" fmla="*/ 1800881 w 7653041"/>
              <a:gd name="connsiteY2" fmla="*/ 3091544 h 3666054"/>
              <a:gd name="connsiteX3" fmla="*/ 6956656 w 7653041"/>
              <a:gd name="connsiteY3" fmla="*/ 11816 h 3666054"/>
              <a:gd name="connsiteX4" fmla="*/ 7653041 w 7653041"/>
              <a:gd name="connsiteY4" fmla="*/ 0 h 3666054"/>
              <a:gd name="connsiteX0" fmla="*/ 0 w 7653041"/>
              <a:gd name="connsiteY0" fmla="*/ 3666054 h 3666054"/>
              <a:gd name="connsiteX1" fmla="*/ 469782 w 7653041"/>
              <a:gd name="connsiteY1" fmla="*/ 3402589 h 3666054"/>
              <a:gd name="connsiteX2" fmla="*/ 1800881 w 7653041"/>
              <a:gd name="connsiteY2" fmla="*/ 3091544 h 3666054"/>
              <a:gd name="connsiteX3" fmla="*/ 6956656 w 7653041"/>
              <a:gd name="connsiteY3" fmla="*/ 11816 h 3666054"/>
              <a:gd name="connsiteX4" fmla="*/ 7653041 w 7653041"/>
              <a:gd name="connsiteY4" fmla="*/ 0 h 366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041" h="3666054">
                <a:moveTo>
                  <a:pt x="0" y="3666054"/>
                </a:moveTo>
                <a:lnTo>
                  <a:pt x="469782" y="3402589"/>
                </a:lnTo>
                <a:lnTo>
                  <a:pt x="1800881" y="3091544"/>
                </a:lnTo>
                <a:lnTo>
                  <a:pt x="6956656" y="11816"/>
                </a:lnTo>
                <a:lnTo>
                  <a:pt x="7653041"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1000125" y="1809750"/>
            <a:ext cx="7600950" cy="3676650"/>
          </a:xfrm>
          <a:custGeom>
            <a:avLst/>
            <a:gdLst>
              <a:gd name="connsiteX0" fmla="*/ 7600950 w 7600950"/>
              <a:gd name="connsiteY0" fmla="*/ 282364 h 3959014"/>
              <a:gd name="connsiteX1" fmla="*/ 5543550 w 7600950"/>
              <a:gd name="connsiteY1" fmla="*/ 301414 h 3959014"/>
              <a:gd name="connsiteX2" fmla="*/ 1438275 w 7600950"/>
              <a:gd name="connsiteY2" fmla="*/ 3368464 h 3959014"/>
              <a:gd name="connsiteX3" fmla="*/ 1000125 w 7600950"/>
              <a:gd name="connsiteY3" fmla="*/ 3358939 h 3959014"/>
              <a:gd name="connsiteX4" fmla="*/ 0 w 7600950"/>
              <a:gd name="connsiteY4" fmla="*/ 3959014 h 3959014"/>
              <a:gd name="connsiteX5" fmla="*/ 0 w 7600950"/>
              <a:gd name="connsiteY5" fmla="*/ 3959014 h 3959014"/>
              <a:gd name="connsiteX0" fmla="*/ 7600950 w 7600950"/>
              <a:gd name="connsiteY0" fmla="*/ 282364 h 3959014"/>
              <a:gd name="connsiteX1" fmla="*/ 5543550 w 7600950"/>
              <a:gd name="connsiteY1" fmla="*/ 301414 h 3959014"/>
              <a:gd name="connsiteX2" fmla="*/ 1438275 w 7600950"/>
              <a:gd name="connsiteY2" fmla="*/ 3368464 h 3959014"/>
              <a:gd name="connsiteX3" fmla="*/ 1000125 w 7600950"/>
              <a:gd name="connsiteY3" fmla="*/ 3358939 h 3959014"/>
              <a:gd name="connsiteX4" fmla="*/ 0 w 7600950"/>
              <a:gd name="connsiteY4" fmla="*/ 3959014 h 3959014"/>
              <a:gd name="connsiteX5" fmla="*/ 0 w 7600950"/>
              <a:gd name="connsiteY5" fmla="*/ 3959014 h 3959014"/>
              <a:gd name="connsiteX0" fmla="*/ 7600950 w 7600950"/>
              <a:gd name="connsiteY0" fmla="*/ 282364 h 3959014"/>
              <a:gd name="connsiteX1" fmla="*/ 5543550 w 7600950"/>
              <a:gd name="connsiteY1" fmla="*/ 301414 h 3959014"/>
              <a:gd name="connsiteX2" fmla="*/ 1438275 w 7600950"/>
              <a:gd name="connsiteY2" fmla="*/ 3368464 h 3959014"/>
              <a:gd name="connsiteX3" fmla="*/ 1000125 w 7600950"/>
              <a:gd name="connsiteY3" fmla="*/ 3358939 h 3959014"/>
              <a:gd name="connsiteX4" fmla="*/ 0 w 7600950"/>
              <a:gd name="connsiteY4" fmla="*/ 3959014 h 3959014"/>
              <a:gd name="connsiteX5" fmla="*/ 0 w 7600950"/>
              <a:gd name="connsiteY5" fmla="*/ 3959014 h 3959014"/>
              <a:gd name="connsiteX0" fmla="*/ 7600950 w 7600950"/>
              <a:gd name="connsiteY0" fmla="*/ 282364 h 3959014"/>
              <a:gd name="connsiteX1" fmla="*/ 5543550 w 7600950"/>
              <a:gd name="connsiteY1" fmla="*/ 301414 h 3959014"/>
              <a:gd name="connsiteX2" fmla="*/ 1438275 w 7600950"/>
              <a:gd name="connsiteY2" fmla="*/ 3368464 h 3959014"/>
              <a:gd name="connsiteX3" fmla="*/ 1000125 w 7600950"/>
              <a:gd name="connsiteY3" fmla="*/ 3358939 h 3959014"/>
              <a:gd name="connsiteX4" fmla="*/ 0 w 7600950"/>
              <a:gd name="connsiteY4" fmla="*/ 3959014 h 3959014"/>
              <a:gd name="connsiteX5" fmla="*/ 0 w 7600950"/>
              <a:gd name="connsiteY5" fmla="*/ 3959014 h 3959014"/>
              <a:gd name="connsiteX0" fmla="*/ 7600950 w 7600950"/>
              <a:gd name="connsiteY0" fmla="*/ 0 h 3676650"/>
              <a:gd name="connsiteX1" fmla="*/ 5543550 w 7600950"/>
              <a:gd name="connsiteY1" fmla="*/ 19050 h 3676650"/>
              <a:gd name="connsiteX2" fmla="*/ 1438275 w 7600950"/>
              <a:gd name="connsiteY2" fmla="*/ 3086100 h 3676650"/>
              <a:gd name="connsiteX3" fmla="*/ 1000125 w 7600950"/>
              <a:gd name="connsiteY3" fmla="*/ 3076575 h 3676650"/>
              <a:gd name="connsiteX4" fmla="*/ 0 w 7600950"/>
              <a:gd name="connsiteY4" fmla="*/ 3676650 h 3676650"/>
              <a:gd name="connsiteX5" fmla="*/ 0 w 7600950"/>
              <a:gd name="connsiteY5" fmla="*/ 3676650 h 3676650"/>
              <a:gd name="connsiteX0" fmla="*/ 7600950 w 7600950"/>
              <a:gd name="connsiteY0" fmla="*/ 0 h 3676650"/>
              <a:gd name="connsiteX1" fmla="*/ 5543550 w 7600950"/>
              <a:gd name="connsiteY1" fmla="*/ 19050 h 3676650"/>
              <a:gd name="connsiteX2" fmla="*/ 1438275 w 7600950"/>
              <a:gd name="connsiteY2" fmla="*/ 3086100 h 3676650"/>
              <a:gd name="connsiteX3" fmla="*/ 981075 w 7600950"/>
              <a:gd name="connsiteY3" fmla="*/ 2990850 h 3676650"/>
              <a:gd name="connsiteX4" fmla="*/ 0 w 7600950"/>
              <a:gd name="connsiteY4" fmla="*/ 3676650 h 3676650"/>
              <a:gd name="connsiteX5" fmla="*/ 0 w 7600950"/>
              <a:gd name="connsiteY5" fmla="*/ 3676650 h 3676650"/>
              <a:gd name="connsiteX0" fmla="*/ 7600950 w 7600950"/>
              <a:gd name="connsiteY0" fmla="*/ 0 h 3676650"/>
              <a:gd name="connsiteX1" fmla="*/ 5543550 w 7600950"/>
              <a:gd name="connsiteY1" fmla="*/ 19050 h 3676650"/>
              <a:gd name="connsiteX2" fmla="*/ 1438275 w 7600950"/>
              <a:gd name="connsiteY2" fmla="*/ 3086100 h 3676650"/>
              <a:gd name="connsiteX3" fmla="*/ 0 w 7600950"/>
              <a:gd name="connsiteY3" fmla="*/ 3676650 h 3676650"/>
              <a:gd name="connsiteX4" fmla="*/ 0 w 7600950"/>
              <a:gd name="connsiteY4" fmla="*/ 3676650 h 3676650"/>
              <a:gd name="connsiteX0" fmla="*/ 7600950 w 7600950"/>
              <a:gd name="connsiteY0" fmla="*/ 221602 h 3898252"/>
              <a:gd name="connsiteX1" fmla="*/ 5543550 w 7600950"/>
              <a:gd name="connsiteY1" fmla="*/ 240652 h 3898252"/>
              <a:gd name="connsiteX2" fmla="*/ 1314450 w 7600950"/>
              <a:gd name="connsiteY2" fmla="*/ 3422002 h 3898252"/>
              <a:gd name="connsiteX3" fmla="*/ 0 w 7600950"/>
              <a:gd name="connsiteY3" fmla="*/ 3898252 h 3898252"/>
              <a:gd name="connsiteX4" fmla="*/ 0 w 7600950"/>
              <a:gd name="connsiteY4" fmla="*/ 3898252 h 3898252"/>
              <a:gd name="connsiteX0" fmla="*/ 7600950 w 7600950"/>
              <a:gd name="connsiteY0" fmla="*/ 221602 h 3898252"/>
              <a:gd name="connsiteX1" fmla="*/ 5543550 w 7600950"/>
              <a:gd name="connsiteY1" fmla="*/ 240652 h 3898252"/>
              <a:gd name="connsiteX2" fmla="*/ 1314450 w 7600950"/>
              <a:gd name="connsiteY2" fmla="*/ 3422002 h 3898252"/>
              <a:gd name="connsiteX3" fmla="*/ 0 w 7600950"/>
              <a:gd name="connsiteY3" fmla="*/ 3898252 h 3898252"/>
              <a:gd name="connsiteX4" fmla="*/ 0 w 7600950"/>
              <a:gd name="connsiteY4" fmla="*/ 3898252 h 3898252"/>
              <a:gd name="connsiteX0" fmla="*/ 7600950 w 7600950"/>
              <a:gd name="connsiteY0" fmla="*/ 0 h 3676650"/>
              <a:gd name="connsiteX1" fmla="*/ 5543550 w 7600950"/>
              <a:gd name="connsiteY1" fmla="*/ 19050 h 3676650"/>
              <a:gd name="connsiteX2" fmla="*/ 1314450 w 7600950"/>
              <a:gd name="connsiteY2" fmla="*/ 3200400 h 3676650"/>
              <a:gd name="connsiteX3" fmla="*/ 0 w 7600950"/>
              <a:gd name="connsiteY3" fmla="*/ 3676650 h 3676650"/>
              <a:gd name="connsiteX4" fmla="*/ 0 w 7600950"/>
              <a:gd name="connsiteY4" fmla="*/ 3676650 h 3676650"/>
              <a:gd name="connsiteX0" fmla="*/ 7600950 w 7600950"/>
              <a:gd name="connsiteY0" fmla="*/ 0 h 3676650"/>
              <a:gd name="connsiteX1" fmla="*/ 5543550 w 7600950"/>
              <a:gd name="connsiteY1" fmla="*/ 19050 h 3676650"/>
              <a:gd name="connsiteX2" fmla="*/ 1314450 w 7600950"/>
              <a:gd name="connsiteY2" fmla="*/ 3200400 h 3676650"/>
              <a:gd name="connsiteX3" fmla="*/ 0 w 7600950"/>
              <a:gd name="connsiteY3" fmla="*/ 3676650 h 3676650"/>
              <a:gd name="connsiteX4" fmla="*/ 0 w 7600950"/>
              <a:gd name="connsiteY4" fmla="*/ 3676650 h 3676650"/>
              <a:gd name="connsiteX0" fmla="*/ 7600950 w 7600950"/>
              <a:gd name="connsiteY0" fmla="*/ 0 h 3676650"/>
              <a:gd name="connsiteX1" fmla="*/ 5543550 w 7600950"/>
              <a:gd name="connsiteY1" fmla="*/ 19050 h 3676650"/>
              <a:gd name="connsiteX2" fmla="*/ 1314450 w 7600950"/>
              <a:gd name="connsiteY2" fmla="*/ 3200400 h 3676650"/>
              <a:gd name="connsiteX3" fmla="*/ 628650 w 7600950"/>
              <a:gd name="connsiteY3" fmla="*/ 3438525 h 3676650"/>
              <a:gd name="connsiteX4" fmla="*/ 0 w 7600950"/>
              <a:gd name="connsiteY4" fmla="*/ 3676650 h 3676650"/>
              <a:gd name="connsiteX5" fmla="*/ 0 w 7600950"/>
              <a:gd name="connsiteY5" fmla="*/ 3676650 h 3676650"/>
              <a:gd name="connsiteX0" fmla="*/ 7600950 w 7600950"/>
              <a:gd name="connsiteY0" fmla="*/ 0 h 3676650"/>
              <a:gd name="connsiteX1" fmla="*/ 5543550 w 7600950"/>
              <a:gd name="connsiteY1" fmla="*/ 19050 h 3676650"/>
              <a:gd name="connsiteX2" fmla="*/ 1314450 w 7600950"/>
              <a:gd name="connsiteY2" fmla="*/ 3200400 h 3676650"/>
              <a:gd name="connsiteX3" fmla="*/ 428625 w 7600950"/>
              <a:gd name="connsiteY3" fmla="*/ 3429000 h 3676650"/>
              <a:gd name="connsiteX4" fmla="*/ 0 w 7600950"/>
              <a:gd name="connsiteY4" fmla="*/ 3676650 h 3676650"/>
              <a:gd name="connsiteX5" fmla="*/ 0 w 7600950"/>
              <a:gd name="connsiteY5" fmla="*/ 3676650 h 3676650"/>
              <a:gd name="connsiteX0" fmla="*/ 7600950 w 7600950"/>
              <a:gd name="connsiteY0" fmla="*/ 0 h 3676650"/>
              <a:gd name="connsiteX1" fmla="*/ 5543550 w 7600950"/>
              <a:gd name="connsiteY1" fmla="*/ 19050 h 3676650"/>
              <a:gd name="connsiteX2" fmla="*/ 1314450 w 7600950"/>
              <a:gd name="connsiteY2" fmla="*/ 3200400 h 3676650"/>
              <a:gd name="connsiteX3" fmla="*/ 428625 w 7600950"/>
              <a:gd name="connsiteY3" fmla="*/ 3429000 h 3676650"/>
              <a:gd name="connsiteX4" fmla="*/ 0 w 7600950"/>
              <a:gd name="connsiteY4" fmla="*/ 3676650 h 3676650"/>
              <a:gd name="connsiteX5" fmla="*/ 0 w 7600950"/>
              <a:gd name="connsiteY5" fmla="*/ 3676650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0950" h="3676650">
                <a:moveTo>
                  <a:pt x="7600950" y="0"/>
                </a:moveTo>
                <a:lnTo>
                  <a:pt x="5543550" y="19050"/>
                </a:lnTo>
                <a:cubicBezTo>
                  <a:pt x="4133850" y="1079500"/>
                  <a:pt x="2166937" y="2632075"/>
                  <a:pt x="1314450" y="3200400"/>
                </a:cubicBezTo>
                <a:lnTo>
                  <a:pt x="428625" y="3429000"/>
                </a:lnTo>
                <a:lnTo>
                  <a:pt x="0" y="3676650"/>
                </a:lnTo>
                <a:lnTo>
                  <a:pt x="0" y="3676650"/>
                </a:lnTo>
              </a:path>
            </a:pathLst>
          </a:custGeom>
          <a:noFill/>
          <a:ln w="28575">
            <a:solidFill>
              <a:srgbClr val="002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Content Placeholder 2"/>
          <p:cNvSpPr>
            <a:spLocks noGrp="1"/>
          </p:cNvSpPr>
          <p:nvPr>
            <p:ph sz="half" idx="1"/>
          </p:nvPr>
        </p:nvSpPr>
        <p:spPr>
          <a:xfrm>
            <a:off x="457199" y="1501589"/>
            <a:ext cx="4378752" cy="4525963"/>
          </a:xfrm>
        </p:spPr>
        <p:txBody>
          <a:bodyPr>
            <a:normAutofit/>
          </a:bodyPr>
          <a:lstStyle/>
          <a:p>
            <a:pPr marL="0" indent="0">
              <a:buNone/>
            </a:pPr>
            <a:r>
              <a:rPr lang="en-US" sz="1600" dirty="0"/>
              <a:t>The Pilot Should:</a:t>
            </a:r>
          </a:p>
          <a:p>
            <a:r>
              <a:rPr lang="en-US" sz="1400" dirty="0"/>
              <a:t>Track the lateral path of the STAKR2 </a:t>
            </a:r>
          </a:p>
          <a:p>
            <a:r>
              <a:rPr lang="en-US" sz="1400" b="1" i="1" u="sng" dirty="0"/>
              <a:t>Comply with all published speed restrictions</a:t>
            </a:r>
            <a:endParaRPr lang="en-US" sz="1400" b="1" i="1" dirty="0"/>
          </a:p>
          <a:p>
            <a:r>
              <a:rPr lang="en-US" sz="1400" dirty="0"/>
              <a:t>Published altitude restrictions </a:t>
            </a:r>
            <a:r>
              <a:rPr lang="en-US" sz="1400" b="1" i="1" u="sng" dirty="0"/>
              <a:t>are canceled</a:t>
            </a:r>
            <a:endParaRPr lang="en-US" sz="1400" dirty="0"/>
          </a:p>
          <a:p>
            <a:r>
              <a:rPr lang="en-US" sz="1400" dirty="0"/>
              <a:t>Climb to the assigned “Maintain” altitude</a:t>
            </a:r>
          </a:p>
        </p:txBody>
      </p:sp>
      <p:sp>
        <p:nvSpPr>
          <p:cNvPr id="2" name="Title 1"/>
          <p:cNvSpPr>
            <a:spLocks noGrp="1"/>
          </p:cNvSpPr>
          <p:nvPr>
            <p:ph type="title"/>
          </p:nvPr>
        </p:nvSpPr>
        <p:spPr/>
        <p:txBody>
          <a:bodyPr>
            <a:normAutofit/>
          </a:bodyPr>
          <a:lstStyle/>
          <a:p>
            <a:r>
              <a:rPr lang="en-US" dirty="0"/>
              <a:t>“Maintain” or “Climb &amp; Maintain…”</a:t>
            </a:r>
          </a:p>
        </p:txBody>
      </p:sp>
      <p:sp>
        <p:nvSpPr>
          <p:cNvPr id="4" name="Slide Number Placeholder 3"/>
          <p:cNvSpPr>
            <a:spLocks noGrp="1"/>
          </p:cNvSpPr>
          <p:nvPr>
            <p:ph type="sldNum" sz="quarter" idx="12"/>
          </p:nvPr>
        </p:nvSpPr>
        <p:spPr/>
        <p:txBody>
          <a:bodyPr/>
          <a:lstStyle/>
          <a:p>
            <a:fld id="{79BA96BB-7DBE-4AD9-88D2-170EED19CF9B}" type="slidenum">
              <a:rPr lang="en-US" smtClean="0"/>
              <a:pPr/>
              <a:t>50</a:t>
            </a:fld>
            <a:endParaRPr lang="en-US" dirty="0"/>
          </a:p>
        </p:txBody>
      </p:sp>
      <p:sp>
        <p:nvSpPr>
          <p:cNvPr id="62" name="4-Point Star 61"/>
          <p:cNvSpPr/>
          <p:nvPr/>
        </p:nvSpPr>
        <p:spPr>
          <a:xfrm>
            <a:off x="1323927" y="5134196"/>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4-Point Star 63"/>
          <p:cNvSpPr/>
          <p:nvPr/>
        </p:nvSpPr>
        <p:spPr>
          <a:xfrm>
            <a:off x="3337836" y="4410733"/>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4-Point Star 64"/>
          <p:cNvSpPr/>
          <p:nvPr/>
        </p:nvSpPr>
        <p:spPr>
          <a:xfrm>
            <a:off x="3944704" y="4050696"/>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ounded Rectangular Callout 60"/>
          <p:cNvSpPr/>
          <p:nvPr/>
        </p:nvSpPr>
        <p:spPr>
          <a:xfrm>
            <a:off x="3695334" y="4992732"/>
            <a:ext cx="1112380" cy="360046"/>
          </a:xfrm>
          <a:prstGeom prst="wedgeRoundRectCallout">
            <a:avLst>
              <a:gd name="adj1" fmla="val -118390"/>
              <a:gd name="adj2" fmla="val -76188"/>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below </a:t>
            </a:r>
            <a:r>
              <a:rPr lang="en-US" sz="1000" b="1" dirty="0">
                <a:solidFill>
                  <a:srgbClr val="000000"/>
                </a:solidFill>
              </a:rPr>
              <a:t>10000’ </a:t>
            </a:r>
          </a:p>
        </p:txBody>
      </p:sp>
      <p:sp>
        <p:nvSpPr>
          <p:cNvPr id="63" name="TextBox 62"/>
          <p:cNvSpPr txBox="1"/>
          <p:nvPr/>
        </p:nvSpPr>
        <p:spPr>
          <a:xfrm>
            <a:off x="5020274" y="4114442"/>
            <a:ext cx="673582" cy="261610"/>
          </a:xfrm>
          <a:prstGeom prst="rect">
            <a:avLst/>
          </a:prstGeom>
          <a:noFill/>
        </p:spPr>
        <p:txBody>
          <a:bodyPr wrap="none" rtlCol="0">
            <a:spAutoFit/>
          </a:bodyPr>
          <a:lstStyle/>
          <a:p>
            <a:r>
              <a:rPr lang="en-US" sz="1100" b="1" i="1" dirty="0">
                <a:solidFill>
                  <a:srgbClr val="000000"/>
                </a:solidFill>
              </a:rPr>
              <a:t>LENNN</a:t>
            </a:r>
          </a:p>
        </p:txBody>
      </p:sp>
      <p:sp>
        <p:nvSpPr>
          <p:cNvPr id="69" name="TextBox 68"/>
          <p:cNvSpPr txBox="1"/>
          <p:nvPr/>
        </p:nvSpPr>
        <p:spPr>
          <a:xfrm>
            <a:off x="3675500" y="4769614"/>
            <a:ext cx="704039" cy="261610"/>
          </a:xfrm>
          <a:prstGeom prst="rect">
            <a:avLst/>
          </a:prstGeom>
          <a:noFill/>
        </p:spPr>
        <p:txBody>
          <a:bodyPr wrap="none" rtlCol="0">
            <a:spAutoFit/>
          </a:bodyPr>
          <a:lstStyle/>
          <a:p>
            <a:r>
              <a:rPr lang="en-US" sz="1100" b="1" i="1" dirty="0">
                <a:solidFill>
                  <a:srgbClr val="000000"/>
                </a:solidFill>
              </a:rPr>
              <a:t>BRKEM</a:t>
            </a:r>
          </a:p>
        </p:txBody>
      </p:sp>
      <p:sp>
        <p:nvSpPr>
          <p:cNvPr id="71" name="TextBox 70"/>
          <p:cNvSpPr txBox="1"/>
          <p:nvPr/>
        </p:nvSpPr>
        <p:spPr>
          <a:xfrm>
            <a:off x="3587763" y="4447110"/>
            <a:ext cx="696024" cy="261610"/>
          </a:xfrm>
          <a:prstGeom prst="rect">
            <a:avLst/>
          </a:prstGeom>
          <a:noFill/>
        </p:spPr>
        <p:txBody>
          <a:bodyPr wrap="none" rtlCol="0">
            <a:spAutoFit/>
          </a:bodyPr>
          <a:lstStyle/>
          <a:p>
            <a:r>
              <a:rPr lang="en-US" sz="1100" b="1" i="1" dirty="0">
                <a:solidFill>
                  <a:srgbClr val="000000"/>
                </a:solidFill>
              </a:rPr>
              <a:t>NMBSS</a:t>
            </a:r>
          </a:p>
        </p:txBody>
      </p:sp>
      <p:sp>
        <p:nvSpPr>
          <p:cNvPr id="72" name="Rounded Rectangular Callout 71"/>
          <p:cNvSpPr/>
          <p:nvPr/>
        </p:nvSpPr>
        <p:spPr>
          <a:xfrm>
            <a:off x="5842037" y="3663823"/>
            <a:ext cx="850318" cy="350829"/>
          </a:xfrm>
          <a:prstGeom prst="wedgeRoundRectCallout">
            <a:avLst>
              <a:gd name="adj1" fmla="val -117951"/>
              <a:gd name="adj2" fmla="val -94140"/>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Above             </a:t>
            </a:r>
            <a:r>
              <a:rPr lang="en-US" sz="1000" b="1" dirty="0">
                <a:solidFill>
                  <a:srgbClr val="000000"/>
                </a:solidFill>
              </a:rPr>
              <a:t>14000’</a:t>
            </a:r>
          </a:p>
        </p:txBody>
      </p:sp>
      <p:sp>
        <p:nvSpPr>
          <p:cNvPr id="73" name="TextBox 72"/>
          <p:cNvSpPr txBox="1"/>
          <p:nvPr/>
        </p:nvSpPr>
        <p:spPr>
          <a:xfrm>
            <a:off x="4649798" y="3831620"/>
            <a:ext cx="601447" cy="261610"/>
          </a:xfrm>
          <a:prstGeom prst="rect">
            <a:avLst/>
          </a:prstGeom>
          <a:noFill/>
        </p:spPr>
        <p:txBody>
          <a:bodyPr wrap="none" rtlCol="0">
            <a:spAutoFit/>
          </a:bodyPr>
          <a:lstStyle/>
          <a:p>
            <a:r>
              <a:rPr lang="en-US" sz="1100" b="1" i="1" dirty="0">
                <a:solidFill>
                  <a:srgbClr val="000000"/>
                </a:solidFill>
              </a:rPr>
              <a:t>TIKLR</a:t>
            </a:r>
          </a:p>
        </p:txBody>
      </p:sp>
      <p:sp>
        <p:nvSpPr>
          <p:cNvPr id="74" name="4-Point Star 73"/>
          <p:cNvSpPr/>
          <p:nvPr/>
        </p:nvSpPr>
        <p:spPr>
          <a:xfrm>
            <a:off x="5080171" y="3347570"/>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p:cNvSpPr txBox="1"/>
          <p:nvPr/>
        </p:nvSpPr>
        <p:spPr>
          <a:xfrm>
            <a:off x="5877214" y="3372821"/>
            <a:ext cx="631904" cy="261610"/>
          </a:xfrm>
          <a:prstGeom prst="rect">
            <a:avLst/>
          </a:prstGeom>
          <a:noFill/>
        </p:spPr>
        <p:txBody>
          <a:bodyPr wrap="none" rtlCol="0">
            <a:spAutoFit/>
          </a:bodyPr>
          <a:lstStyle/>
          <a:p>
            <a:r>
              <a:rPr lang="en-US" sz="1100" b="1" i="1" dirty="0">
                <a:solidFill>
                  <a:srgbClr val="000000"/>
                </a:solidFill>
              </a:rPr>
              <a:t>CIROS</a:t>
            </a:r>
          </a:p>
        </p:txBody>
      </p:sp>
      <p:sp>
        <p:nvSpPr>
          <p:cNvPr id="77" name="TextBox 76"/>
          <p:cNvSpPr txBox="1"/>
          <p:nvPr/>
        </p:nvSpPr>
        <p:spPr>
          <a:xfrm>
            <a:off x="6736335" y="2595627"/>
            <a:ext cx="673582" cy="261610"/>
          </a:xfrm>
          <a:prstGeom prst="rect">
            <a:avLst/>
          </a:prstGeom>
          <a:noFill/>
        </p:spPr>
        <p:txBody>
          <a:bodyPr wrap="none" rtlCol="0">
            <a:spAutoFit/>
          </a:bodyPr>
          <a:lstStyle/>
          <a:p>
            <a:r>
              <a:rPr lang="en-US" sz="1100" b="1" i="1" dirty="0">
                <a:solidFill>
                  <a:srgbClr val="000000"/>
                </a:solidFill>
              </a:rPr>
              <a:t>STAKR</a:t>
            </a:r>
          </a:p>
        </p:txBody>
      </p:sp>
      <p:sp>
        <p:nvSpPr>
          <p:cNvPr id="78" name="4-Point Star 77"/>
          <p:cNvSpPr/>
          <p:nvPr/>
        </p:nvSpPr>
        <p:spPr>
          <a:xfrm>
            <a:off x="6430823" y="2577517"/>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p:cNvSpPr txBox="1"/>
          <p:nvPr/>
        </p:nvSpPr>
        <p:spPr>
          <a:xfrm>
            <a:off x="5595163" y="1528548"/>
            <a:ext cx="747256" cy="307777"/>
          </a:xfrm>
          <a:prstGeom prst="rect">
            <a:avLst/>
          </a:prstGeom>
          <a:noFill/>
        </p:spPr>
        <p:txBody>
          <a:bodyPr wrap="none" rtlCol="0">
            <a:spAutoFit/>
          </a:bodyPr>
          <a:lstStyle/>
          <a:p>
            <a:r>
              <a:rPr lang="en-US" sz="1400" b="1" i="1" dirty="0">
                <a:solidFill>
                  <a:srgbClr val="000000"/>
                </a:solidFill>
              </a:rPr>
              <a:t>FL 230</a:t>
            </a:r>
          </a:p>
        </p:txBody>
      </p:sp>
      <p:sp>
        <p:nvSpPr>
          <p:cNvPr id="3" name="Rounded Rectangle 2"/>
          <p:cNvSpPr/>
          <p:nvPr/>
        </p:nvSpPr>
        <p:spPr>
          <a:xfrm>
            <a:off x="222546" y="3510312"/>
            <a:ext cx="2399986" cy="340519"/>
          </a:xfrm>
          <a:prstGeom prst="round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sz="1400" b="1" i="1" dirty="0">
                <a:effectLst>
                  <a:outerShdw blurRad="38100" dist="38100" dir="2700000" algn="tl">
                    <a:srgbClr val="000000">
                      <a:alpha val="43137"/>
                    </a:srgbClr>
                  </a:outerShdw>
                </a:effectLst>
              </a:rPr>
              <a:t>“Climb And Maintain FL 230</a:t>
            </a:r>
            <a:r>
              <a:rPr lang="en-US" sz="1400" b="1" dirty="0">
                <a:effectLst>
                  <a:outerShdw blurRad="38100" dist="38100" dir="2700000" algn="tl">
                    <a:srgbClr val="000000">
                      <a:alpha val="43137"/>
                    </a:srgbClr>
                  </a:outerShdw>
                </a:effectLst>
              </a:rPr>
              <a:t>” </a:t>
            </a:r>
          </a:p>
        </p:txBody>
      </p:sp>
      <p:sp>
        <p:nvSpPr>
          <p:cNvPr id="25" name="Rounded Rectangular Callout 24"/>
          <p:cNvSpPr/>
          <p:nvPr/>
        </p:nvSpPr>
        <p:spPr>
          <a:xfrm>
            <a:off x="1993767" y="5147560"/>
            <a:ext cx="1098271" cy="462665"/>
          </a:xfrm>
          <a:prstGeom prst="wedgeRoundRectCallout">
            <a:avLst>
              <a:gd name="adj1" fmla="val -83957"/>
              <a:gd name="adj2" fmla="val -35077"/>
              <a:gd name="adj3" fmla="val 16667"/>
            </a:avLst>
          </a:prstGeom>
          <a:solidFill>
            <a:schemeClr val="bg2"/>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MAX </a:t>
            </a:r>
            <a:r>
              <a:rPr lang="en-US" sz="1000" b="1" dirty="0">
                <a:solidFill>
                  <a:srgbClr val="000000"/>
                </a:solidFill>
              </a:rPr>
              <a:t>230 KT</a:t>
            </a:r>
          </a:p>
          <a:p>
            <a:pPr algn="ctr"/>
            <a:r>
              <a:rPr lang="en-US" sz="1000" dirty="0">
                <a:solidFill>
                  <a:srgbClr val="000000"/>
                </a:solidFill>
              </a:rPr>
              <a:t>Climb to </a:t>
            </a:r>
            <a:r>
              <a:rPr lang="en-US" sz="1000" b="1" dirty="0">
                <a:solidFill>
                  <a:srgbClr val="000000"/>
                </a:solidFill>
              </a:rPr>
              <a:t>5934’</a:t>
            </a:r>
          </a:p>
        </p:txBody>
      </p:sp>
      <p:sp>
        <p:nvSpPr>
          <p:cNvPr id="29" name="Rounded Rectangular Callout 28"/>
          <p:cNvSpPr/>
          <p:nvPr/>
        </p:nvSpPr>
        <p:spPr>
          <a:xfrm>
            <a:off x="4932969" y="4376279"/>
            <a:ext cx="1098271" cy="701085"/>
          </a:xfrm>
          <a:prstGeom prst="wedgeRoundRectCallout">
            <a:avLst>
              <a:gd name="adj1" fmla="val -121126"/>
              <a:gd name="adj2" fmla="val -75020"/>
              <a:gd name="adj3" fmla="val 16667"/>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MAX</a:t>
            </a:r>
          </a:p>
          <a:p>
            <a:pPr algn="ctr"/>
            <a:r>
              <a:rPr lang="en-US" sz="1000" b="1" dirty="0">
                <a:solidFill>
                  <a:srgbClr val="000000"/>
                </a:solidFill>
              </a:rPr>
              <a:t>280 KT</a:t>
            </a:r>
          </a:p>
          <a:p>
            <a:pPr algn="ctr"/>
            <a:r>
              <a:rPr lang="en-US" sz="1000" dirty="0">
                <a:solidFill>
                  <a:srgbClr val="000000"/>
                </a:solidFill>
              </a:rPr>
              <a:t>At or Above</a:t>
            </a:r>
          </a:p>
          <a:p>
            <a:pPr algn="ctr"/>
            <a:r>
              <a:rPr lang="en-US" sz="1000" b="1" dirty="0">
                <a:solidFill>
                  <a:srgbClr val="000000"/>
                </a:solidFill>
              </a:rPr>
              <a:t>10000’</a:t>
            </a:r>
          </a:p>
        </p:txBody>
      </p:sp>
      <p:cxnSp>
        <p:nvCxnSpPr>
          <p:cNvPr id="30" name="Straight Connector 29"/>
          <p:cNvCxnSpPr/>
          <p:nvPr/>
        </p:nvCxnSpPr>
        <p:spPr>
          <a:xfrm>
            <a:off x="4941678" y="4718112"/>
            <a:ext cx="1098271"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1" name="4-Point Star 30"/>
          <p:cNvSpPr/>
          <p:nvPr/>
        </p:nvSpPr>
        <p:spPr>
          <a:xfrm>
            <a:off x="4379539" y="3795493"/>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ular Callout 31"/>
          <p:cNvSpPr/>
          <p:nvPr/>
        </p:nvSpPr>
        <p:spPr>
          <a:xfrm>
            <a:off x="6586620" y="3189205"/>
            <a:ext cx="850318" cy="350829"/>
          </a:xfrm>
          <a:prstGeom prst="wedgeRoundRectCallout">
            <a:avLst>
              <a:gd name="adj1" fmla="val -117951"/>
              <a:gd name="adj2" fmla="val -94140"/>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Above             </a:t>
            </a:r>
            <a:r>
              <a:rPr lang="en-US" sz="1000" b="1" dirty="0">
                <a:solidFill>
                  <a:srgbClr val="000000"/>
                </a:solidFill>
              </a:rPr>
              <a:t>16000’</a:t>
            </a:r>
          </a:p>
        </p:txBody>
      </p:sp>
      <p:sp>
        <p:nvSpPr>
          <p:cNvPr id="33" name="4-Point Star 32"/>
          <p:cNvSpPr/>
          <p:nvPr/>
        </p:nvSpPr>
        <p:spPr>
          <a:xfrm>
            <a:off x="5868297" y="2899078"/>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6621797" y="2898203"/>
            <a:ext cx="561372" cy="261610"/>
          </a:xfrm>
          <a:prstGeom prst="rect">
            <a:avLst/>
          </a:prstGeom>
          <a:noFill/>
        </p:spPr>
        <p:txBody>
          <a:bodyPr wrap="none" rtlCol="0">
            <a:spAutoFit/>
          </a:bodyPr>
          <a:lstStyle/>
          <a:p>
            <a:r>
              <a:rPr lang="en-US" sz="1100" b="1" i="1" dirty="0">
                <a:solidFill>
                  <a:srgbClr val="000000"/>
                </a:solidFill>
              </a:rPr>
              <a:t>ICECI</a:t>
            </a:r>
          </a:p>
        </p:txBody>
      </p:sp>
      <p:sp>
        <p:nvSpPr>
          <p:cNvPr id="35" name="TextBox 34"/>
          <p:cNvSpPr txBox="1"/>
          <p:nvPr/>
        </p:nvSpPr>
        <p:spPr>
          <a:xfrm>
            <a:off x="7280620" y="2260347"/>
            <a:ext cx="689612" cy="261610"/>
          </a:xfrm>
          <a:prstGeom prst="rect">
            <a:avLst/>
          </a:prstGeom>
          <a:noFill/>
        </p:spPr>
        <p:txBody>
          <a:bodyPr wrap="none" rtlCol="0">
            <a:spAutoFit/>
          </a:bodyPr>
          <a:lstStyle/>
          <a:p>
            <a:r>
              <a:rPr lang="en-US" sz="1100" b="1" i="1" dirty="0">
                <a:solidFill>
                  <a:srgbClr val="000000"/>
                </a:solidFill>
              </a:rPr>
              <a:t>ADANE</a:t>
            </a:r>
          </a:p>
        </p:txBody>
      </p:sp>
      <p:sp>
        <p:nvSpPr>
          <p:cNvPr id="36" name="4-Point Star 35"/>
          <p:cNvSpPr/>
          <p:nvPr/>
        </p:nvSpPr>
        <p:spPr>
          <a:xfrm>
            <a:off x="6975108" y="2242237"/>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7742175" y="1981672"/>
            <a:ext cx="617477" cy="261610"/>
          </a:xfrm>
          <a:prstGeom prst="rect">
            <a:avLst/>
          </a:prstGeom>
          <a:noFill/>
        </p:spPr>
        <p:txBody>
          <a:bodyPr wrap="none" rtlCol="0">
            <a:spAutoFit/>
          </a:bodyPr>
          <a:lstStyle/>
          <a:p>
            <a:r>
              <a:rPr lang="en-US" sz="1100" b="1" i="1" dirty="0">
                <a:solidFill>
                  <a:srgbClr val="000000"/>
                </a:solidFill>
              </a:rPr>
              <a:t>PIEDD</a:t>
            </a:r>
          </a:p>
        </p:txBody>
      </p:sp>
      <p:sp>
        <p:nvSpPr>
          <p:cNvPr id="38" name="4-Point Star 37"/>
          <p:cNvSpPr/>
          <p:nvPr/>
        </p:nvSpPr>
        <p:spPr>
          <a:xfrm>
            <a:off x="7436663" y="1963562"/>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8267275" y="1955547"/>
            <a:ext cx="665567" cy="261610"/>
          </a:xfrm>
          <a:prstGeom prst="rect">
            <a:avLst/>
          </a:prstGeom>
          <a:noFill/>
        </p:spPr>
        <p:txBody>
          <a:bodyPr wrap="none" rtlCol="0">
            <a:spAutoFit/>
          </a:bodyPr>
          <a:lstStyle/>
          <a:p>
            <a:r>
              <a:rPr lang="en-US" sz="1100" b="1" i="1" dirty="0">
                <a:solidFill>
                  <a:srgbClr val="000000"/>
                </a:solidFill>
              </a:rPr>
              <a:t>PYPER</a:t>
            </a:r>
          </a:p>
        </p:txBody>
      </p:sp>
      <p:sp>
        <p:nvSpPr>
          <p:cNvPr id="40" name="4-Point Star 39"/>
          <p:cNvSpPr/>
          <p:nvPr/>
        </p:nvSpPr>
        <p:spPr>
          <a:xfrm>
            <a:off x="8501697" y="1719723"/>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4-Point Star 48"/>
          <p:cNvSpPr/>
          <p:nvPr/>
        </p:nvSpPr>
        <p:spPr>
          <a:xfrm>
            <a:off x="2695384" y="4803665"/>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quot;No&quot; Symbol 51"/>
          <p:cNvSpPr/>
          <p:nvPr/>
        </p:nvSpPr>
        <p:spPr>
          <a:xfrm>
            <a:off x="4043316" y="5010150"/>
            <a:ext cx="336223" cy="342628"/>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53" name="&quot;No&quot; Symbol 52"/>
          <p:cNvSpPr/>
          <p:nvPr/>
        </p:nvSpPr>
        <p:spPr>
          <a:xfrm>
            <a:off x="5277396" y="4726821"/>
            <a:ext cx="317767" cy="350543"/>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54" name="&quot;No&quot; Symbol 53"/>
          <p:cNvSpPr/>
          <p:nvPr/>
        </p:nvSpPr>
        <p:spPr>
          <a:xfrm>
            <a:off x="6065521" y="3680571"/>
            <a:ext cx="365302" cy="334081"/>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55" name="&quot;No&quot; Symbol 54"/>
          <p:cNvSpPr/>
          <p:nvPr/>
        </p:nvSpPr>
        <p:spPr>
          <a:xfrm>
            <a:off x="6805247" y="3189205"/>
            <a:ext cx="357908" cy="338042"/>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cxnSp>
        <p:nvCxnSpPr>
          <p:cNvPr id="21" name="Straight Arrow Connector 20"/>
          <p:cNvCxnSpPr>
            <a:endCxn id="22" idx="2"/>
          </p:cNvCxnSpPr>
          <p:nvPr/>
        </p:nvCxnSpPr>
        <p:spPr>
          <a:xfrm>
            <a:off x="1521151" y="3907484"/>
            <a:ext cx="793424" cy="1102666"/>
          </a:xfrm>
          <a:prstGeom prst="straightConnector1">
            <a:avLst/>
          </a:prstGeom>
          <a:ln w="28575">
            <a:solidFill>
              <a:srgbClr val="002C77"/>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0" name="4-Point Star 69"/>
          <p:cNvSpPr/>
          <p:nvPr/>
        </p:nvSpPr>
        <p:spPr>
          <a:xfrm>
            <a:off x="3346544" y="4063478"/>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4-Point Star 74"/>
          <p:cNvSpPr/>
          <p:nvPr/>
        </p:nvSpPr>
        <p:spPr>
          <a:xfrm>
            <a:off x="3953413" y="3581522"/>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4-Point Star 78"/>
          <p:cNvSpPr/>
          <p:nvPr/>
        </p:nvSpPr>
        <p:spPr>
          <a:xfrm>
            <a:off x="5080171" y="2741224"/>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4-Point Star 79"/>
          <p:cNvSpPr/>
          <p:nvPr/>
        </p:nvSpPr>
        <p:spPr>
          <a:xfrm>
            <a:off x="6430823" y="1728417"/>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4-Point Star 80"/>
          <p:cNvSpPr/>
          <p:nvPr/>
        </p:nvSpPr>
        <p:spPr>
          <a:xfrm>
            <a:off x="4379539" y="3262899"/>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4-Point Star 81"/>
          <p:cNvSpPr/>
          <p:nvPr/>
        </p:nvSpPr>
        <p:spPr>
          <a:xfrm>
            <a:off x="5868297" y="2141415"/>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4-Point Star 83"/>
          <p:cNvSpPr/>
          <p:nvPr/>
        </p:nvSpPr>
        <p:spPr>
          <a:xfrm>
            <a:off x="6975108" y="1715370"/>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4-Point Star 85"/>
          <p:cNvSpPr/>
          <p:nvPr/>
        </p:nvSpPr>
        <p:spPr>
          <a:xfrm>
            <a:off x="7436663" y="1724092"/>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4-Point Star 86"/>
          <p:cNvSpPr/>
          <p:nvPr/>
        </p:nvSpPr>
        <p:spPr>
          <a:xfrm>
            <a:off x="2695384" y="4527712"/>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ounded Rectangle 96"/>
          <p:cNvSpPr/>
          <p:nvPr/>
        </p:nvSpPr>
        <p:spPr>
          <a:xfrm>
            <a:off x="5072743" y="4415245"/>
            <a:ext cx="818606" cy="30915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880891" y="4288474"/>
            <a:ext cx="1915077" cy="578882"/>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400" b="1" dirty="0">
                <a:effectLst>
                  <a:outerShdw blurRad="38100" dist="38100" dir="2700000" algn="tl">
                    <a:srgbClr val="000000">
                      <a:alpha val="43137"/>
                    </a:srgbClr>
                  </a:outerShdw>
                </a:effectLst>
              </a:rPr>
              <a:t>Comply With Published Speeds!</a:t>
            </a:r>
          </a:p>
        </p:txBody>
      </p:sp>
      <p:cxnSp>
        <p:nvCxnSpPr>
          <p:cNvPr id="9" name="Straight Arrow Connector 8"/>
          <p:cNvCxnSpPr/>
          <p:nvPr/>
        </p:nvCxnSpPr>
        <p:spPr>
          <a:xfrm flipH="1">
            <a:off x="6065521" y="4585582"/>
            <a:ext cx="815370"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57" name="TextBox 56"/>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40827858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 Restrictions Published On A SID</a:t>
            </a:r>
          </a:p>
        </p:txBody>
      </p:sp>
      <p:sp>
        <p:nvSpPr>
          <p:cNvPr id="3" name="Content Placeholder 2"/>
          <p:cNvSpPr>
            <a:spLocks noGrp="1"/>
          </p:cNvSpPr>
          <p:nvPr>
            <p:ph idx="1"/>
          </p:nvPr>
        </p:nvSpPr>
        <p:spPr>
          <a:xfrm>
            <a:off x="838200" y="2057400"/>
            <a:ext cx="7831347" cy="3886200"/>
          </a:xfrm>
        </p:spPr>
        <p:txBody>
          <a:bodyPr>
            <a:normAutofit lnSpcReduction="10000"/>
          </a:bodyPr>
          <a:lstStyle/>
          <a:p>
            <a:r>
              <a:rPr lang="en-US" sz="1200" dirty="0">
                <a:solidFill>
                  <a:srgbClr val="002060"/>
                </a:solidFill>
              </a:rPr>
              <a:t>When cleared along a route or procedure that contains published speed restrictions, pilots must comply with those speed restrictions </a:t>
            </a:r>
            <a:r>
              <a:rPr lang="en-US" sz="1200" b="1" u="sng" dirty="0">
                <a:solidFill>
                  <a:srgbClr val="002060"/>
                </a:solidFill>
              </a:rPr>
              <a:t>independent of a “Climb Via” or “Climb &amp; Maintain” clearance</a:t>
            </a:r>
          </a:p>
          <a:p>
            <a:r>
              <a:rPr lang="en-US" sz="1200" dirty="0">
                <a:solidFill>
                  <a:srgbClr val="002060"/>
                </a:solidFill>
              </a:rPr>
              <a:t>ATC anticipates pilots will begin accelerating after passing a speed restriction commensurate with normal aircraft operations, but will not exceed the next speed restriction, if any, published on the SID</a:t>
            </a:r>
          </a:p>
          <a:p>
            <a:r>
              <a:rPr lang="en-US" sz="1200" dirty="0">
                <a:solidFill>
                  <a:srgbClr val="002060"/>
                </a:solidFill>
              </a:rPr>
              <a:t>If vectored off of a SID route segment where published speeds apply, the published speeds are cancelled and speed is at pilot's discretion unless ATC has assigned a speed</a:t>
            </a:r>
            <a:r>
              <a:rPr lang="en-US" sz="1200" dirty="0">
                <a:solidFill>
                  <a:srgbClr val="FF0000"/>
                </a:solidFill>
              </a:rPr>
              <a:t> </a:t>
            </a:r>
          </a:p>
          <a:p>
            <a:pPr lvl="1"/>
            <a:r>
              <a:rPr lang="en-US" sz="1200" dirty="0">
                <a:solidFill>
                  <a:srgbClr val="FF0000"/>
                </a:solidFill>
              </a:rPr>
              <a:t>This includes any speed limit or speed restriction published as a chart note on the SID,                                 e.g., "Turbojet departures at/above 10000 maintain 280K until advised by ATC”</a:t>
            </a:r>
          </a:p>
          <a:p>
            <a:r>
              <a:rPr lang="en-US" sz="1200" dirty="0">
                <a:solidFill>
                  <a:srgbClr val="002060"/>
                </a:solidFill>
              </a:rPr>
              <a:t>Absent any qualifying instructions, issuance of a “Climb Via” clearance cancels a previously issued ATC speed adjustment and provides pilot discretion to adjust speed while requiring compliance with upcoming restrictions</a:t>
            </a:r>
          </a:p>
          <a:p>
            <a:r>
              <a:rPr lang="en-US" sz="1200" dirty="0">
                <a:solidFill>
                  <a:srgbClr val="002060"/>
                </a:solidFill>
              </a:rPr>
              <a:t>ATC may require compliance with previously issued speed adjustments using phraseology:</a:t>
            </a:r>
          </a:p>
          <a:p>
            <a:pPr lvl="1"/>
            <a:r>
              <a:rPr lang="en-US" sz="1200" i="1" dirty="0">
                <a:solidFill>
                  <a:srgbClr val="002060"/>
                </a:solidFill>
              </a:rPr>
              <a:t>“Proceed to (WP name), then climb via...”</a:t>
            </a:r>
          </a:p>
          <a:p>
            <a:pPr lvl="1"/>
            <a:r>
              <a:rPr lang="en-US" sz="1200" i="1" dirty="0">
                <a:solidFill>
                  <a:srgbClr val="002060"/>
                </a:solidFill>
              </a:rPr>
              <a:t>“Maintain (speed) until (WP name), then climb via...”</a:t>
            </a:r>
          </a:p>
          <a:p>
            <a:pPr lvl="1"/>
            <a:r>
              <a:rPr lang="en-US" sz="1200" i="1" dirty="0">
                <a:solidFill>
                  <a:srgbClr val="002060"/>
                </a:solidFill>
              </a:rPr>
              <a:t>“Cross (WP name) at (speed) then climb via....”</a:t>
            </a:r>
          </a:p>
          <a:p>
            <a:r>
              <a:rPr lang="en-US" sz="1200" dirty="0">
                <a:solidFill>
                  <a:srgbClr val="002060"/>
                </a:solidFill>
              </a:rPr>
              <a:t>Where there are no upcoming speed restrictions, issuance of a </a:t>
            </a:r>
            <a:r>
              <a:rPr lang="en-US" sz="1200" i="1" dirty="0">
                <a:solidFill>
                  <a:srgbClr val="002060"/>
                </a:solidFill>
              </a:rPr>
              <a:t>“Proceed direct (WP name), climb via ....”</a:t>
            </a:r>
            <a:r>
              <a:rPr lang="en-US" sz="1200" dirty="0">
                <a:solidFill>
                  <a:srgbClr val="002060"/>
                </a:solidFill>
              </a:rPr>
              <a:t> cancels a previously issued speed adjustment and authorizes speed at pilot's discretion as appropriate for the phase of flight, ensuring compliance with 14 CFR 91.117</a:t>
            </a:r>
          </a:p>
        </p:txBody>
      </p:sp>
      <p:sp>
        <p:nvSpPr>
          <p:cNvPr id="4" name="Slide Number Placeholder 3"/>
          <p:cNvSpPr>
            <a:spLocks noGrp="1"/>
          </p:cNvSpPr>
          <p:nvPr>
            <p:ph type="sldNum" sz="quarter" idx="12"/>
          </p:nvPr>
        </p:nvSpPr>
        <p:spPr/>
        <p:txBody>
          <a:bodyPr/>
          <a:lstStyle/>
          <a:p>
            <a:fld id="{79BA96BB-7DBE-4AD9-88D2-170EED19CF9B}" type="slidenum">
              <a:rPr lang="en-US" smtClean="0"/>
              <a:pPr/>
              <a:t>51</a:t>
            </a:fld>
            <a:endParaRPr lang="en-US" dirty="0"/>
          </a:p>
        </p:txBody>
      </p:sp>
      <p:sp>
        <p:nvSpPr>
          <p:cNvPr id="5" name="TextBox 4"/>
          <p:cNvSpPr txBox="1"/>
          <p:nvPr/>
        </p:nvSpPr>
        <p:spPr>
          <a:xfrm>
            <a:off x="0" y="0"/>
            <a:ext cx="2497800" cy="253916"/>
          </a:xfrm>
          <a:prstGeom prst="rect">
            <a:avLst/>
          </a:prstGeom>
          <a:noFill/>
        </p:spPr>
        <p:txBody>
          <a:bodyPr wrap="none" rtlCol="0">
            <a:spAutoFit/>
          </a:bodyPr>
          <a:lstStyle/>
          <a:p>
            <a:r>
              <a:rPr lang="en-US" sz="1050" b="1" dirty="0"/>
              <a:t>Climb Via – Operational Application </a:t>
            </a:r>
          </a:p>
        </p:txBody>
      </p:sp>
      <p:sp>
        <p:nvSpPr>
          <p:cNvPr id="8" name="TextBox 7"/>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9408949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Pre-Departure Clearances (PDC)	</a:t>
            </a:r>
          </a:p>
        </p:txBody>
      </p:sp>
      <p:sp>
        <p:nvSpPr>
          <p:cNvPr id="7" name="Content Placeholder 6"/>
          <p:cNvSpPr>
            <a:spLocks noGrp="1"/>
          </p:cNvSpPr>
          <p:nvPr>
            <p:ph idx="1"/>
          </p:nvPr>
        </p:nvSpPr>
        <p:spPr>
          <a:xfrm>
            <a:off x="838199" y="2057400"/>
            <a:ext cx="7951839" cy="3886200"/>
          </a:xfrm>
        </p:spPr>
        <p:txBody>
          <a:bodyPr>
            <a:noAutofit/>
          </a:bodyPr>
          <a:lstStyle/>
          <a:p>
            <a:r>
              <a:rPr lang="en-US" sz="1600" dirty="0"/>
              <a:t>PDC “REMARKS” section will contain:</a:t>
            </a:r>
          </a:p>
          <a:p>
            <a:pPr lvl="1"/>
            <a:r>
              <a:rPr lang="en-US" sz="1600" dirty="0"/>
              <a:t>ATC assigned departure (SID or ODP) </a:t>
            </a:r>
          </a:p>
          <a:p>
            <a:pPr lvl="1"/>
            <a:r>
              <a:rPr lang="en-US" sz="1600" dirty="0"/>
              <a:t>“Climb Via” clearance </a:t>
            </a:r>
          </a:p>
          <a:p>
            <a:r>
              <a:rPr lang="en-US" sz="1600" dirty="0"/>
              <a:t>The “FILED FLIGHT PLAN” section may list the filed departure procedure</a:t>
            </a:r>
          </a:p>
          <a:p>
            <a:r>
              <a:rPr lang="en-US" sz="1600" dirty="0"/>
              <a:t>The ATC assigned departure </a:t>
            </a:r>
            <a:r>
              <a:rPr lang="en-US" sz="1600" b="1" i="1" u="sng" dirty="0"/>
              <a:t>may differ </a:t>
            </a:r>
            <a:r>
              <a:rPr lang="en-US" sz="1600" dirty="0"/>
              <a:t>from that filed in the IFR flight plan</a:t>
            </a:r>
          </a:p>
          <a:p>
            <a:r>
              <a:rPr lang="en-US" sz="1600" b="1" i="1" u="sng" dirty="0">
                <a:solidFill>
                  <a:srgbClr val="FF0000"/>
                </a:solidFill>
              </a:rPr>
              <a:t>Fly the ATC-assigned departure, not the departure that was filed!  </a:t>
            </a:r>
          </a:p>
          <a:p>
            <a:r>
              <a:rPr lang="en-US" sz="1600" dirty="0"/>
              <a:t>Ensure the filed departure procedure is uplinked to the FMS</a:t>
            </a:r>
          </a:p>
          <a:p>
            <a:r>
              <a:rPr lang="en-US" sz="1600" dirty="0"/>
              <a:t>Verify the correct departure procedure in the FMS</a:t>
            </a:r>
          </a:p>
          <a:p>
            <a:pPr marL="0" indent="0">
              <a:buNone/>
            </a:pPr>
            <a:r>
              <a:rPr lang="en-US" sz="1200" dirty="0">
                <a:solidFill>
                  <a:srgbClr val="002060"/>
                </a:solidFill>
              </a:rPr>
              <a:t>* N</a:t>
            </a:r>
            <a:r>
              <a:rPr lang="en-US" sz="1200" dirty="0"/>
              <a:t>ote:  The “Route” &amp; “Remarks” sections are generic descriptions of the elements of a typical the PDC message.          They are not necessarily specific sections in the PDC as the format of these messages will vary with FOC or service provider</a:t>
            </a:r>
          </a:p>
        </p:txBody>
      </p:sp>
      <p:sp>
        <p:nvSpPr>
          <p:cNvPr id="3" name="Slide Number Placeholder 2"/>
          <p:cNvSpPr>
            <a:spLocks noGrp="1"/>
          </p:cNvSpPr>
          <p:nvPr>
            <p:ph type="sldNum" sz="quarter" idx="12"/>
          </p:nvPr>
        </p:nvSpPr>
        <p:spPr/>
        <p:txBody>
          <a:bodyPr/>
          <a:lstStyle/>
          <a:p>
            <a:fld id="{79BA96BB-7DBE-4AD9-88D2-170EED19CF9B}" type="slidenum">
              <a:rPr lang="en-US" smtClean="0"/>
              <a:pPr/>
              <a:t>52</a:t>
            </a:fld>
            <a:endParaRPr lang="en-US" dirty="0"/>
          </a:p>
        </p:txBody>
      </p:sp>
      <p:sp>
        <p:nvSpPr>
          <p:cNvPr id="6" name="Text Placeholder 5"/>
          <p:cNvSpPr>
            <a:spLocks noGrp="1"/>
          </p:cNvSpPr>
          <p:nvPr>
            <p:ph type="body" sz="quarter" idx="13"/>
          </p:nvPr>
        </p:nvSpPr>
        <p:spPr/>
        <p:txBody>
          <a:bodyPr/>
          <a:lstStyle/>
          <a:p>
            <a:r>
              <a:rPr lang="en-US" dirty="0"/>
              <a:t>IFR Clearance Received Via ACARS Service</a:t>
            </a:r>
          </a:p>
        </p:txBody>
      </p:sp>
      <p:sp>
        <p:nvSpPr>
          <p:cNvPr id="8" name="TextBox 7"/>
          <p:cNvSpPr txBox="1"/>
          <p:nvPr/>
        </p:nvSpPr>
        <p:spPr>
          <a:xfrm>
            <a:off x="0" y="0"/>
            <a:ext cx="1231427" cy="253916"/>
          </a:xfrm>
          <a:prstGeom prst="rect">
            <a:avLst/>
          </a:prstGeom>
          <a:noFill/>
        </p:spPr>
        <p:txBody>
          <a:bodyPr wrap="none" rtlCol="0">
            <a:spAutoFit/>
          </a:bodyPr>
          <a:lstStyle/>
          <a:p>
            <a:r>
              <a:rPr lang="en-US" sz="1050" b="1" dirty="0"/>
              <a:t>Climb Via – PDC</a:t>
            </a:r>
          </a:p>
        </p:txBody>
      </p:sp>
      <p:sp>
        <p:nvSpPr>
          <p:cNvPr id="9" name="TextBox 8"/>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32496832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DF398BC-C7A8-40F1-B45A-BD95B17A1C32}" type="slidenum">
              <a:rPr lang="en-US" smtClean="0"/>
              <a:pPr/>
              <a:t>53</a:t>
            </a:fld>
            <a:endParaRPr lang="en-US" dirty="0"/>
          </a:p>
        </p:txBody>
      </p:sp>
      <p:sp>
        <p:nvSpPr>
          <p:cNvPr id="9" name="TextBox 8"/>
          <p:cNvSpPr txBox="1"/>
          <p:nvPr/>
        </p:nvSpPr>
        <p:spPr>
          <a:xfrm>
            <a:off x="300927" y="5327659"/>
            <a:ext cx="4554537" cy="276999"/>
          </a:xfrm>
          <a:prstGeom prst="rect">
            <a:avLst/>
          </a:prstGeom>
          <a:noFill/>
        </p:spPr>
        <p:txBody>
          <a:bodyPr wrap="square" rtlCol="0">
            <a:spAutoFit/>
          </a:bodyPr>
          <a:lstStyle/>
          <a:p>
            <a:pPr algn="ctr"/>
            <a:r>
              <a:rPr lang="en-US" sz="1200" i="1" dirty="0"/>
              <a:t>Note: PDC Format Varies With AOC or Service Provider</a:t>
            </a:r>
          </a:p>
        </p:txBody>
      </p:sp>
      <p:sp>
        <p:nvSpPr>
          <p:cNvPr id="10" name="TextBox 9"/>
          <p:cNvSpPr txBox="1"/>
          <p:nvPr/>
        </p:nvSpPr>
        <p:spPr>
          <a:xfrm>
            <a:off x="0" y="0"/>
            <a:ext cx="1231427" cy="253916"/>
          </a:xfrm>
          <a:prstGeom prst="rect">
            <a:avLst/>
          </a:prstGeom>
          <a:noFill/>
        </p:spPr>
        <p:txBody>
          <a:bodyPr wrap="none" rtlCol="0">
            <a:spAutoFit/>
          </a:bodyPr>
          <a:lstStyle/>
          <a:p>
            <a:r>
              <a:rPr lang="en-US" sz="1050" b="1" dirty="0"/>
              <a:t>Climb Via – PDC</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
        <p:nvSpPr>
          <p:cNvPr id="6" name="TextBox 5"/>
          <p:cNvSpPr txBox="1"/>
          <p:nvPr/>
        </p:nvSpPr>
        <p:spPr>
          <a:xfrm>
            <a:off x="758952" y="1143000"/>
            <a:ext cx="3811461" cy="3970318"/>
          </a:xfrm>
          <a:prstGeom prst="rect">
            <a:avLst/>
          </a:prstGeom>
          <a:solidFill>
            <a:schemeClr val="bg1"/>
          </a:solidFill>
          <a:ln w="3175">
            <a:solidFill>
              <a:srgbClr val="000000"/>
            </a:solidFill>
          </a:ln>
          <a:effectLst>
            <a:outerShdw blurRad="50800" dist="38100" dir="2700000" algn="tl" rotWithShape="0">
              <a:prstClr val="black">
                <a:alpha val="40000"/>
              </a:prstClr>
            </a:outerShdw>
          </a:effectLst>
        </p:spPr>
        <p:txBody>
          <a:bodyPr wrap="square" rtlCol="0">
            <a:spAutoFit/>
          </a:bodyPr>
          <a:lstStyle/>
          <a:p>
            <a:r>
              <a:rPr lang="en-US" sz="1200" dirty="0">
                <a:solidFill>
                  <a:srgbClr val="000000"/>
                </a:solidFill>
              </a:rPr>
              <a:t>PDC Nxxxx</a:t>
            </a:r>
          </a:p>
          <a:p>
            <a:r>
              <a:rPr lang="en-US" sz="1200" dirty="0">
                <a:solidFill>
                  <a:srgbClr val="000000"/>
                </a:solidFill>
              </a:rPr>
              <a:t>KIAD-KICT</a:t>
            </a:r>
          </a:p>
          <a:p>
            <a:r>
              <a:rPr lang="en-US" sz="1200" dirty="0">
                <a:solidFill>
                  <a:srgbClr val="000000"/>
                </a:solidFill>
              </a:rPr>
              <a:t>-ATC CLEARANCE-</a:t>
            </a:r>
          </a:p>
          <a:p>
            <a:r>
              <a:rPr lang="en-US" sz="1200" dirty="0">
                <a:solidFill>
                  <a:srgbClr val="000000"/>
                </a:solidFill>
              </a:rPr>
              <a:t>CLR AS FILED</a:t>
            </a:r>
          </a:p>
          <a:p>
            <a:r>
              <a:rPr lang="en-US" sz="1200" dirty="0">
                <a:solidFill>
                  <a:srgbClr val="000000"/>
                </a:solidFill>
              </a:rPr>
              <a:t>-FILED FLIGHT PLAN-</a:t>
            </a:r>
          </a:p>
          <a:p>
            <a:r>
              <a:rPr lang="en-US" sz="1200" dirty="0">
                <a:solidFill>
                  <a:srgbClr val="000000"/>
                </a:solidFill>
              </a:rPr>
              <a:t>KIAD RNLDI4 OTTTO COLNS J134</a:t>
            </a:r>
          </a:p>
          <a:p>
            <a:r>
              <a:rPr lang="en-US" sz="1200" dirty="0">
                <a:solidFill>
                  <a:srgbClr val="000000"/>
                </a:solidFill>
              </a:rPr>
              <a:t>FLM CASSO KICT</a:t>
            </a:r>
          </a:p>
          <a:p>
            <a:r>
              <a:rPr lang="en-US" sz="1200" dirty="0">
                <a:solidFill>
                  <a:srgbClr val="000000"/>
                </a:solidFill>
              </a:rPr>
              <a:t>-REMARKS-</a:t>
            </a:r>
          </a:p>
          <a:p>
            <a:r>
              <a:rPr lang="en-US" sz="1200" dirty="0">
                <a:solidFill>
                  <a:srgbClr val="000000"/>
                </a:solidFill>
                <a:highlight>
                  <a:srgbClr val="FFFF00"/>
                </a:highlight>
              </a:rPr>
              <a:t>CLEARED RNLDI4 DEPARTURE OTTTO TRSN</a:t>
            </a:r>
          </a:p>
          <a:p>
            <a:r>
              <a:rPr lang="en-US" sz="1200" dirty="0">
                <a:solidFill>
                  <a:srgbClr val="000000"/>
                </a:solidFill>
              </a:rPr>
              <a:t> </a:t>
            </a:r>
          </a:p>
          <a:p>
            <a:r>
              <a:rPr lang="en-US" sz="1200" dirty="0">
                <a:solidFill>
                  <a:srgbClr val="000000"/>
                </a:solidFill>
                <a:highlight>
                  <a:srgbClr val="FFFF00"/>
                </a:highlight>
              </a:rPr>
              <a:t>CLIMB VIA SID</a:t>
            </a:r>
          </a:p>
          <a:p>
            <a:r>
              <a:rPr lang="en-US" sz="1200" dirty="0">
                <a:solidFill>
                  <a:srgbClr val="000000"/>
                </a:solidFill>
              </a:rPr>
              <a:t>EXP 400 10 MIN AFT DP,DPFRQ SEE SID</a:t>
            </a:r>
          </a:p>
          <a:p>
            <a:r>
              <a:rPr lang="en-US" sz="1200" dirty="0">
                <a:solidFill>
                  <a:srgbClr val="000000"/>
                </a:solidFill>
              </a:rPr>
              <a:t> </a:t>
            </a:r>
          </a:p>
          <a:p>
            <a:r>
              <a:rPr lang="en-US" sz="1200" dirty="0">
                <a:solidFill>
                  <a:srgbClr val="000000"/>
                </a:solidFill>
              </a:rPr>
              <a:t> </a:t>
            </a:r>
          </a:p>
          <a:p>
            <a:r>
              <a:rPr lang="en-US" sz="1200" dirty="0">
                <a:solidFill>
                  <a:srgbClr val="000000"/>
                </a:solidFill>
              </a:rPr>
              <a:t>SQUAWK 1367</a:t>
            </a:r>
          </a:p>
          <a:p>
            <a:r>
              <a:rPr lang="en-US" sz="1200" dirty="0">
                <a:solidFill>
                  <a:srgbClr val="000000"/>
                </a:solidFill>
              </a:rPr>
              <a:t>-OTHER INFO-</a:t>
            </a:r>
          </a:p>
          <a:p>
            <a:r>
              <a:rPr lang="en-US" sz="1200" dirty="0">
                <a:solidFill>
                  <a:srgbClr val="000000"/>
                </a:solidFill>
              </a:rPr>
              <a:t>REQUESTED ALT: 400</a:t>
            </a:r>
          </a:p>
          <a:p>
            <a:r>
              <a:rPr lang="en-US" sz="1200" dirty="0">
                <a:solidFill>
                  <a:srgbClr val="000000"/>
                </a:solidFill>
              </a:rPr>
              <a:t>PROPOSED  ETD: 1930Z</a:t>
            </a:r>
          </a:p>
          <a:p>
            <a:r>
              <a:rPr lang="en-US" sz="1200" dirty="0">
                <a:solidFill>
                  <a:srgbClr val="000000"/>
                </a:solidFill>
              </a:rPr>
              <a:t>CLEARANCE ETD:  Z</a:t>
            </a:r>
          </a:p>
          <a:p>
            <a:r>
              <a:rPr lang="en-US" sz="1200" dirty="0">
                <a:solidFill>
                  <a:srgbClr val="000000"/>
                </a:solidFill>
              </a:rPr>
              <a:t>AIRCRAFT: xxxx/L</a:t>
            </a:r>
          </a:p>
          <a:p>
            <a:r>
              <a:rPr lang="en-US" sz="1200" dirty="0">
                <a:solidFill>
                  <a:srgbClr val="000000"/>
                </a:solidFill>
              </a:rPr>
              <a:t>* END OF CLEARANCE *</a:t>
            </a:r>
          </a:p>
        </p:txBody>
      </p:sp>
      <p:sp>
        <p:nvSpPr>
          <p:cNvPr id="16" name="Rounded Rectangle 10"/>
          <p:cNvSpPr/>
          <p:nvPr/>
        </p:nvSpPr>
        <p:spPr>
          <a:xfrm>
            <a:off x="5208365" y="2662669"/>
            <a:ext cx="3405283" cy="578882"/>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sz="1400" b="1" dirty="0">
                <a:effectLst>
                  <a:outerShdw blurRad="38100" dist="38100" dir="2700000" algn="tl">
                    <a:srgbClr val="000000">
                      <a:alpha val="43137"/>
                    </a:srgbClr>
                  </a:outerShdw>
                </a:effectLst>
              </a:rPr>
              <a:t>ATC-Assigned Departure Procedure &amp; “Climb Via” Clearance</a:t>
            </a:r>
          </a:p>
        </p:txBody>
      </p:sp>
      <p:sp>
        <p:nvSpPr>
          <p:cNvPr id="8" name="Rectangle 7"/>
          <p:cNvSpPr/>
          <p:nvPr/>
        </p:nvSpPr>
        <p:spPr>
          <a:xfrm>
            <a:off x="758952" y="2453515"/>
            <a:ext cx="3811461" cy="7589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Arrow: Right 16"/>
          <p:cNvSpPr/>
          <p:nvPr/>
        </p:nvSpPr>
        <p:spPr>
          <a:xfrm flipH="1">
            <a:off x="1988820" y="2885843"/>
            <a:ext cx="3186684" cy="484632"/>
          </a:xfrm>
          <a:prstGeom prst="rightArrow">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Arrow: Right 6"/>
          <p:cNvSpPr/>
          <p:nvPr/>
        </p:nvSpPr>
        <p:spPr>
          <a:xfrm flipH="1">
            <a:off x="4197096" y="2540239"/>
            <a:ext cx="978408" cy="484632"/>
          </a:xfrm>
          <a:prstGeom prst="rightArrow">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721351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DF398BC-C7A8-40F1-B45A-BD95B17A1C32}" type="slidenum">
              <a:rPr lang="en-US" smtClean="0"/>
              <a:pPr/>
              <a:t>54</a:t>
            </a:fld>
            <a:endParaRPr lang="en-US" dirty="0"/>
          </a:p>
        </p:txBody>
      </p:sp>
      <p:sp>
        <p:nvSpPr>
          <p:cNvPr id="9" name="TextBox 8"/>
          <p:cNvSpPr txBox="1"/>
          <p:nvPr/>
        </p:nvSpPr>
        <p:spPr>
          <a:xfrm>
            <a:off x="300927" y="5327659"/>
            <a:ext cx="4554537" cy="276999"/>
          </a:xfrm>
          <a:prstGeom prst="rect">
            <a:avLst/>
          </a:prstGeom>
          <a:noFill/>
        </p:spPr>
        <p:txBody>
          <a:bodyPr wrap="square" rtlCol="0">
            <a:spAutoFit/>
          </a:bodyPr>
          <a:lstStyle/>
          <a:p>
            <a:pPr algn="ctr"/>
            <a:r>
              <a:rPr lang="en-US" sz="1200" i="1" dirty="0"/>
              <a:t>Note: PDC Format Varies With AOC or Service Provider</a:t>
            </a:r>
          </a:p>
        </p:txBody>
      </p:sp>
      <p:sp>
        <p:nvSpPr>
          <p:cNvPr id="10" name="TextBox 9"/>
          <p:cNvSpPr txBox="1"/>
          <p:nvPr/>
        </p:nvSpPr>
        <p:spPr>
          <a:xfrm>
            <a:off x="0" y="0"/>
            <a:ext cx="1231427" cy="253916"/>
          </a:xfrm>
          <a:prstGeom prst="rect">
            <a:avLst/>
          </a:prstGeom>
          <a:noFill/>
        </p:spPr>
        <p:txBody>
          <a:bodyPr wrap="none" rtlCol="0">
            <a:spAutoFit/>
          </a:bodyPr>
          <a:lstStyle/>
          <a:p>
            <a:r>
              <a:rPr lang="en-US" sz="1050" b="1" dirty="0"/>
              <a:t>Climb Via – PDC</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
        <p:nvSpPr>
          <p:cNvPr id="6" name="TextBox 5"/>
          <p:cNvSpPr txBox="1"/>
          <p:nvPr/>
        </p:nvSpPr>
        <p:spPr>
          <a:xfrm>
            <a:off x="758952" y="1143000"/>
            <a:ext cx="3811461" cy="4154984"/>
          </a:xfrm>
          <a:prstGeom prst="rect">
            <a:avLst/>
          </a:prstGeom>
          <a:solidFill>
            <a:schemeClr val="bg1"/>
          </a:solidFill>
          <a:ln w="3175">
            <a:solidFill>
              <a:srgbClr val="000000"/>
            </a:solidFill>
          </a:ln>
          <a:effectLst>
            <a:outerShdw blurRad="50800" dist="38100" dir="2700000" algn="tl" rotWithShape="0">
              <a:prstClr val="black">
                <a:alpha val="40000"/>
              </a:prstClr>
            </a:outerShdw>
          </a:effectLst>
        </p:spPr>
        <p:txBody>
          <a:bodyPr wrap="square" rtlCol="0">
            <a:spAutoFit/>
          </a:bodyPr>
          <a:lstStyle/>
          <a:p>
            <a:r>
              <a:rPr lang="en-US" sz="1200" dirty="0">
                <a:solidFill>
                  <a:srgbClr val="000000"/>
                </a:solidFill>
              </a:rPr>
              <a:t>PDC Nxxxx</a:t>
            </a:r>
          </a:p>
          <a:p>
            <a:r>
              <a:rPr lang="en-US" sz="1200" dirty="0">
                <a:solidFill>
                  <a:srgbClr val="000000"/>
                </a:solidFill>
              </a:rPr>
              <a:t>KIAD-KTEB</a:t>
            </a:r>
          </a:p>
          <a:p>
            <a:r>
              <a:rPr lang="en-US" sz="1200" dirty="0">
                <a:solidFill>
                  <a:srgbClr val="000000"/>
                </a:solidFill>
              </a:rPr>
              <a:t>-ATC CLEARANCE-</a:t>
            </a:r>
          </a:p>
          <a:p>
            <a:r>
              <a:rPr lang="en-US" sz="1200" dirty="0">
                <a:solidFill>
                  <a:srgbClr val="000000"/>
                </a:solidFill>
              </a:rPr>
              <a:t>WOOLY1 SWANN FUBRR JAIKE3</a:t>
            </a:r>
          </a:p>
          <a:p>
            <a:r>
              <a:rPr lang="en-US" sz="1200" dirty="0">
                <a:solidFill>
                  <a:srgbClr val="000000"/>
                </a:solidFill>
              </a:rPr>
              <a:t>KTEB</a:t>
            </a:r>
          </a:p>
          <a:p>
            <a:r>
              <a:rPr lang="en-US" sz="1200" dirty="0">
                <a:solidFill>
                  <a:srgbClr val="000000"/>
                </a:solidFill>
              </a:rPr>
              <a:t>THEN AS FILED</a:t>
            </a:r>
          </a:p>
          <a:p>
            <a:r>
              <a:rPr lang="en-US" sz="1200" dirty="0">
                <a:solidFill>
                  <a:srgbClr val="000000"/>
                </a:solidFill>
              </a:rPr>
              <a:t>-</a:t>
            </a:r>
            <a:r>
              <a:rPr lang="en-US" sz="1200" dirty="0">
                <a:solidFill>
                  <a:srgbClr val="000000"/>
                </a:solidFill>
                <a:highlight>
                  <a:srgbClr val="FFFF00"/>
                </a:highlight>
              </a:rPr>
              <a:t>FILED FLIGHT PLAN-</a:t>
            </a:r>
          </a:p>
          <a:p>
            <a:r>
              <a:rPr lang="en-US" sz="1200" dirty="0">
                <a:solidFill>
                  <a:srgbClr val="000000"/>
                </a:solidFill>
                <a:highlight>
                  <a:srgbClr val="FFFF00"/>
                </a:highlight>
              </a:rPr>
              <a:t>KIAD </a:t>
            </a:r>
            <a:r>
              <a:rPr lang="en-US" sz="1200" dirty="0">
                <a:solidFill>
                  <a:srgbClr val="000000"/>
                </a:solidFill>
                <a:highlight>
                  <a:srgbClr val="FF0000"/>
                </a:highlight>
              </a:rPr>
              <a:t>JCOBY3 </a:t>
            </a:r>
            <a:r>
              <a:rPr lang="en-US" sz="1200" dirty="0">
                <a:solidFill>
                  <a:srgbClr val="000000"/>
                </a:solidFill>
                <a:highlight>
                  <a:srgbClr val="FFFF00"/>
                </a:highlight>
              </a:rPr>
              <a:t>SWANN./.KTEB</a:t>
            </a:r>
          </a:p>
          <a:p>
            <a:r>
              <a:rPr lang="en-US" sz="1200" dirty="0">
                <a:solidFill>
                  <a:srgbClr val="000000"/>
                </a:solidFill>
              </a:rPr>
              <a:t>-REMARKS-</a:t>
            </a:r>
          </a:p>
          <a:p>
            <a:r>
              <a:rPr lang="en-US" sz="1200" dirty="0">
                <a:solidFill>
                  <a:srgbClr val="000000"/>
                </a:solidFill>
              </a:rPr>
              <a:t>CLEARED WOOLY1 DEPARTURE SWANN TRSN</a:t>
            </a:r>
          </a:p>
          <a:p>
            <a:endParaRPr lang="en-US" sz="1200" dirty="0">
              <a:solidFill>
                <a:srgbClr val="000000"/>
              </a:solidFill>
            </a:endParaRPr>
          </a:p>
          <a:p>
            <a:r>
              <a:rPr lang="en-US" sz="1200" dirty="0">
                <a:solidFill>
                  <a:srgbClr val="000000"/>
                </a:solidFill>
              </a:rPr>
              <a:t>CLIMB VIA SID</a:t>
            </a:r>
          </a:p>
          <a:p>
            <a:r>
              <a:rPr lang="en-US" sz="1200" dirty="0">
                <a:solidFill>
                  <a:srgbClr val="000000"/>
                </a:solidFill>
              </a:rPr>
              <a:t>EXP 190 10 MIN AFT DP,DPFRQ SEE SID</a:t>
            </a:r>
          </a:p>
          <a:p>
            <a:endParaRPr lang="en-US" sz="1200" dirty="0">
              <a:solidFill>
                <a:srgbClr val="000000"/>
              </a:solidFill>
            </a:endParaRPr>
          </a:p>
          <a:p>
            <a:endParaRPr lang="en-US" sz="1200" dirty="0">
              <a:solidFill>
                <a:srgbClr val="000000"/>
              </a:solidFill>
            </a:endParaRPr>
          </a:p>
          <a:p>
            <a:r>
              <a:rPr lang="en-US" sz="1200" dirty="0">
                <a:solidFill>
                  <a:srgbClr val="000000"/>
                </a:solidFill>
              </a:rPr>
              <a:t>SQUAWK 2454</a:t>
            </a:r>
          </a:p>
          <a:p>
            <a:r>
              <a:rPr lang="en-US" sz="1200" dirty="0">
                <a:solidFill>
                  <a:srgbClr val="000000"/>
                </a:solidFill>
              </a:rPr>
              <a:t>-OTHER INFO-</a:t>
            </a:r>
          </a:p>
          <a:p>
            <a:r>
              <a:rPr lang="en-US" sz="1200" dirty="0">
                <a:solidFill>
                  <a:srgbClr val="000000"/>
                </a:solidFill>
              </a:rPr>
              <a:t>REQUESTED ALT: 190</a:t>
            </a:r>
          </a:p>
          <a:p>
            <a:r>
              <a:rPr lang="en-US" sz="1200" dirty="0">
                <a:solidFill>
                  <a:srgbClr val="000000"/>
                </a:solidFill>
              </a:rPr>
              <a:t>PROPOSED ETD: 1805Z</a:t>
            </a:r>
          </a:p>
          <a:p>
            <a:r>
              <a:rPr lang="en-US" sz="1200" dirty="0">
                <a:solidFill>
                  <a:srgbClr val="000000"/>
                </a:solidFill>
              </a:rPr>
              <a:t>CLEARANCE ETD: Z</a:t>
            </a:r>
          </a:p>
          <a:p>
            <a:r>
              <a:rPr lang="en-US" sz="1200" dirty="0">
                <a:solidFill>
                  <a:srgbClr val="000000"/>
                </a:solidFill>
              </a:rPr>
              <a:t>AIRCRAFT: xxxx/L</a:t>
            </a:r>
          </a:p>
          <a:p>
            <a:r>
              <a:rPr lang="en-US" sz="1200" dirty="0">
                <a:solidFill>
                  <a:srgbClr val="000000"/>
                </a:solidFill>
              </a:rPr>
              <a:t>* END OF CLEARANCE *</a:t>
            </a:r>
          </a:p>
        </p:txBody>
      </p:sp>
      <p:sp>
        <p:nvSpPr>
          <p:cNvPr id="16" name="Rounded Rectangle 10"/>
          <p:cNvSpPr/>
          <p:nvPr/>
        </p:nvSpPr>
        <p:spPr>
          <a:xfrm>
            <a:off x="5548821" y="2989041"/>
            <a:ext cx="3405283" cy="578882"/>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sz="1400" b="1" dirty="0">
                <a:effectLst>
                  <a:outerShdw blurRad="38100" dist="38100" dir="2700000" algn="tl">
                    <a:srgbClr val="000000">
                      <a:alpha val="43137"/>
                    </a:srgbClr>
                  </a:outerShdw>
                </a:effectLst>
              </a:rPr>
              <a:t>ATC-Assigned Departure Procedure &amp; “Climb Via” Clearance</a:t>
            </a:r>
          </a:p>
        </p:txBody>
      </p:sp>
      <p:sp>
        <p:nvSpPr>
          <p:cNvPr id="8" name="Rectangle 7"/>
          <p:cNvSpPr/>
          <p:nvPr/>
        </p:nvSpPr>
        <p:spPr>
          <a:xfrm>
            <a:off x="758952" y="2662668"/>
            <a:ext cx="3811461" cy="9217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highlight>
                <a:srgbClr val="FFFF00"/>
              </a:highlight>
            </a:endParaRPr>
          </a:p>
        </p:txBody>
      </p:sp>
      <p:sp>
        <p:nvSpPr>
          <p:cNvPr id="17" name="Arrow: Right 16"/>
          <p:cNvSpPr/>
          <p:nvPr/>
        </p:nvSpPr>
        <p:spPr>
          <a:xfrm flipH="1">
            <a:off x="3104388" y="2306156"/>
            <a:ext cx="3186684" cy="484632"/>
          </a:xfrm>
          <a:prstGeom prst="rightArrow">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Arrow: Right 6"/>
          <p:cNvSpPr/>
          <p:nvPr/>
        </p:nvSpPr>
        <p:spPr>
          <a:xfrm flipH="1">
            <a:off x="4570413" y="3037464"/>
            <a:ext cx="978408" cy="484632"/>
          </a:xfrm>
          <a:prstGeom prst="rightArrow">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ounded Rectangle 10"/>
          <p:cNvSpPr/>
          <p:nvPr/>
        </p:nvSpPr>
        <p:spPr>
          <a:xfrm>
            <a:off x="5548820" y="2233615"/>
            <a:ext cx="3405283" cy="578882"/>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r>
              <a:rPr lang="en-US" sz="1400" b="1" dirty="0">
                <a:effectLst>
                  <a:outerShdw blurRad="38100" dist="38100" dir="2700000" algn="tl">
                    <a:srgbClr val="000000">
                      <a:alpha val="43137"/>
                    </a:srgbClr>
                  </a:outerShdw>
                </a:effectLst>
              </a:rPr>
              <a:t>Filed Departure Procedure &amp; </a:t>
            </a:r>
          </a:p>
          <a:p>
            <a:pPr algn="ctr"/>
            <a:r>
              <a:rPr lang="en-US" sz="1400" b="1" dirty="0">
                <a:effectLst>
                  <a:outerShdw blurRad="38100" dist="38100" dir="2700000" algn="tl">
                    <a:srgbClr val="000000">
                      <a:alpha val="43137"/>
                    </a:srgbClr>
                  </a:outerShdw>
                </a:effectLst>
              </a:rPr>
              <a:t>Uplinked Procedure To FMS</a:t>
            </a:r>
          </a:p>
        </p:txBody>
      </p:sp>
    </p:spTree>
    <p:extLst>
      <p:ext uri="{BB962C8B-B14F-4D97-AF65-F5344CB8AC3E}">
        <p14:creationId xmlns:p14="http://schemas.microsoft.com/office/powerpoint/2010/main" val="434517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1257-961C-7915-C1A7-943EE8A6865B}"/>
              </a:ext>
            </a:extLst>
          </p:cNvPr>
          <p:cNvSpPr>
            <a:spLocks noGrp="1"/>
          </p:cNvSpPr>
          <p:nvPr>
            <p:ph type="title"/>
          </p:nvPr>
        </p:nvSpPr>
        <p:spPr/>
        <p:txBody>
          <a:bodyPr/>
          <a:lstStyle/>
          <a:p>
            <a:r>
              <a:rPr lang="en-US" dirty="0"/>
              <a:t>Datalink Clearance (DCL)</a:t>
            </a:r>
          </a:p>
        </p:txBody>
      </p:sp>
      <p:sp>
        <p:nvSpPr>
          <p:cNvPr id="4" name="Content Placeholder 3">
            <a:extLst>
              <a:ext uri="{FF2B5EF4-FFF2-40B4-BE49-F238E27FC236}">
                <a16:creationId xmlns:a16="http://schemas.microsoft.com/office/drawing/2014/main" id="{DC937B45-3E55-DD06-E1FF-5790FA7BF5AC}"/>
              </a:ext>
            </a:extLst>
          </p:cNvPr>
          <p:cNvSpPr>
            <a:spLocks noGrp="1"/>
          </p:cNvSpPr>
          <p:nvPr>
            <p:ph idx="1"/>
          </p:nvPr>
        </p:nvSpPr>
        <p:spPr/>
        <p:txBody>
          <a:bodyPr>
            <a:normAutofit/>
          </a:bodyPr>
          <a:lstStyle/>
          <a:p>
            <a:r>
              <a:rPr lang="en-US" sz="1600" dirty="0"/>
              <a:t>CPDLC is used by ATC to send the IFR clearance, along with route revisions to the FMS using FANS.</a:t>
            </a:r>
          </a:p>
          <a:p>
            <a:r>
              <a:rPr lang="en-US" sz="1600" dirty="0"/>
              <a:t>A “Climb Via SID”, “Climb Via SID, Except Maintain &lt;</a:t>
            </a:r>
            <a:r>
              <a:rPr lang="en-US" sz="1600" i="1" dirty="0"/>
              <a:t>altitude</a:t>
            </a:r>
            <a:r>
              <a:rPr lang="en-US" sz="1600" dirty="0"/>
              <a:t>&gt;” or “Maintain &lt;</a:t>
            </a:r>
            <a:r>
              <a:rPr lang="en-US" sz="1600" i="1" dirty="0"/>
              <a:t>altitude</a:t>
            </a:r>
            <a:r>
              <a:rPr lang="en-US" sz="1600" dirty="0"/>
              <a:t>&gt;” element is included in the DCL message. </a:t>
            </a:r>
          </a:p>
          <a:p>
            <a:r>
              <a:rPr lang="en-US" sz="1600" dirty="0"/>
              <a:t>Route changes with DCL:</a:t>
            </a:r>
          </a:p>
          <a:p>
            <a:pPr lvl="1"/>
            <a:r>
              <a:rPr lang="en-US" sz="1400" dirty="0"/>
              <a:t>When ATC issues a new route or revised route – use the PUSH-TO-LOAD function to load the new or revised route into the FMS.</a:t>
            </a:r>
          </a:p>
          <a:p>
            <a:pPr lvl="1"/>
            <a:r>
              <a:rPr lang="en-US" sz="1400" dirty="0"/>
              <a:t>The SID is </a:t>
            </a:r>
            <a:r>
              <a:rPr lang="en-US" sz="1400" b="1" u="sng" dirty="0"/>
              <a:t>NEVER</a:t>
            </a:r>
            <a:r>
              <a:rPr lang="en-US" sz="1400" dirty="0"/>
              <a:t> included in the new or revised route upload. The SID </a:t>
            </a:r>
            <a:r>
              <a:rPr lang="en-US" sz="1400" b="1" u="sng" dirty="0"/>
              <a:t>MUST</a:t>
            </a:r>
            <a:r>
              <a:rPr lang="en-US" sz="1400" dirty="0"/>
              <a:t> be manually loaded when a new or revised route is sent by ATC. </a:t>
            </a:r>
          </a:p>
          <a:p>
            <a:pPr lvl="2"/>
            <a:r>
              <a:rPr lang="en-US" sz="1400" dirty="0"/>
              <a:t>The revised route may be just the SID itself or the runway of departure</a:t>
            </a:r>
          </a:p>
          <a:p>
            <a:r>
              <a:rPr lang="en-US" sz="1600" dirty="0"/>
              <a:t>Verify the SID and departure runway is in the FMS after loading the new or revised route.</a:t>
            </a:r>
          </a:p>
          <a:p>
            <a:r>
              <a:rPr lang="en-US" sz="1600" b="1" i="1" u="sng" dirty="0">
                <a:solidFill>
                  <a:srgbClr val="FF0000"/>
                </a:solidFill>
              </a:rPr>
              <a:t>Fly the ATC-assigned departure, not the departure that was filed!  </a:t>
            </a:r>
          </a:p>
          <a:p>
            <a:endParaRPr lang="en-US" sz="1600" dirty="0"/>
          </a:p>
        </p:txBody>
      </p:sp>
      <p:sp>
        <p:nvSpPr>
          <p:cNvPr id="3" name="Slide Number Placeholder 2"/>
          <p:cNvSpPr>
            <a:spLocks noGrp="1"/>
          </p:cNvSpPr>
          <p:nvPr>
            <p:ph type="sldNum" sz="quarter" idx="12"/>
          </p:nvPr>
        </p:nvSpPr>
        <p:spPr/>
        <p:txBody>
          <a:bodyPr/>
          <a:lstStyle/>
          <a:p>
            <a:fld id="{79BA96BB-7DBE-4AD9-88D2-170EED19CF9B}" type="slidenum">
              <a:rPr lang="en-US" smtClean="0"/>
              <a:pPr/>
              <a:t>55</a:t>
            </a:fld>
            <a:endParaRPr lang="en-US" dirty="0"/>
          </a:p>
        </p:txBody>
      </p:sp>
      <p:sp>
        <p:nvSpPr>
          <p:cNvPr id="6" name="Text Placeholder 5">
            <a:extLst>
              <a:ext uri="{FF2B5EF4-FFF2-40B4-BE49-F238E27FC236}">
                <a16:creationId xmlns:a16="http://schemas.microsoft.com/office/drawing/2014/main" id="{A646A4D5-AFB4-978A-4DAB-4D6C0801B35E}"/>
              </a:ext>
            </a:extLst>
          </p:cNvPr>
          <p:cNvSpPr>
            <a:spLocks noGrp="1"/>
          </p:cNvSpPr>
          <p:nvPr>
            <p:ph type="body" sz="quarter" idx="14"/>
          </p:nvPr>
        </p:nvSpPr>
        <p:spPr/>
        <p:txBody>
          <a:bodyPr/>
          <a:lstStyle/>
          <a:p>
            <a:endParaRPr lang="en-US"/>
          </a:p>
        </p:txBody>
      </p:sp>
      <p:sp>
        <p:nvSpPr>
          <p:cNvPr id="16" name="TextBox 15"/>
          <p:cNvSpPr txBox="1"/>
          <p:nvPr/>
        </p:nvSpPr>
        <p:spPr>
          <a:xfrm>
            <a:off x="0" y="0"/>
            <a:ext cx="1223412" cy="253916"/>
          </a:xfrm>
          <a:prstGeom prst="rect">
            <a:avLst/>
          </a:prstGeom>
          <a:noFill/>
        </p:spPr>
        <p:txBody>
          <a:bodyPr wrap="none" rtlCol="0">
            <a:spAutoFit/>
          </a:bodyPr>
          <a:lstStyle/>
          <a:p>
            <a:r>
              <a:rPr lang="en-US" sz="1050" b="1" dirty="0"/>
              <a:t>Climb Via – DCL</a:t>
            </a:r>
          </a:p>
        </p:txBody>
      </p:sp>
      <p:sp>
        <p:nvSpPr>
          <p:cNvPr id="17" name="TextBox 16"/>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23128111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DF398BC-C7A8-40F1-B45A-BD95B17A1C32}" type="slidenum">
              <a:rPr lang="en-US" smtClean="0"/>
              <a:pPr/>
              <a:t>56</a:t>
            </a:fld>
            <a:endParaRPr lang="en-US" dirty="0"/>
          </a:p>
        </p:txBody>
      </p:sp>
      <p:sp>
        <p:nvSpPr>
          <p:cNvPr id="15" name="TextBox 14"/>
          <p:cNvSpPr txBox="1"/>
          <p:nvPr/>
        </p:nvSpPr>
        <p:spPr>
          <a:xfrm>
            <a:off x="0" y="0"/>
            <a:ext cx="1223412" cy="253916"/>
          </a:xfrm>
          <a:prstGeom prst="rect">
            <a:avLst/>
          </a:prstGeom>
          <a:noFill/>
        </p:spPr>
        <p:txBody>
          <a:bodyPr wrap="none" rtlCol="0">
            <a:spAutoFit/>
          </a:bodyPr>
          <a:lstStyle/>
          <a:p>
            <a:r>
              <a:rPr lang="en-US" sz="1050" b="1" dirty="0"/>
              <a:t>Climb Via – DCL</a:t>
            </a:r>
          </a:p>
        </p:txBody>
      </p:sp>
      <p:sp>
        <p:nvSpPr>
          <p:cNvPr id="16" name="TextBox 15"/>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pic>
        <p:nvPicPr>
          <p:cNvPr id="13" name="Picture 12">
            <a:extLst>
              <a:ext uri="{FF2B5EF4-FFF2-40B4-BE49-F238E27FC236}">
                <a16:creationId xmlns:a16="http://schemas.microsoft.com/office/drawing/2014/main" id="{F4763B01-C1E9-CF5D-865B-327C688EA5AA}"/>
              </a:ext>
            </a:extLst>
          </p:cNvPr>
          <p:cNvPicPr>
            <a:picLocks noChangeAspect="1"/>
          </p:cNvPicPr>
          <p:nvPr/>
        </p:nvPicPr>
        <p:blipFill>
          <a:blip r:embed="rId2"/>
          <a:stretch>
            <a:fillRect/>
          </a:stretch>
        </p:blipFill>
        <p:spPr>
          <a:xfrm>
            <a:off x="0" y="590092"/>
            <a:ext cx="9144000" cy="5308684"/>
          </a:xfrm>
          <a:prstGeom prst="rect">
            <a:avLst/>
          </a:prstGeom>
        </p:spPr>
      </p:pic>
    </p:spTree>
    <p:extLst>
      <p:ext uri="{BB962C8B-B14F-4D97-AF65-F5344CB8AC3E}">
        <p14:creationId xmlns:p14="http://schemas.microsoft.com/office/powerpoint/2010/main" val="1241979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3E37E-BAA5-01F5-24F9-5E5D898D867C}"/>
              </a:ext>
            </a:extLst>
          </p:cNvPr>
          <p:cNvSpPr>
            <a:spLocks noGrp="1"/>
          </p:cNvSpPr>
          <p:nvPr>
            <p:ph type="title"/>
          </p:nvPr>
        </p:nvSpPr>
        <p:spPr/>
        <p:txBody>
          <a:bodyPr/>
          <a:lstStyle/>
          <a:p>
            <a:r>
              <a:rPr lang="en-US" dirty="0"/>
              <a:t>Using DCL</a:t>
            </a:r>
          </a:p>
        </p:txBody>
      </p:sp>
      <p:sp>
        <p:nvSpPr>
          <p:cNvPr id="3" name="Content Placeholder 2">
            <a:extLst>
              <a:ext uri="{FF2B5EF4-FFF2-40B4-BE49-F238E27FC236}">
                <a16:creationId xmlns:a16="http://schemas.microsoft.com/office/drawing/2014/main" id="{713B06AD-22EF-6E91-4CD2-20CC62DFA579}"/>
              </a:ext>
            </a:extLst>
          </p:cNvPr>
          <p:cNvSpPr>
            <a:spLocks noGrp="1"/>
          </p:cNvSpPr>
          <p:nvPr>
            <p:ph idx="1"/>
          </p:nvPr>
        </p:nvSpPr>
        <p:spPr/>
        <p:txBody>
          <a:bodyPr>
            <a:normAutofit/>
          </a:bodyPr>
          <a:lstStyle/>
          <a:p>
            <a:pPr marL="0" indent="0">
              <a:buNone/>
            </a:pPr>
            <a:r>
              <a:rPr lang="en-US" dirty="0"/>
              <a:t>For further information on using DCL, please see the guidance on the L3Harris or FAA websites:</a:t>
            </a:r>
          </a:p>
          <a:p>
            <a:pPr marL="0" indent="0">
              <a:buNone/>
            </a:pPr>
            <a:r>
              <a:rPr lang="en-US" dirty="0"/>
              <a:t>L3Harris DCL Demonstration Video: </a:t>
            </a:r>
            <a:r>
              <a:rPr lang="en-US" dirty="0">
                <a:hlinkClick r:id="rId2"/>
              </a:rPr>
              <a:t>https://youtu.be/W_oBhj_RN6A?si=npyTbm8B6NWs8uM5</a:t>
            </a:r>
            <a:endParaRPr lang="en-US" dirty="0"/>
          </a:p>
          <a:p>
            <a:pPr marL="0" indent="0">
              <a:buNone/>
            </a:pPr>
            <a:endParaRPr lang="en-US" dirty="0"/>
          </a:p>
          <a:p>
            <a:pPr marL="0" indent="0">
              <a:buNone/>
            </a:pPr>
            <a:r>
              <a:rPr lang="en-US" dirty="0">
                <a:hlinkClick r:id="rId3"/>
              </a:rPr>
              <a:t>Federal Aviation Administration (FAA) Data Communications (Data Comm) User Information | L3Harris® Fast. Forward.</a:t>
            </a:r>
            <a:endParaRPr lang="en-US" dirty="0"/>
          </a:p>
          <a:p>
            <a:pPr marL="0" indent="0">
              <a:buNone/>
            </a:pPr>
            <a:endParaRPr lang="en-US" dirty="0"/>
          </a:p>
          <a:p>
            <a:pPr marL="0" indent="0">
              <a:buNone/>
            </a:pPr>
            <a:r>
              <a:rPr lang="en-US" dirty="0">
                <a:hlinkClick r:id="rId4"/>
              </a:rPr>
              <a:t>Data Communication Program (</a:t>
            </a:r>
            <a:r>
              <a:rPr lang="en-US" dirty="0" err="1">
                <a:hlinkClick r:id="rId4"/>
              </a:rPr>
              <a:t>DataComm</a:t>
            </a:r>
            <a:r>
              <a:rPr lang="en-US" dirty="0">
                <a:hlinkClick r:id="rId4"/>
              </a:rPr>
              <a:t>) | Federal Aviation Administration (faa.gov)</a:t>
            </a:r>
            <a:endParaRPr lang="en-US"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57</a:t>
            </a:fld>
            <a:endParaRPr lang="en-US" dirty="0"/>
          </a:p>
        </p:txBody>
      </p:sp>
      <p:sp>
        <p:nvSpPr>
          <p:cNvPr id="5" name="Text Placeholder 4">
            <a:extLst>
              <a:ext uri="{FF2B5EF4-FFF2-40B4-BE49-F238E27FC236}">
                <a16:creationId xmlns:a16="http://schemas.microsoft.com/office/drawing/2014/main" id="{DD9D62B2-C283-1BE9-B62D-04053CF8CF2C}"/>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373B0473-AEC5-6809-1B2A-DE6A5D4CDEC4}"/>
              </a:ext>
            </a:extLst>
          </p:cNvPr>
          <p:cNvSpPr>
            <a:spLocks noGrp="1"/>
          </p:cNvSpPr>
          <p:nvPr>
            <p:ph type="body" sz="quarter" idx="14"/>
          </p:nvPr>
        </p:nvSpPr>
        <p:spPr/>
        <p:txBody>
          <a:bodyPr/>
          <a:lstStyle/>
          <a:p>
            <a:endParaRPr lang="en-US"/>
          </a:p>
        </p:txBody>
      </p:sp>
      <p:sp>
        <p:nvSpPr>
          <p:cNvPr id="18" name="TextBox 17"/>
          <p:cNvSpPr txBox="1"/>
          <p:nvPr/>
        </p:nvSpPr>
        <p:spPr>
          <a:xfrm>
            <a:off x="0" y="0"/>
            <a:ext cx="1223412" cy="253916"/>
          </a:xfrm>
          <a:prstGeom prst="rect">
            <a:avLst/>
          </a:prstGeom>
          <a:noFill/>
        </p:spPr>
        <p:txBody>
          <a:bodyPr wrap="none" rtlCol="0">
            <a:spAutoFit/>
          </a:bodyPr>
          <a:lstStyle/>
          <a:p>
            <a:r>
              <a:rPr lang="en-US" sz="1050" b="1" dirty="0"/>
              <a:t>Climb Via – DCL</a:t>
            </a:r>
          </a:p>
        </p:txBody>
      </p:sp>
      <p:sp>
        <p:nvSpPr>
          <p:cNvPr id="20" name="TextBox 19"/>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19087363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58</a:t>
            </a:fld>
            <a:endParaRPr lang="en-US" dirty="0"/>
          </a:p>
        </p:txBody>
      </p:sp>
      <p:sp>
        <p:nvSpPr>
          <p:cNvPr id="5" name="TextBox 4"/>
          <p:cNvSpPr txBox="1"/>
          <p:nvPr/>
        </p:nvSpPr>
        <p:spPr>
          <a:xfrm>
            <a:off x="0" y="0"/>
            <a:ext cx="1798890" cy="253916"/>
          </a:xfrm>
          <a:prstGeom prst="rect">
            <a:avLst/>
          </a:prstGeom>
          <a:noFill/>
        </p:spPr>
        <p:txBody>
          <a:bodyPr wrap="none" rtlCol="0">
            <a:spAutoFit/>
          </a:bodyPr>
          <a:lstStyle/>
          <a:p>
            <a:r>
              <a:rPr lang="en-US" sz="1050" b="1" dirty="0"/>
              <a:t>Climb Via – Briefing Card</a:t>
            </a:r>
          </a:p>
        </p:txBody>
      </p:sp>
      <p:sp>
        <p:nvSpPr>
          <p:cNvPr id="6" name="TextBox 5"/>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263" y="676275"/>
            <a:ext cx="8753475" cy="5505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hlinkClick r:id="rId3"/>
          </p:cNvPr>
          <p:cNvSpPr txBox="1"/>
          <p:nvPr/>
        </p:nvSpPr>
        <p:spPr>
          <a:xfrm>
            <a:off x="2081431" y="6204857"/>
            <a:ext cx="5005601"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b="1" dirty="0"/>
              <a:t>Download the latest Version From NBAA’s Website</a:t>
            </a:r>
          </a:p>
        </p:txBody>
      </p:sp>
    </p:spTree>
    <p:extLst>
      <p:ext uri="{BB962C8B-B14F-4D97-AF65-F5344CB8AC3E}">
        <p14:creationId xmlns:p14="http://schemas.microsoft.com/office/powerpoint/2010/main" val="776842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59</a:t>
            </a:fld>
            <a:endParaRPr lang="en-US" dirty="0"/>
          </a:p>
        </p:txBody>
      </p:sp>
      <p:sp>
        <p:nvSpPr>
          <p:cNvPr id="5" name="TextBox 4"/>
          <p:cNvSpPr txBox="1"/>
          <p:nvPr/>
        </p:nvSpPr>
        <p:spPr>
          <a:xfrm>
            <a:off x="0" y="0"/>
            <a:ext cx="1798890" cy="253916"/>
          </a:xfrm>
          <a:prstGeom prst="rect">
            <a:avLst/>
          </a:prstGeom>
          <a:noFill/>
        </p:spPr>
        <p:txBody>
          <a:bodyPr wrap="none" rtlCol="0">
            <a:spAutoFit/>
          </a:bodyPr>
          <a:lstStyle/>
          <a:p>
            <a:r>
              <a:rPr lang="en-US" sz="1050" b="1" dirty="0"/>
              <a:t>Climb Via – Briefing Card</a:t>
            </a:r>
          </a:p>
        </p:txBody>
      </p:sp>
      <p:sp>
        <p:nvSpPr>
          <p:cNvPr id="6" name="TextBox 5"/>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095375"/>
            <a:ext cx="8686800" cy="4667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hlinkClick r:id="rId3"/>
          </p:cNvPr>
          <p:cNvSpPr txBox="1"/>
          <p:nvPr/>
        </p:nvSpPr>
        <p:spPr>
          <a:xfrm>
            <a:off x="2081431" y="6204857"/>
            <a:ext cx="5005601"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b="1" dirty="0"/>
              <a:t>Download the latest Version From NBAA’s Website</a:t>
            </a:r>
          </a:p>
        </p:txBody>
      </p:sp>
    </p:spTree>
    <p:extLst>
      <p:ext uri="{BB962C8B-B14F-4D97-AF65-F5344CB8AC3E}">
        <p14:creationId xmlns:p14="http://schemas.microsoft.com/office/powerpoint/2010/main" val="2400297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Pilots Need To Know</a:t>
            </a:r>
          </a:p>
        </p:txBody>
      </p:sp>
      <p:sp>
        <p:nvSpPr>
          <p:cNvPr id="3" name="Content Placeholder 2"/>
          <p:cNvSpPr>
            <a:spLocks noGrp="1"/>
          </p:cNvSpPr>
          <p:nvPr>
            <p:ph idx="1"/>
          </p:nvPr>
        </p:nvSpPr>
        <p:spPr>
          <a:xfrm>
            <a:off x="838200" y="2057400"/>
            <a:ext cx="7985760" cy="3573966"/>
          </a:xfrm>
        </p:spPr>
        <p:txBody>
          <a:bodyPr>
            <a:noAutofit/>
          </a:bodyPr>
          <a:lstStyle/>
          <a:p>
            <a:r>
              <a:rPr lang="en-US" b="1" i="1" dirty="0"/>
              <a:t>“Climb Via”:  </a:t>
            </a:r>
          </a:p>
          <a:p>
            <a:pPr lvl="1"/>
            <a:r>
              <a:rPr lang="en-US" dirty="0"/>
              <a:t>An abbreviated ATC clearance that requires compliance with a procedure’s lateral path, associated speed restrictions and altitude restrictions along the cleared route or procedure until climbing to the “Top Altitude” published on the SID</a:t>
            </a:r>
          </a:p>
          <a:p>
            <a:r>
              <a:rPr lang="en-US" b="1" i="1" dirty="0"/>
              <a:t>“Descend Via”: </a:t>
            </a:r>
          </a:p>
          <a:p>
            <a:pPr lvl="1"/>
            <a:r>
              <a:rPr lang="en-US" dirty="0"/>
              <a:t>An abbreviated ATC clearance that requires compliance with a published procedure’s lateral path and associated speed restrictions and provides a pilot-discretion descent to comply with published altitude restrictions until descending to the “Bottom Altitude” published on the STAR</a:t>
            </a:r>
          </a:p>
        </p:txBody>
      </p:sp>
      <p:sp>
        <p:nvSpPr>
          <p:cNvPr id="4" name="Slide Number Placeholder 3"/>
          <p:cNvSpPr>
            <a:spLocks noGrp="1"/>
          </p:cNvSpPr>
          <p:nvPr>
            <p:ph type="sldNum" sz="quarter" idx="12"/>
          </p:nvPr>
        </p:nvSpPr>
        <p:spPr/>
        <p:txBody>
          <a:bodyPr/>
          <a:lstStyle/>
          <a:p>
            <a:fld id="{79BA96BB-7DBE-4AD9-88D2-170EED19CF9B}" type="slidenum">
              <a:rPr lang="en-US" smtClean="0"/>
              <a:pPr/>
              <a:t>6</a:t>
            </a:fld>
            <a:endParaRPr lang="en-US" dirty="0"/>
          </a:p>
        </p:txBody>
      </p:sp>
      <p:sp>
        <p:nvSpPr>
          <p:cNvPr id="5" name="Text Placeholder 4"/>
          <p:cNvSpPr>
            <a:spLocks noGrp="1"/>
          </p:cNvSpPr>
          <p:nvPr>
            <p:ph type="body" sz="quarter" idx="13"/>
          </p:nvPr>
        </p:nvSpPr>
        <p:spPr/>
        <p:txBody>
          <a:bodyPr/>
          <a:lstStyle/>
          <a:p>
            <a:r>
              <a:rPr lang="en-US" dirty="0"/>
              <a:t>FAA “Climb Via” &amp; “Descend Via”</a:t>
            </a:r>
          </a:p>
        </p:txBody>
      </p:sp>
    </p:spTree>
    <p:extLst>
      <p:ext uri="{BB962C8B-B14F-4D97-AF65-F5344CB8AC3E}">
        <p14:creationId xmlns:p14="http://schemas.microsoft.com/office/powerpoint/2010/main" val="2123662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Descend Via: </a:t>
            </a:r>
          </a:p>
        </p:txBody>
      </p:sp>
      <p:sp>
        <p:nvSpPr>
          <p:cNvPr id="5" name="Slide Number Placeholder 4"/>
          <p:cNvSpPr>
            <a:spLocks noGrp="1"/>
          </p:cNvSpPr>
          <p:nvPr>
            <p:ph type="sldNum" sz="quarter" idx="12"/>
          </p:nvPr>
        </p:nvSpPr>
        <p:spPr/>
        <p:txBody>
          <a:bodyPr/>
          <a:lstStyle/>
          <a:p>
            <a:fld id="{FDF398BC-C7A8-40F1-B45A-BD95B17A1C32}" type="slidenum">
              <a:rPr lang="en-US" smtClean="0"/>
              <a:pPr/>
              <a:t>60</a:t>
            </a:fld>
            <a:endParaRPr lang="en-US" dirty="0"/>
          </a:p>
        </p:txBody>
      </p:sp>
      <p:sp>
        <p:nvSpPr>
          <p:cNvPr id="15" name="Text Placeholder 14"/>
          <p:cNvSpPr>
            <a:spLocks noGrp="1"/>
          </p:cNvSpPr>
          <p:nvPr>
            <p:ph type="body" sz="quarter" idx="13"/>
          </p:nvPr>
        </p:nvSpPr>
        <p:spPr>
          <a:xfrm>
            <a:off x="838200" y="1338942"/>
            <a:ext cx="7951840" cy="548640"/>
          </a:xfrm>
        </p:spPr>
        <p:txBody>
          <a:bodyPr>
            <a:noAutofit/>
          </a:bodyPr>
          <a:lstStyle/>
          <a:p>
            <a:pPr marL="0" indent="1588"/>
            <a:r>
              <a:rPr lang="en-US" sz="1700" b="1" dirty="0"/>
              <a:t>An abbreviated ATC clearance that requires compliance with a published procedure lateral path and associated speed restrictions and provides a  pilot-discretion descent to comply with published altitude restrictions.</a:t>
            </a:r>
          </a:p>
        </p:txBody>
      </p:sp>
      <p:sp>
        <p:nvSpPr>
          <p:cNvPr id="16" name="Text Placeholder 15"/>
          <p:cNvSpPr>
            <a:spLocks noGrp="1"/>
          </p:cNvSpPr>
          <p:nvPr>
            <p:ph type="body" sz="quarter" idx="14"/>
          </p:nvPr>
        </p:nvSpPr>
        <p:spPr/>
        <p:txBody>
          <a:bodyPr/>
          <a:lstStyle/>
          <a:p>
            <a:endParaRPr lang="en-US" dirty="0"/>
          </a:p>
        </p:txBody>
      </p:sp>
      <p:sp>
        <p:nvSpPr>
          <p:cNvPr id="18" name="TextBox 17"/>
          <p:cNvSpPr txBox="1"/>
          <p:nvPr/>
        </p:nvSpPr>
        <p:spPr>
          <a:xfrm>
            <a:off x="4561593" y="5411676"/>
            <a:ext cx="3044423" cy="261610"/>
          </a:xfrm>
          <a:prstGeom prst="rect">
            <a:avLst/>
          </a:prstGeom>
          <a:noFill/>
        </p:spPr>
        <p:txBody>
          <a:bodyPr wrap="none" rtlCol="0">
            <a:spAutoFit/>
          </a:bodyPr>
          <a:lstStyle/>
          <a:p>
            <a:r>
              <a:rPr lang="en-US" sz="1100" dirty="0"/>
              <a:t>©Jeppesen, Inc.  Not for Navigation Purposes</a:t>
            </a:r>
          </a:p>
        </p:txBody>
      </p:sp>
      <p:sp>
        <p:nvSpPr>
          <p:cNvPr id="13" name="TextBox 12"/>
          <p:cNvSpPr txBox="1"/>
          <p:nvPr/>
        </p:nvSpPr>
        <p:spPr>
          <a:xfrm>
            <a:off x="0" y="0"/>
            <a:ext cx="1941557" cy="253916"/>
          </a:xfrm>
          <a:prstGeom prst="rect">
            <a:avLst/>
          </a:prstGeom>
          <a:noFill/>
        </p:spPr>
        <p:txBody>
          <a:bodyPr wrap="none" rtlCol="0">
            <a:spAutoFit/>
          </a:bodyPr>
          <a:lstStyle/>
          <a:p>
            <a:r>
              <a:rPr lang="en-US" sz="1050" b="1" dirty="0"/>
              <a:t>Descend Via – Terminology</a:t>
            </a:r>
          </a:p>
        </p:txBody>
      </p:sp>
      <p:sp>
        <p:nvSpPr>
          <p:cNvPr id="14" name="TextBox 13"/>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grpSp>
        <p:nvGrpSpPr>
          <p:cNvPr id="20" name="Group 19"/>
          <p:cNvGrpSpPr/>
          <p:nvPr/>
        </p:nvGrpSpPr>
        <p:grpSpPr>
          <a:xfrm>
            <a:off x="0" y="1338942"/>
            <a:ext cx="9144000" cy="5833413"/>
            <a:chOff x="0" y="512293"/>
            <a:chExt cx="9144000" cy="5833413"/>
          </a:xfrm>
          <a:scene3d>
            <a:camera prst="perspectiveRelaxedModerately"/>
            <a:lightRig rig="threePt" dir="t"/>
          </a:scene3d>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2293"/>
              <a:ext cx="9144000" cy="5833413"/>
            </a:xfrm>
            <a:prstGeom prst="rect">
              <a:avLst/>
            </a:prstGeom>
            <a:ln>
              <a:noFill/>
            </a:ln>
            <a:effectLst>
              <a:outerShdw blurRad="292100" dist="139700" dir="2700000" algn="tl" rotWithShape="0">
                <a:srgbClr val="333333">
                  <a:alpha val="65000"/>
                </a:srgbClr>
              </a:outerShdw>
            </a:effectLst>
          </p:spPr>
        </p:pic>
        <p:sp>
          <p:nvSpPr>
            <p:cNvPr id="8" name="Rectangle: Rounded Corners 7"/>
            <p:cNvSpPr/>
            <p:nvPr/>
          </p:nvSpPr>
          <p:spPr>
            <a:xfrm>
              <a:off x="3987114" y="3085070"/>
              <a:ext cx="407771" cy="35422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Rectangle: Rounded Corners 8"/>
            <p:cNvSpPr/>
            <p:nvPr/>
          </p:nvSpPr>
          <p:spPr>
            <a:xfrm>
              <a:off x="5000368" y="2846173"/>
              <a:ext cx="333632" cy="25537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Rounded Corners 11"/>
            <p:cNvSpPr/>
            <p:nvPr/>
          </p:nvSpPr>
          <p:spPr>
            <a:xfrm>
              <a:off x="3109784" y="4036541"/>
              <a:ext cx="411892" cy="350108"/>
            </a:xfrm>
            <a:prstGeom prst="roundRect">
              <a:avLst>
                <a:gd name="adj" fmla="val 843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Rounded Corners 16"/>
            <p:cNvSpPr/>
            <p:nvPr/>
          </p:nvSpPr>
          <p:spPr>
            <a:xfrm>
              <a:off x="3299254" y="4674973"/>
              <a:ext cx="337751" cy="23477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Freeform: Shape 18"/>
            <p:cNvSpPr/>
            <p:nvPr/>
          </p:nvSpPr>
          <p:spPr>
            <a:xfrm>
              <a:off x="2671795" y="1556952"/>
              <a:ext cx="4717546" cy="4580237"/>
            </a:xfrm>
            <a:custGeom>
              <a:avLst/>
              <a:gdLst>
                <a:gd name="connsiteX0" fmla="*/ 79644 w 2719871"/>
                <a:gd name="connsiteY0" fmla="*/ 2731657 h 2731657"/>
                <a:gd name="connsiteX1" fmla="*/ 9622 w 2719871"/>
                <a:gd name="connsiteY1" fmla="*/ 2122057 h 2731657"/>
                <a:gd name="connsiteX2" fmla="*/ 178498 w 2719871"/>
                <a:gd name="connsiteY2" fmla="*/ 1767830 h 2731657"/>
                <a:gd name="connsiteX3" fmla="*/ 1591287 w 2719871"/>
                <a:gd name="connsiteY3" fmla="*/ 161452 h 2731657"/>
                <a:gd name="connsiteX4" fmla="*/ 2719871 w 2719871"/>
                <a:gd name="connsiteY4" fmla="*/ 140857 h 2731657"/>
                <a:gd name="connsiteX0" fmla="*/ 79644 w 3234736"/>
                <a:gd name="connsiteY0" fmla="*/ 4394691 h 4394691"/>
                <a:gd name="connsiteX1" fmla="*/ 9622 w 3234736"/>
                <a:gd name="connsiteY1" fmla="*/ 3785091 h 4394691"/>
                <a:gd name="connsiteX2" fmla="*/ 178498 w 3234736"/>
                <a:gd name="connsiteY2" fmla="*/ 3430864 h 4394691"/>
                <a:gd name="connsiteX3" fmla="*/ 1591287 w 3234736"/>
                <a:gd name="connsiteY3" fmla="*/ 1824486 h 4394691"/>
                <a:gd name="connsiteX4" fmla="*/ 3234736 w 3234736"/>
                <a:gd name="connsiteY4" fmla="*/ 8043 h 4394691"/>
                <a:gd name="connsiteX0" fmla="*/ 79644 w 3234736"/>
                <a:gd name="connsiteY0" fmla="*/ 4386648 h 4386648"/>
                <a:gd name="connsiteX1" fmla="*/ 9622 w 3234736"/>
                <a:gd name="connsiteY1" fmla="*/ 3777048 h 4386648"/>
                <a:gd name="connsiteX2" fmla="*/ 178498 w 3234736"/>
                <a:gd name="connsiteY2" fmla="*/ 3422821 h 4386648"/>
                <a:gd name="connsiteX3" fmla="*/ 1591287 w 3234736"/>
                <a:gd name="connsiteY3" fmla="*/ 1816443 h 4386648"/>
                <a:gd name="connsiteX4" fmla="*/ 1933156 w 3234736"/>
                <a:gd name="connsiteY4" fmla="*/ 1462216 h 4386648"/>
                <a:gd name="connsiteX5" fmla="*/ 3234736 w 3234736"/>
                <a:gd name="connsiteY5" fmla="*/ 0 h 4386648"/>
                <a:gd name="connsiteX0" fmla="*/ 79644 w 3234736"/>
                <a:gd name="connsiteY0" fmla="*/ 4386648 h 4386648"/>
                <a:gd name="connsiteX1" fmla="*/ 9622 w 3234736"/>
                <a:gd name="connsiteY1" fmla="*/ 3777048 h 4386648"/>
                <a:gd name="connsiteX2" fmla="*/ 178498 w 3234736"/>
                <a:gd name="connsiteY2" fmla="*/ 3422821 h 4386648"/>
                <a:gd name="connsiteX3" fmla="*/ 1591287 w 3234736"/>
                <a:gd name="connsiteY3" fmla="*/ 1816443 h 4386648"/>
                <a:gd name="connsiteX4" fmla="*/ 1933156 w 3234736"/>
                <a:gd name="connsiteY4" fmla="*/ 1462216 h 4386648"/>
                <a:gd name="connsiteX5" fmla="*/ 3234736 w 3234736"/>
                <a:gd name="connsiteY5" fmla="*/ 0 h 4386648"/>
                <a:gd name="connsiteX0" fmla="*/ 79644 w 3234736"/>
                <a:gd name="connsiteY0" fmla="*/ 4386648 h 4386648"/>
                <a:gd name="connsiteX1" fmla="*/ 9622 w 3234736"/>
                <a:gd name="connsiteY1" fmla="*/ 3777048 h 4386648"/>
                <a:gd name="connsiteX2" fmla="*/ 178498 w 3234736"/>
                <a:gd name="connsiteY2" fmla="*/ 3422821 h 4386648"/>
                <a:gd name="connsiteX3" fmla="*/ 1591287 w 3234736"/>
                <a:gd name="connsiteY3" fmla="*/ 1816443 h 4386648"/>
                <a:gd name="connsiteX4" fmla="*/ 1933156 w 3234736"/>
                <a:gd name="connsiteY4" fmla="*/ 1462216 h 4386648"/>
                <a:gd name="connsiteX5" fmla="*/ 3234736 w 3234736"/>
                <a:gd name="connsiteY5" fmla="*/ 0 h 4386648"/>
                <a:gd name="connsiteX0" fmla="*/ 79644 w 3234736"/>
                <a:gd name="connsiteY0" fmla="*/ 4386648 h 4386648"/>
                <a:gd name="connsiteX1" fmla="*/ 9622 w 3234736"/>
                <a:gd name="connsiteY1" fmla="*/ 3777048 h 4386648"/>
                <a:gd name="connsiteX2" fmla="*/ 178498 w 3234736"/>
                <a:gd name="connsiteY2" fmla="*/ 3422821 h 4386648"/>
                <a:gd name="connsiteX3" fmla="*/ 1591287 w 3234736"/>
                <a:gd name="connsiteY3" fmla="*/ 1816443 h 4386648"/>
                <a:gd name="connsiteX4" fmla="*/ 1933156 w 3234736"/>
                <a:gd name="connsiteY4" fmla="*/ 1462216 h 4386648"/>
                <a:gd name="connsiteX5" fmla="*/ 3094691 w 3234736"/>
                <a:gd name="connsiteY5" fmla="*/ 148280 h 4386648"/>
                <a:gd name="connsiteX6" fmla="*/ 3234736 w 3234736"/>
                <a:gd name="connsiteY6" fmla="*/ 0 h 4386648"/>
                <a:gd name="connsiteX0" fmla="*/ 79644 w 4717546"/>
                <a:gd name="connsiteY0" fmla="*/ 4580237 h 4580237"/>
                <a:gd name="connsiteX1" fmla="*/ 9622 w 4717546"/>
                <a:gd name="connsiteY1" fmla="*/ 3970637 h 4580237"/>
                <a:gd name="connsiteX2" fmla="*/ 178498 w 4717546"/>
                <a:gd name="connsiteY2" fmla="*/ 3616410 h 4580237"/>
                <a:gd name="connsiteX3" fmla="*/ 1591287 w 4717546"/>
                <a:gd name="connsiteY3" fmla="*/ 2010032 h 4580237"/>
                <a:gd name="connsiteX4" fmla="*/ 1933156 w 4717546"/>
                <a:gd name="connsiteY4" fmla="*/ 1655805 h 4580237"/>
                <a:gd name="connsiteX5" fmla="*/ 3094691 w 4717546"/>
                <a:gd name="connsiteY5" fmla="*/ 341869 h 4580237"/>
                <a:gd name="connsiteX6" fmla="*/ 4717546 w 4717546"/>
                <a:gd name="connsiteY6" fmla="*/ 0 h 4580237"/>
                <a:gd name="connsiteX0" fmla="*/ 79644 w 4717546"/>
                <a:gd name="connsiteY0" fmla="*/ 4580237 h 4580237"/>
                <a:gd name="connsiteX1" fmla="*/ 9622 w 4717546"/>
                <a:gd name="connsiteY1" fmla="*/ 3970637 h 4580237"/>
                <a:gd name="connsiteX2" fmla="*/ 178498 w 4717546"/>
                <a:gd name="connsiteY2" fmla="*/ 3616410 h 4580237"/>
                <a:gd name="connsiteX3" fmla="*/ 1591287 w 4717546"/>
                <a:gd name="connsiteY3" fmla="*/ 2010032 h 4580237"/>
                <a:gd name="connsiteX4" fmla="*/ 1933156 w 4717546"/>
                <a:gd name="connsiteY4" fmla="*/ 1655805 h 4580237"/>
                <a:gd name="connsiteX5" fmla="*/ 3432443 w 4717546"/>
                <a:gd name="connsiteY5" fmla="*/ 8237 h 4580237"/>
                <a:gd name="connsiteX6" fmla="*/ 4717546 w 4717546"/>
                <a:gd name="connsiteY6" fmla="*/ 0 h 458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7546" h="4580237">
                  <a:moveTo>
                    <a:pt x="79644" y="4580237"/>
                  </a:moveTo>
                  <a:cubicBezTo>
                    <a:pt x="36395" y="4355756"/>
                    <a:pt x="-6854" y="4131275"/>
                    <a:pt x="9622" y="3970637"/>
                  </a:cubicBezTo>
                  <a:cubicBezTo>
                    <a:pt x="26098" y="3809999"/>
                    <a:pt x="-85113" y="3943177"/>
                    <a:pt x="178498" y="3616410"/>
                  </a:cubicBezTo>
                  <a:lnTo>
                    <a:pt x="1591287" y="2010032"/>
                  </a:lnTo>
                  <a:cubicBezTo>
                    <a:pt x="1883730" y="1683265"/>
                    <a:pt x="1659248" y="1958545"/>
                    <a:pt x="1933156" y="1655805"/>
                  </a:cubicBezTo>
                  <a:lnTo>
                    <a:pt x="3432443" y="8237"/>
                  </a:lnTo>
                  <a:lnTo>
                    <a:pt x="4717546" y="0"/>
                  </a:lnTo>
                </a:path>
              </a:pathLst>
            </a:custGeom>
            <a:noFill/>
            <a:ln w="10160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34450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685800"/>
            <a:ext cx="7848600" cy="640080"/>
          </a:xfrm>
        </p:spPr>
        <p:txBody>
          <a:bodyPr/>
          <a:lstStyle/>
          <a:p>
            <a:r>
              <a:rPr lang="en-US" dirty="0"/>
              <a:t>Descend Via (AIM 5-4-1 a 2)</a:t>
            </a:r>
          </a:p>
        </p:txBody>
      </p:sp>
      <p:sp>
        <p:nvSpPr>
          <p:cNvPr id="8" name="Content Placeholder 2"/>
          <p:cNvSpPr>
            <a:spLocks noGrp="1"/>
          </p:cNvSpPr>
          <p:nvPr>
            <p:ph idx="1"/>
          </p:nvPr>
        </p:nvSpPr>
        <p:spPr>
          <a:xfrm>
            <a:off x="838200" y="2057400"/>
            <a:ext cx="7848600" cy="3886200"/>
          </a:xfrm>
        </p:spPr>
        <p:txBody>
          <a:bodyPr>
            <a:normAutofit/>
          </a:bodyPr>
          <a:lstStyle/>
          <a:p>
            <a:r>
              <a:rPr lang="en-US" dirty="0"/>
              <a:t>Descend at pilot’s discretion to meet published restrictions and laterally navigate on a STAR</a:t>
            </a:r>
          </a:p>
          <a:p>
            <a:r>
              <a:rPr lang="en-US" dirty="0"/>
              <a:t>When cleared to a waypoint depicted on a STAR, to descend from a previously assigned altitude at pilot’s discretion to the altitude depicted at the waypoint</a:t>
            </a:r>
          </a:p>
          <a:p>
            <a:r>
              <a:rPr lang="en-US" dirty="0"/>
              <a:t>Once established on the depicted arrival, to descend and to meet all published or assigned altitude and/or speed restrictions</a:t>
            </a:r>
          </a:p>
        </p:txBody>
      </p:sp>
      <p:sp>
        <p:nvSpPr>
          <p:cNvPr id="9" name="Slide Number Placeholder 3"/>
          <p:cNvSpPr>
            <a:spLocks noGrp="1"/>
          </p:cNvSpPr>
          <p:nvPr>
            <p:ph type="sldNum" sz="quarter" idx="12"/>
          </p:nvPr>
        </p:nvSpPr>
        <p:spPr>
          <a:xfrm>
            <a:off x="7772400" y="6248400"/>
            <a:ext cx="914400" cy="365125"/>
          </a:xfrm>
        </p:spPr>
        <p:txBody>
          <a:bodyPr/>
          <a:lstStyle/>
          <a:p>
            <a:fld id="{79BA96BB-7DBE-4AD9-88D2-170EED19CF9B}" type="slidenum">
              <a:rPr lang="en-US" smtClean="0"/>
              <a:pPr/>
              <a:t>61</a:t>
            </a:fld>
            <a:endParaRPr lang="en-US" dirty="0"/>
          </a:p>
        </p:txBody>
      </p:sp>
      <p:sp>
        <p:nvSpPr>
          <p:cNvPr id="10" name="Text Placeholder 4"/>
          <p:cNvSpPr>
            <a:spLocks noGrp="1"/>
          </p:cNvSpPr>
          <p:nvPr>
            <p:ph type="body" sz="quarter" idx="13"/>
          </p:nvPr>
        </p:nvSpPr>
        <p:spPr>
          <a:xfrm>
            <a:off x="838200" y="1338942"/>
            <a:ext cx="7848600" cy="548640"/>
          </a:xfrm>
        </p:spPr>
        <p:txBody>
          <a:bodyPr/>
          <a:lstStyle/>
          <a:p>
            <a:r>
              <a:rPr lang="en-US" dirty="0"/>
              <a:t>Authorizes The Pilot To</a:t>
            </a:r>
          </a:p>
        </p:txBody>
      </p:sp>
      <p:sp>
        <p:nvSpPr>
          <p:cNvPr id="6" name="TextBox 5"/>
          <p:cNvSpPr txBox="1"/>
          <p:nvPr/>
        </p:nvSpPr>
        <p:spPr>
          <a:xfrm>
            <a:off x="0" y="0"/>
            <a:ext cx="1941557" cy="253916"/>
          </a:xfrm>
          <a:prstGeom prst="rect">
            <a:avLst/>
          </a:prstGeom>
          <a:noFill/>
        </p:spPr>
        <p:txBody>
          <a:bodyPr wrap="none" rtlCol="0">
            <a:spAutoFit/>
          </a:bodyPr>
          <a:lstStyle/>
          <a:p>
            <a:r>
              <a:rPr lang="en-US" sz="1050" b="1" dirty="0"/>
              <a:t>Descend Via – Terminology</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12579241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Bottom Altitude:</a:t>
            </a:r>
          </a:p>
        </p:txBody>
      </p:sp>
      <p:sp>
        <p:nvSpPr>
          <p:cNvPr id="4" name="Slide Number Placeholder 3"/>
          <p:cNvSpPr>
            <a:spLocks noGrp="1"/>
          </p:cNvSpPr>
          <p:nvPr>
            <p:ph type="sldNum" sz="quarter" idx="12"/>
          </p:nvPr>
        </p:nvSpPr>
        <p:spPr/>
        <p:txBody>
          <a:bodyPr/>
          <a:lstStyle/>
          <a:p>
            <a:fld id="{79BA96BB-7DBE-4AD9-88D2-170EED19CF9B}" type="slidenum">
              <a:rPr lang="en-US" smtClean="0"/>
              <a:pPr/>
              <a:t>62</a:t>
            </a:fld>
            <a:endParaRPr lang="en-US" dirty="0"/>
          </a:p>
        </p:txBody>
      </p:sp>
      <p:sp>
        <p:nvSpPr>
          <p:cNvPr id="5" name="Text Placeholder 4"/>
          <p:cNvSpPr>
            <a:spLocks noGrp="1"/>
          </p:cNvSpPr>
          <p:nvPr>
            <p:ph type="body" sz="quarter" idx="13"/>
          </p:nvPr>
        </p:nvSpPr>
        <p:spPr>
          <a:xfrm>
            <a:off x="838200" y="1338941"/>
            <a:ext cx="7848600" cy="892981"/>
          </a:xfrm>
        </p:spPr>
        <p:txBody>
          <a:bodyPr>
            <a:normAutofit/>
          </a:bodyPr>
          <a:lstStyle/>
          <a:p>
            <a:pPr marL="0" indent="1588"/>
            <a:r>
              <a:rPr lang="en-US" sz="1800" b="1" dirty="0"/>
              <a:t>In reference to published altitude restrictions on a STAR or                  STAR runway transition, the lowest altitude authorized.</a:t>
            </a:r>
          </a:p>
          <a:p>
            <a:endParaRPr lang="en-US" sz="900" dirty="0"/>
          </a:p>
        </p:txBody>
      </p:sp>
      <p:sp>
        <p:nvSpPr>
          <p:cNvPr id="15" name="TextBox 14"/>
          <p:cNvSpPr txBox="1"/>
          <p:nvPr/>
        </p:nvSpPr>
        <p:spPr>
          <a:xfrm>
            <a:off x="4561593" y="5620185"/>
            <a:ext cx="3044423" cy="261610"/>
          </a:xfrm>
          <a:prstGeom prst="rect">
            <a:avLst/>
          </a:prstGeom>
          <a:noFill/>
        </p:spPr>
        <p:txBody>
          <a:bodyPr wrap="none" rtlCol="0">
            <a:spAutoFit/>
          </a:bodyPr>
          <a:lstStyle/>
          <a:p>
            <a:r>
              <a:rPr lang="en-US" sz="1100" dirty="0"/>
              <a:t>©Jeppesen, Inc.  Not for Navigation Purposes</a:t>
            </a:r>
          </a:p>
        </p:txBody>
      </p:sp>
      <p:sp>
        <p:nvSpPr>
          <p:cNvPr id="13" name="TextBox 12"/>
          <p:cNvSpPr txBox="1"/>
          <p:nvPr/>
        </p:nvSpPr>
        <p:spPr>
          <a:xfrm>
            <a:off x="0" y="0"/>
            <a:ext cx="1941557" cy="253916"/>
          </a:xfrm>
          <a:prstGeom prst="rect">
            <a:avLst/>
          </a:prstGeom>
          <a:noFill/>
        </p:spPr>
        <p:txBody>
          <a:bodyPr wrap="none" rtlCol="0">
            <a:spAutoFit/>
          </a:bodyPr>
          <a:lstStyle/>
          <a:p>
            <a:r>
              <a:rPr lang="en-US" sz="1050" b="1" dirty="0"/>
              <a:t>Descend Via – Terminology</a:t>
            </a:r>
          </a:p>
        </p:txBody>
      </p:sp>
      <p:sp>
        <p:nvSpPr>
          <p:cNvPr id="17" name="TextBox 16"/>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grpSp>
        <p:nvGrpSpPr>
          <p:cNvPr id="7" name="Group 6"/>
          <p:cNvGrpSpPr>
            <a:grpSpLocks noChangeAspect="1"/>
          </p:cNvGrpSpPr>
          <p:nvPr/>
        </p:nvGrpSpPr>
        <p:grpSpPr>
          <a:xfrm>
            <a:off x="83151" y="1216713"/>
            <a:ext cx="8974524" cy="5725296"/>
            <a:chOff x="1076643" y="2011311"/>
            <a:chExt cx="6987540" cy="4457700"/>
          </a:xfrm>
          <a:scene3d>
            <a:camera prst="perspectiveRelaxedModerately"/>
            <a:lightRig rig="threePt" dir="t"/>
          </a:scene3d>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643" y="2011311"/>
              <a:ext cx="6987540" cy="4457700"/>
            </a:xfrm>
            <a:prstGeom prst="rect">
              <a:avLst/>
            </a:prstGeom>
            <a:ln>
              <a:noFill/>
            </a:ln>
            <a:effectLst>
              <a:outerShdw blurRad="292100" dist="139700" dir="2700000" algn="tl" rotWithShape="0">
                <a:srgbClr val="333333">
                  <a:alpha val="65000"/>
                </a:srgbClr>
              </a:outerShdw>
            </a:effectLst>
          </p:spPr>
        </p:pic>
        <p:sp>
          <p:nvSpPr>
            <p:cNvPr id="6" name="Rectangle: Rounded Corners 5"/>
            <p:cNvSpPr/>
            <p:nvPr/>
          </p:nvSpPr>
          <p:spPr>
            <a:xfrm>
              <a:off x="4893013" y="3752491"/>
              <a:ext cx="262647" cy="250441"/>
            </a:xfrm>
            <a:prstGeom prst="roundRect">
              <a:avLst>
                <a:gd name="adj" fmla="val 615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8" name="Picture 7"/>
          <p:cNvPicPr>
            <a:picLocks noChangeAspect="1"/>
          </p:cNvPicPr>
          <p:nvPr/>
        </p:nvPicPr>
        <p:blipFill>
          <a:blip r:embed="rId3"/>
          <a:stretch>
            <a:fillRect/>
          </a:stretch>
        </p:blipFill>
        <p:spPr>
          <a:xfrm>
            <a:off x="5912869" y="3294916"/>
            <a:ext cx="1200150" cy="828675"/>
          </a:xfrm>
          <a:prstGeom prst="rect">
            <a:avLst/>
          </a:prstGeom>
          <a:ln>
            <a:noFill/>
          </a:ln>
          <a:effectLst>
            <a:outerShdw blurRad="292100" dist="139700" dir="2700000" algn="tl" rotWithShape="0">
              <a:srgbClr val="333333">
                <a:alpha val="65000"/>
              </a:srgbClr>
            </a:outerShdw>
          </a:effectLst>
        </p:spPr>
      </p:pic>
      <p:sp>
        <p:nvSpPr>
          <p:cNvPr id="11" name="Speech Bubble: Rectangle 10"/>
          <p:cNvSpPr/>
          <p:nvPr/>
        </p:nvSpPr>
        <p:spPr>
          <a:xfrm>
            <a:off x="5900468" y="3266586"/>
            <a:ext cx="1199072" cy="857005"/>
          </a:xfrm>
          <a:prstGeom prst="wedgeRectCallout">
            <a:avLst>
              <a:gd name="adj1" fmla="val -97811"/>
              <a:gd name="adj2" fmla="val 2105"/>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704099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
        <p:nvSpPr>
          <p:cNvPr id="9" name="Title 8"/>
          <p:cNvSpPr>
            <a:spLocks noGrp="1"/>
          </p:cNvSpPr>
          <p:nvPr>
            <p:ph type="title"/>
          </p:nvPr>
        </p:nvSpPr>
        <p:spPr/>
        <p:txBody>
          <a:bodyPr/>
          <a:lstStyle/>
          <a:p>
            <a:r>
              <a:rPr lang="en-US" dirty="0"/>
              <a:t>Bottom Altitude</a:t>
            </a:r>
          </a:p>
        </p:txBody>
      </p:sp>
      <p:sp>
        <p:nvSpPr>
          <p:cNvPr id="10" name="Content Placeholder 9"/>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63</a:t>
            </a:fld>
            <a:endParaRPr lang="en-US" dirty="0"/>
          </a:p>
        </p:txBody>
      </p:sp>
      <p:sp>
        <p:nvSpPr>
          <p:cNvPr id="11" name="Text Placeholder 10"/>
          <p:cNvSpPr>
            <a:spLocks noGrp="1"/>
          </p:cNvSpPr>
          <p:nvPr>
            <p:ph type="body" sz="quarter" idx="13"/>
          </p:nvPr>
        </p:nvSpPr>
        <p:spPr/>
        <p:txBody>
          <a:bodyPr/>
          <a:lstStyle/>
          <a:p>
            <a:endParaRPr lang="en-US" dirty="0"/>
          </a:p>
        </p:txBody>
      </p:sp>
      <p:sp>
        <p:nvSpPr>
          <p:cNvPr id="12" name="Text Placeholder 11"/>
          <p:cNvSpPr>
            <a:spLocks noGrp="1"/>
          </p:cNvSpPr>
          <p:nvPr>
            <p:ph type="body" sz="quarter" idx="14"/>
          </p:nvPr>
        </p:nvSpPr>
        <p:spPr/>
        <p:txBody>
          <a:bodyPr/>
          <a:lstStyle/>
          <a:p>
            <a:endParaRPr lang="en-US" dirty="0"/>
          </a:p>
        </p:txBody>
      </p:sp>
      <p:sp>
        <p:nvSpPr>
          <p:cNvPr id="18" name="TextBox 17"/>
          <p:cNvSpPr txBox="1"/>
          <p:nvPr/>
        </p:nvSpPr>
        <p:spPr>
          <a:xfrm>
            <a:off x="650846" y="6248400"/>
            <a:ext cx="3044423" cy="261610"/>
          </a:xfrm>
          <a:prstGeom prst="rect">
            <a:avLst/>
          </a:prstGeom>
          <a:noFill/>
        </p:spPr>
        <p:txBody>
          <a:bodyPr wrap="none" rtlCol="0">
            <a:spAutoFit/>
          </a:bodyPr>
          <a:lstStyle/>
          <a:p>
            <a:r>
              <a:rPr lang="en-US" sz="1100" dirty="0"/>
              <a:t>©Jeppesen, Inc.  Not for Navigation Purposes</a:t>
            </a:r>
          </a:p>
        </p:txBody>
      </p:sp>
      <p:sp>
        <p:nvSpPr>
          <p:cNvPr id="24" name="TextBox 23"/>
          <p:cNvSpPr txBox="1"/>
          <p:nvPr/>
        </p:nvSpPr>
        <p:spPr>
          <a:xfrm>
            <a:off x="0" y="0"/>
            <a:ext cx="1941557" cy="253916"/>
          </a:xfrm>
          <a:prstGeom prst="rect">
            <a:avLst/>
          </a:prstGeom>
          <a:noFill/>
        </p:spPr>
        <p:txBody>
          <a:bodyPr wrap="none" rtlCol="0">
            <a:spAutoFit/>
          </a:bodyPr>
          <a:lstStyle/>
          <a:p>
            <a:r>
              <a:rPr lang="en-US" sz="1050" b="1" dirty="0"/>
              <a:t>Descend Via – Terminology</a:t>
            </a:r>
          </a:p>
        </p:txBody>
      </p:sp>
      <p:grpSp>
        <p:nvGrpSpPr>
          <p:cNvPr id="8" name="Group 7"/>
          <p:cNvGrpSpPr/>
          <p:nvPr/>
        </p:nvGrpSpPr>
        <p:grpSpPr>
          <a:xfrm>
            <a:off x="-1587" y="1362074"/>
            <a:ext cx="9144000" cy="5147936"/>
            <a:chOff x="0" y="855032"/>
            <a:chExt cx="9144000" cy="5147936"/>
          </a:xfrm>
        </p:grpSpPr>
        <p:pic>
          <p:nvPicPr>
            <p:cNvPr id="3" name="Picture 2"/>
            <p:cNvPicPr>
              <a:picLocks noChangeAspect="1"/>
            </p:cNvPicPr>
            <p:nvPr/>
          </p:nvPicPr>
          <p:blipFill>
            <a:blip r:embed="rId2"/>
            <a:stretch>
              <a:fillRect/>
            </a:stretch>
          </p:blipFill>
          <p:spPr>
            <a:xfrm>
              <a:off x="0" y="855032"/>
              <a:ext cx="9144000" cy="5147936"/>
            </a:xfrm>
            <a:prstGeom prst="rect">
              <a:avLst/>
            </a:prstGeom>
            <a:ln>
              <a:noFill/>
            </a:ln>
            <a:effectLst>
              <a:outerShdw blurRad="292100" dist="139700" dir="2700000" algn="tl" rotWithShape="0">
                <a:srgbClr val="333333">
                  <a:alpha val="65000"/>
                </a:srgbClr>
              </a:outerShdw>
            </a:effectLst>
          </p:spPr>
        </p:pic>
        <p:sp>
          <p:nvSpPr>
            <p:cNvPr id="6" name="Freeform: Shape 5"/>
            <p:cNvSpPr/>
            <p:nvPr/>
          </p:nvSpPr>
          <p:spPr>
            <a:xfrm>
              <a:off x="422031" y="2848709"/>
              <a:ext cx="5380892" cy="3147646"/>
            </a:xfrm>
            <a:custGeom>
              <a:avLst/>
              <a:gdLst>
                <a:gd name="connsiteX0" fmla="*/ 0 w 5563603"/>
                <a:gd name="connsiteY0" fmla="*/ 3375029 h 3375029"/>
                <a:gd name="connsiteX1" fmla="*/ 2875084 w 5563603"/>
                <a:gd name="connsiteY1" fmla="*/ 227383 h 3375029"/>
                <a:gd name="connsiteX2" fmla="*/ 5380892 w 5563603"/>
                <a:gd name="connsiteY2" fmla="*/ 244967 h 3375029"/>
                <a:gd name="connsiteX3" fmla="*/ 5372100 w 5563603"/>
                <a:gd name="connsiteY3" fmla="*/ 227383 h 3375029"/>
                <a:gd name="connsiteX4" fmla="*/ 5372100 w 5563603"/>
                <a:gd name="connsiteY4" fmla="*/ 227383 h 3375029"/>
                <a:gd name="connsiteX0" fmla="*/ 0 w 5563603"/>
                <a:gd name="connsiteY0" fmla="*/ 3375029 h 3375029"/>
                <a:gd name="connsiteX1" fmla="*/ 2875084 w 5563603"/>
                <a:gd name="connsiteY1" fmla="*/ 227383 h 3375029"/>
                <a:gd name="connsiteX2" fmla="*/ 5380892 w 5563603"/>
                <a:gd name="connsiteY2" fmla="*/ 244967 h 3375029"/>
                <a:gd name="connsiteX3" fmla="*/ 5372100 w 5563603"/>
                <a:gd name="connsiteY3" fmla="*/ 227383 h 3375029"/>
                <a:gd name="connsiteX0" fmla="*/ 0 w 5380892"/>
                <a:gd name="connsiteY0" fmla="*/ 3375029 h 3375029"/>
                <a:gd name="connsiteX1" fmla="*/ 2875084 w 5380892"/>
                <a:gd name="connsiteY1" fmla="*/ 227383 h 3375029"/>
                <a:gd name="connsiteX2" fmla="*/ 5380892 w 5380892"/>
                <a:gd name="connsiteY2" fmla="*/ 244967 h 3375029"/>
                <a:gd name="connsiteX0" fmla="*/ 0 w 5380892"/>
                <a:gd name="connsiteY0" fmla="*/ 3147646 h 3147646"/>
                <a:gd name="connsiteX1" fmla="*/ 2875084 w 5380892"/>
                <a:gd name="connsiteY1" fmla="*/ 0 h 3147646"/>
                <a:gd name="connsiteX2" fmla="*/ 5380892 w 5380892"/>
                <a:gd name="connsiteY2" fmla="*/ 17584 h 3147646"/>
                <a:gd name="connsiteX0" fmla="*/ 0 w 5380892"/>
                <a:gd name="connsiteY0" fmla="*/ 3147646 h 3147646"/>
                <a:gd name="connsiteX1" fmla="*/ 2875084 w 5380892"/>
                <a:gd name="connsiteY1" fmla="*/ 0 h 3147646"/>
                <a:gd name="connsiteX2" fmla="*/ 5380892 w 5380892"/>
                <a:gd name="connsiteY2" fmla="*/ 17584 h 3147646"/>
              </a:gdLst>
              <a:ahLst/>
              <a:cxnLst>
                <a:cxn ang="0">
                  <a:pos x="connsiteX0" y="connsiteY0"/>
                </a:cxn>
                <a:cxn ang="0">
                  <a:pos x="connsiteX1" y="connsiteY1"/>
                </a:cxn>
                <a:cxn ang="0">
                  <a:pos x="connsiteX2" y="connsiteY2"/>
                </a:cxn>
              </a:cxnLst>
              <a:rect l="l" t="t" r="r" b="b"/>
              <a:pathLst>
                <a:path w="5380892" h="3147646">
                  <a:moveTo>
                    <a:pt x="0" y="3147646"/>
                  </a:moveTo>
                  <a:lnTo>
                    <a:pt x="2875084" y="0"/>
                  </a:lnTo>
                  <a:lnTo>
                    <a:pt x="5380892" y="17584"/>
                  </a:lnTo>
                </a:path>
              </a:pathLst>
            </a:custGeom>
            <a:noFill/>
            <a:ln w="10160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quot;No&quot; Symbol 16"/>
            <p:cNvSpPr/>
            <p:nvPr/>
          </p:nvSpPr>
          <p:spPr>
            <a:xfrm>
              <a:off x="3109237" y="3045995"/>
              <a:ext cx="391957" cy="392106"/>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33" name="&quot;No&quot; Symbol 16"/>
            <p:cNvSpPr/>
            <p:nvPr/>
          </p:nvSpPr>
          <p:spPr>
            <a:xfrm>
              <a:off x="2173057" y="3390900"/>
              <a:ext cx="391957" cy="392106"/>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34" name="&quot;No&quot; Symbol 16"/>
            <p:cNvSpPr/>
            <p:nvPr/>
          </p:nvSpPr>
          <p:spPr>
            <a:xfrm>
              <a:off x="3433939" y="2849942"/>
              <a:ext cx="391957" cy="392106"/>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35" name="&quot;No&quot; Symbol 16"/>
            <p:cNvSpPr/>
            <p:nvPr/>
          </p:nvSpPr>
          <p:spPr>
            <a:xfrm>
              <a:off x="4293729" y="2849942"/>
              <a:ext cx="391957" cy="392106"/>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7" name="Rectangle: Rounded Corners 6"/>
            <p:cNvSpPr/>
            <p:nvPr/>
          </p:nvSpPr>
          <p:spPr>
            <a:xfrm>
              <a:off x="1164566" y="5331125"/>
              <a:ext cx="638355" cy="457200"/>
            </a:xfrm>
            <a:prstGeom prst="roundRect">
              <a:avLst>
                <a:gd name="adj" fmla="val 1573"/>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6" name="TextBox 35"/>
          <p:cNvSpPr txBox="1"/>
          <p:nvPr/>
        </p:nvSpPr>
        <p:spPr>
          <a:xfrm>
            <a:off x="2851769" y="5907881"/>
            <a:ext cx="5687531" cy="340519"/>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400" b="1" dirty="0">
                <a:effectLst>
                  <a:outerShdw blurRad="38100" dist="38100" dir="2700000" algn="tl">
                    <a:srgbClr val="000000">
                      <a:alpha val="43137"/>
                    </a:srgbClr>
                  </a:outerShdw>
                </a:effectLst>
              </a:rPr>
              <a:t>The “Bottom Altitude” Is The Lowest Published Altitude Constraint </a:t>
            </a:r>
          </a:p>
        </p:txBody>
      </p:sp>
      <p:sp>
        <p:nvSpPr>
          <p:cNvPr id="37" name="TextBox 36"/>
          <p:cNvSpPr txBox="1"/>
          <p:nvPr/>
        </p:nvSpPr>
        <p:spPr>
          <a:xfrm>
            <a:off x="3628330" y="3960088"/>
            <a:ext cx="2853114" cy="817245"/>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400" b="1" dirty="0">
                <a:effectLst>
                  <a:outerShdw blurRad="38100" dist="38100" dir="2700000" algn="tl">
                    <a:srgbClr val="000000">
                      <a:alpha val="43137"/>
                    </a:srgbClr>
                  </a:outerShdw>
                </a:effectLst>
              </a:rPr>
              <a:t>The “Bottom Altitude” </a:t>
            </a:r>
            <a:r>
              <a:rPr lang="en-US" sz="1400" b="1" u="sng" dirty="0">
                <a:effectLst>
                  <a:outerShdw blurRad="38100" dist="38100" dir="2700000" algn="tl">
                    <a:srgbClr val="000000">
                      <a:alpha val="43137"/>
                    </a:srgbClr>
                  </a:outerShdw>
                </a:effectLst>
              </a:rPr>
              <a:t>Is  NOT</a:t>
            </a:r>
            <a:r>
              <a:rPr lang="en-US" sz="1400" b="1" dirty="0">
                <a:effectLst>
                  <a:outerShdw blurRad="38100" dist="38100" dir="2700000" algn="tl">
                    <a:srgbClr val="000000">
                      <a:alpha val="43137"/>
                    </a:srgbClr>
                  </a:outerShdw>
                </a:effectLst>
              </a:rPr>
              <a:t>: </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The Published Segment MEA</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The Published Segment MOCA</a:t>
            </a:r>
          </a:p>
        </p:txBody>
      </p:sp>
      <p:sp>
        <p:nvSpPr>
          <p:cNvPr id="20" name="Arrow: Right 19"/>
          <p:cNvSpPr/>
          <p:nvPr/>
        </p:nvSpPr>
        <p:spPr>
          <a:xfrm flipH="1">
            <a:off x="1849919" y="5834820"/>
            <a:ext cx="978408" cy="484632"/>
          </a:xfrm>
          <a:prstGeom prst="rightArrow">
            <a:avLst/>
          </a:prstGeom>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7958310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Bottom Altitude	</a:t>
            </a:r>
          </a:p>
        </p:txBody>
      </p:sp>
      <p:sp>
        <p:nvSpPr>
          <p:cNvPr id="7" name="Content Placeholder 6"/>
          <p:cNvSpPr>
            <a:spLocks noGrp="1"/>
          </p:cNvSpPr>
          <p:nvPr>
            <p:ph idx="1"/>
          </p:nvPr>
        </p:nvSpPr>
        <p:spPr/>
        <p:txBody>
          <a:bodyPr>
            <a:normAutofit/>
          </a:bodyPr>
          <a:lstStyle/>
          <a:p>
            <a:r>
              <a:rPr lang="en-US" sz="1800" dirty="0"/>
              <a:t>Runway transition or landing direction may be provided by ARTCC</a:t>
            </a:r>
          </a:p>
          <a:p>
            <a:pPr lvl="1"/>
            <a:r>
              <a:rPr lang="en-US" sz="1600" dirty="0"/>
              <a:t>An advisory note </a:t>
            </a:r>
            <a:r>
              <a:rPr lang="en-US" sz="1600" u="sng" dirty="0"/>
              <a:t>may be </a:t>
            </a:r>
            <a:r>
              <a:rPr lang="en-US" sz="1600" dirty="0"/>
              <a:t>included on the chart:</a:t>
            </a:r>
          </a:p>
          <a:p>
            <a:pPr lvl="1"/>
            <a:endParaRPr lang="en-US" sz="1600" dirty="0"/>
          </a:p>
          <a:p>
            <a:pPr lvl="1"/>
            <a:endParaRPr lang="en-US" sz="1600" dirty="0"/>
          </a:p>
          <a:p>
            <a:pPr lvl="1"/>
            <a:endParaRPr lang="en-US" sz="1600" dirty="0"/>
          </a:p>
          <a:p>
            <a:pPr lvl="1"/>
            <a:endParaRPr lang="en-US" sz="1600" dirty="0"/>
          </a:p>
          <a:p>
            <a:r>
              <a:rPr lang="en-US" sz="1800" dirty="0"/>
              <a:t>Otherwise, landing runway must be assigned by Arrival Controller on initial contact or as soon a practical thereafter, and no later than 10 miles prior to the runway transition waypoint</a:t>
            </a:r>
          </a:p>
          <a:p>
            <a:r>
              <a:rPr lang="en-US" sz="1800" dirty="0"/>
              <a:t>Landing runway in use broadcast by the ATIS may be used to determine anticipated STAR transition </a:t>
            </a:r>
            <a:r>
              <a:rPr lang="en-US" sz="1800" i="1" u="sng" dirty="0"/>
              <a:t>for planning purposes</a:t>
            </a:r>
            <a:endParaRPr lang="en-US" sz="1800" dirty="0"/>
          </a:p>
        </p:txBody>
      </p:sp>
      <p:sp>
        <p:nvSpPr>
          <p:cNvPr id="3" name="Slide Number Placeholder 2"/>
          <p:cNvSpPr>
            <a:spLocks noGrp="1"/>
          </p:cNvSpPr>
          <p:nvPr>
            <p:ph type="sldNum" sz="quarter" idx="12"/>
          </p:nvPr>
        </p:nvSpPr>
        <p:spPr/>
        <p:txBody>
          <a:bodyPr/>
          <a:lstStyle/>
          <a:p>
            <a:fld id="{79BA96BB-7DBE-4AD9-88D2-170EED19CF9B}" type="slidenum">
              <a:rPr lang="en-US" smtClean="0"/>
              <a:pPr/>
              <a:t>64</a:t>
            </a:fld>
            <a:endParaRPr lang="en-US" dirty="0"/>
          </a:p>
        </p:txBody>
      </p:sp>
      <p:sp>
        <p:nvSpPr>
          <p:cNvPr id="8" name="Text Placeholder 7"/>
          <p:cNvSpPr>
            <a:spLocks noGrp="1"/>
          </p:cNvSpPr>
          <p:nvPr>
            <p:ph type="body" sz="quarter" idx="13"/>
          </p:nvPr>
        </p:nvSpPr>
        <p:spPr/>
        <p:txBody>
          <a:bodyPr>
            <a:noAutofit/>
          </a:bodyPr>
          <a:lstStyle/>
          <a:p>
            <a:pPr marL="0" lvl="0" indent="1588"/>
            <a:r>
              <a:rPr lang="en-US" sz="1800" b="1" dirty="0"/>
              <a:t>In reference to published altitude restrictions on a STAR or                  STAR runway transition, the lowest altitude authorized.</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1575" y="2938463"/>
            <a:ext cx="7562850"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0" y="0"/>
            <a:ext cx="1941557" cy="253916"/>
          </a:xfrm>
          <a:prstGeom prst="rect">
            <a:avLst/>
          </a:prstGeom>
          <a:noFill/>
        </p:spPr>
        <p:txBody>
          <a:bodyPr wrap="none" rtlCol="0">
            <a:spAutoFit/>
          </a:bodyPr>
          <a:lstStyle/>
          <a:p>
            <a:r>
              <a:rPr lang="en-US" sz="1050" b="1" dirty="0"/>
              <a:t>Descend Via – Terminology</a:t>
            </a:r>
          </a:p>
        </p:txBody>
      </p:sp>
      <p:sp>
        <p:nvSpPr>
          <p:cNvPr id="10" name="TextBox 9"/>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2681357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568325" y="2147186"/>
            <a:ext cx="8039100" cy="6353175"/>
            <a:chOff x="556259" y="248194"/>
            <a:chExt cx="8039100" cy="6353175"/>
          </a:xfrm>
          <a:scene3d>
            <a:camera prst="perspectiveRelaxed" fov="4200000">
              <a:rot lat="19500000" lon="0" rev="0"/>
            </a:camera>
            <a:lightRig rig="threePt" dir="t"/>
          </a:scene3d>
        </p:grpSpPr>
        <p:sp>
          <p:nvSpPr>
            <p:cNvPr id="16" name="Rounded Rectangle 15"/>
            <p:cNvSpPr/>
            <p:nvPr/>
          </p:nvSpPr>
          <p:spPr>
            <a:xfrm>
              <a:off x="1724025" y="2597017"/>
              <a:ext cx="4773800"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a:t>
              </a:r>
            </a:p>
            <a:p>
              <a:pPr algn="ctr"/>
              <a:r>
                <a:rPr lang="en-US" sz="1400" b="1" dirty="0">
                  <a:effectLst>
                    <a:outerShdw blurRad="38100" dist="38100" dir="2700000" algn="tl">
                      <a:srgbClr val="000000">
                        <a:alpha val="43137"/>
                      </a:srgbClr>
                    </a:outerShdw>
                  </a:effectLst>
                </a:rPr>
                <a:t>“Proceed Direct Bowling Green, Cleared LTOWN Six Arrival”</a:t>
              </a:r>
            </a:p>
          </p:txBody>
        </p:sp>
        <p:pic>
          <p:nvPicPr>
            <p:cNvPr id="7172" name="Picture 4" descr="C:\Users\Richard J Boll II\Dropbox\Working Documents\Climb Via\Climb Via Training - Oct 2013\Graphics\STARS\BLUZZ One RSTAR MEM Jep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59" y="248194"/>
              <a:ext cx="8039100" cy="6353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Freeform 7"/>
            <p:cNvSpPr/>
            <p:nvPr/>
          </p:nvSpPr>
          <p:spPr>
            <a:xfrm>
              <a:off x="1924494" y="2349794"/>
              <a:ext cx="4146698" cy="4008475"/>
            </a:xfrm>
            <a:custGeom>
              <a:avLst/>
              <a:gdLst>
                <a:gd name="connsiteX0" fmla="*/ 4253017 w 4253017"/>
                <a:gd name="connsiteY0" fmla="*/ 0 h 4112274"/>
                <a:gd name="connsiteX1" fmla="*/ 1658673 w 4253017"/>
                <a:gd name="connsiteY1" fmla="*/ 1456661 h 4112274"/>
                <a:gd name="connsiteX2" fmla="*/ 106319 w 4253017"/>
                <a:gd name="connsiteY2" fmla="*/ 2966484 h 4112274"/>
                <a:gd name="connsiteX3" fmla="*/ 138217 w 4253017"/>
                <a:gd name="connsiteY3" fmla="*/ 4008475 h 4112274"/>
                <a:gd name="connsiteX4" fmla="*/ 148849 w 4253017"/>
                <a:gd name="connsiteY4" fmla="*/ 4019107 h 4112274"/>
                <a:gd name="connsiteX0" fmla="*/ 4253017 w 4253017"/>
                <a:gd name="connsiteY0" fmla="*/ 0 h 4008475"/>
                <a:gd name="connsiteX1" fmla="*/ 1658673 w 4253017"/>
                <a:gd name="connsiteY1" fmla="*/ 1456661 h 4008475"/>
                <a:gd name="connsiteX2" fmla="*/ 106319 w 4253017"/>
                <a:gd name="connsiteY2" fmla="*/ 2966484 h 4008475"/>
                <a:gd name="connsiteX3" fmla="*/ 138217 w 4253017"/>
                <a:gd name="connsiteY3" fmla="*/ 4008475 h 4008475"/>
                <a:gd name="connsiteX0" fmla="*/ 4146698 w 4146698"/>
                <a:gd name="connsiteY0" fmla="*/ 0 h 4008475"/>
                <a:gd name="connsiteX1" fmla="*/ 1552354 w 4146698"/>
                <a:gd name="connsiteY1" fmla="*/ 1456661 h 4008475"/>
                <a:gd name="connsiteX2" fmla="*/ 0 w 4146698"/>
                <a:gd name="connsiteY2" fmla="*/ 2966484 h 4008475"/>
                <a:gd name="connsiteX3" fmla="*/ 31898 w 4146698"/>
                <a:gd name="connsiteY3" fmla="*/ 4008475 h 4008475"/>
                <a:gd name="connsiteX0" fmla="*/ 4146698 w 4146698"/>
                <a:gd name="connsiteY0" fmla="*/ 0 h 4008475"/>
                <a:gd name="connsiteX1" fmla="*/ 1552354 w 4146698"/>
                <a:gd name="connsiteY1" fmla="*/ 1456661 h 4008475"/>
                <a:gd name="connsiteX2" fmla="*/ 0 w 4146698"/>
                <a:gd name="connsiteY2" fmla="*/ 2966484 h 4008475"/>
                <a:gd name="connsiteX3" fmla="*/ 31898 w 4146698"/>
                <a:gd name="connsiteY3" fmla="*/ 4008475 h 4008475"/>
                <a:gd name="connsiteX0" fmla="*/ 4146698 w 4146698"/>
                <a:gd name="connsiteY0" fmla="*/ 0 h 4008475"/>
                <a:gd name="connsiteX1" fmla="*/ 1552354 w 4146698"/>
                <a:gd name="connsiteY1" fmla="*/ 1456661 h 4008475"/>
                <a:gd name="connsiteX2" fmla="*/ 0 w 4146698"/>
                <a:gd name="connsiteY2" fmla="*/ 2966484 h 4008475"/>
                <a:gd name="connsiteX3" fmla="*/ 31898 w 4146698"/>
                <a:gd name="connsiteY3" fmla="*/ 4008475 h 4008475"/>
              </a:gdLst>
              <a:ahLst/>
              <a:cxnLst>
                <a:cxn ang="0">
                  <a:pos x="connsiteX0" y="connsiteY0"/>
                </a:cxn>
                <a:cxn ang="0">
                  <a:pos x="connsiteX1" y="connsiteY1"/>
                </a:cxn>
                <a:cxn ang="0">
                  <a:pos x="connsiteX2" y="connsiteY2"/>
                </a:cxn>
                <a:cxn ang="0">
                  <a:pos x="connsiteX3" y="connsiteY3"/>
                </a:cxn>
              </a:cxnLst>
              <a:rect l="l" t="t" r="r" b="b"/>
              <a:pathLst>
                <a:path w="4146698" h="4008475">
                  <a:moveTo>
                    <a:pt x="4146698" y="0"/>
                  </a:moveTo>
                  <a:lnTo>
                    <a:pt x="1552354" y="1456661"/>
                  </a:lnTo>
                  <a:lnTo>
                    <a:pt x="0" y="2966484"/>
                  </a:lnTo>
                  <a:lnTo>
                    <a:pt x="31898" y="4008475"/>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4258147" y="2655683"/>
              <a:ext cx="470780" cy="12373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ounded Rectangle 9"/>
            <p:cNvSpPr/>
            <p:nvPr/>
          </p:nvSpPr>
          <p:spPr>
            <a:xfrm>
              <a:off x="2833734" y="3147588"/>
              <a:ext cx="679010" cy="12373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Rounded Rectangle 18"/>
            <p:cNvSpPr/>
            <p:nvPr/>
          </p:nvSpPr>
          <p:spPr>
            <a:xfrm>
              <a:off x="2544024" y="3687778"/>
              <a:ext cx="476816" cy="12071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ounded Rectangle 19"/>
            <p:cNvSpPr/>
            <p:nvPr/>
          </p:nvSpPr>
          <p:spPr>
            <a:xfrm>
              <a:off x="3135517" y="4532768"/>
              <a:ext cx="721259" cy="12674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Rounded Rectangle 21"/>
            <p:cNvSpPr/>
            <p:nvPr/>
          </p:nvSpPr>
          <p:spPr>
            <a:xfrm>
              <a:off x="2691897" y="5039762"/>
              <a:ext cx="715224" cy="13278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ounded Rectangle 22"/>
            <p:cNvSpPr/>
            <p:nvPr/>
          </p:nvSpPr>
          <p:spPr>
            <a:xfrm>
              <a:off x="1246360" y="4801354"/>
              <a:ext cx="679010" cy="13580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Rectangle 23"/>
            <p:cNvSpPr/>
            <p:nvPr/>
          </p:nvSpPr>
          <p:spPr>
            <a:xfrm>
              <a:off x="6815470" y="1435395"/>
              <a:ext cx="1127051" cy="36150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Title 1"/>
          <p:cNvSpPr>
            <a:spLocks noGrp="1"/>
          </p:cNvSpPr>
          <p:nvPr>
            <p:ph type="title"/>
          </p:nvPr>
        </p:nvSpPr>
        <p:spPr/>
        <p:txBody>
          <a:bodyPr>
            <a:noAutofit/>
          </a:bodyPr>
          <a:lstStyle/>
          <a:p>
            <a:r>
              <a:rPr lang="en-US" sz="2000" dirty="0"/>
              <a:t>ATC Clearance That  Includes A STAR:</a:t>
            </a:r>
          </a:p>
        </p:txBody>
      </p:sp>
      <p:sp>
        <p:nvSpPr>
          <p:cNvPr id="3" name="Content Placeholder 2"/>
          <p:cNvSpPr>
            <a:spLocks noGrp="1"/>
          </p:cNvSpPr>
          <p:nvPr>
            <p:ph idx="1"/>
          </p:nvPr>
        </p:nvSpPr>
        <p:spPr>
          <a:xfrm>
            <a:off x="838199" y="1325880"/>
            <a:ext cx="8305801" cy="3886200"/>
          </a:xfrm>
        </p:spPr>
        <p:txBody>
          <a:bodyPr>
            <a:normAutofit/>
          </a:bodyPr>
          <a:lstStyle/>
          <a:p>
            <a:r>
              <a:rPr lang="en-US" sz="1600" dirty="0"/>
              <a:t>Is a clearance to fly the depicted route &amp; assigned transition</a:t>
            </a:r>
          </a:p>
          <a:p>
            <a:r>
              <a:rPr lang="en-US" sz="1600" dirty="0"/>
              <a:t>Is a clearance requiring compliance with published speed restrictions</a:t>
            </a:r>
          </a:p>
          <a:p>
            <a:r>
              <a:rPr lang="en-US" sz="1600" dirty="0">
                <a:solidFill>
                  <a:srgbClr val="FF0000"/>
                </a:solidFill>
              </a:rPr>
              <a:t>A chart note used to transition from Mach to IAS applies once the aircraft is established on the published lateral path of the STAR</a:t>
            </a:r>
          </a:p>
          <a:p>
            <a:r>
              <a:rPr lang="en-US" sz="1600" b="1" i="1" u="sng" dirty="0"/>
              <a:t>However, altitude assignment &amp; vertical navigation is a separate clearance!</a:t>
            </a:r>
            <a:endParaRPr lang="en-US" sz="1600"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65</a:t>
            </a:fld>
            <a:endParaRPr lang="en-US" dirty="0"/>
          </a:p>
        </p:txBody>
      </p:sp>
      <p:sp>
        <p:nvSpPr>
          <p:cNvPr id="21" name="TextBox 20"/>
          <p:cNvSpPr txBox="1"/>
          <p:nvPr/>
        </p:nvSpPr>
        <p:spPr>
          <a:xfrm>
            <a:off x="5551555" y="6344605"/>
            <a:ext cx="3044423" cy="261610"/>
          </a:xfrm>
          <a:prstGeom prst="rect">
            <a:avLst/>
          </a:prstGeom>
          <a:noFill/>
        </p:spPr>
        <p:txBody>
          <a:bodyPr wrap="none" rtlCol="0">
            <a:spAutoFit/>
          </a:bodyPr>
          <a:lstStyle/>
          <a:p>
            <a:r>
              <a:rPr lang="en-US" sz="1100" dirty="0">
                <a:solidFill>
                  <a:srgbClr val="002060"/>
                </a:solidFill>
              </a:rPr>
              <a:t>©Jeppesen, Inc.  Not for Navigation Purposes</a:t>
            </a:r>
          </a:p>
        </p:txBody>
      </p:sp>
      <p:sp>
        <p:nvSpPr>
          <p:cNvPr id="18" name="TextBox 17"/>
          <p:cNvSpPr txBox="1"/>
          <p:nvPr/>
        </p:nvSpPr>
        <p:spPr>
          <a:xfrm>
            <a:off x="0" y="0"/>
            <a:ext cx="2650084" cy="253916"/>
          </a:xfrm>
          <a:prstGeom prst="rect">
            <a:avLst/>
          </a:prstGeom>
          <a:noFill/>
        </p:spPr>
        <p:txBody>
          <a:bodyPr wrap="none" rtlCol="0">
            <a:spAutoFit/>
          </a:bodyPr>
          <a:lstStyle/>
          <a:p>
            <a:r>
              <a:rPr lang="en-US" sz="1050" b="1" dirty="0"/>
              <a:t>Descend Via – Operational Application</a:t>
            </a:r>
          </a:p>
        </p:txBody>
      </p:sp>
      <p:sp>
        <p:nvSpPr>
          <p:cNvPr id="30" name="Rounded Rectangle 29"/>
          <p:cNvSpPr/>
          <p:nvPr/>
        </p:nvSpPr>
        <p:spPr>
          <a:xfrm>
            <a:off x="2850379" y="3227296"/>
            <a:ext cx="3474992"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a:t>
            </a:r>
          </a:p>
          <a:p>
            <a:pPr algn="ctr"/>
            <a:r>
              <a:rPr lang="en-US" sz="1400" b="1" dirty="0">
                <a:effectLst>
                  <a:outerShdw blurRad="38100" dist="38100" dir="2700000" algn="tl">
                    <a:srgbClr val="000000">
                      <a:alpha val="43137"/>
                    </a:srgbClr>
                  </a:outerShdw>
                </a:effectLst>
              </a:rPr>
              <a:t>“Proceed Direct Bowling Green,</a:t>
            </a:r>
          </a:p>
          <a:p>
            <a:pPr algn="ctr"/>
            <a:r>
              <a:rPr lang="en-US" sz="1400" b="1" dirty="0">
                <a:effectLst>
                  <a:outerShdw blurRad="38100" dist="38100" dir="2700000" algn="tl">
                    <a:srgbClr val="000000">
                      <a:alpha val="43137"/>
                    </a:srgbClr>
                  </a:outerShdw>
                </a:effectLst>
              </a:rPr>
              <a:t> Cleared BLUZZ One Arrival”</a:t>
            </a:r>
          </a:p>
        </p:txBody>
      </p:sp>
    </p:spTree>
    <p:extLst>
      <p:ext uri="{BB962C8B-B14F-4D97-AF65-F5344CB8AC3E}">
        <p14:creationId xmlns:p14="http://schemas.microsoft.com/office/powerpoint/2010/main" val="2313283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93210" y="625660"/>
            <a:ext cx="7415213" cy="5713571"/>
            <a:chOff x="793210" y="625660"/>
            <a:chExt cx="7415213" cy="5713571"/>
          </a:xfrm>
        </p:grpSpPr>
        <p:pic>
          <p:nvPicPr>
            <p:cNvPr id="2050" name="Picture 2" descr="H:\Working Documents\Climb Via\Climb Via Training - Oct 2013\Graphics\STARS\GEELA 6 RSTAR PHX Jep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210" y="625660"/>
              <a:ext cx="7415213" cy="5713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Freeform 1"/>
            <p:cNvSpPr/>
            <p:nvPr/>
          </p:nvSpPr>
          <p:spPr>
            <a:xfrm>
              <a:off x="1273779" y="3144348"/>
              <a:ext cx="6739209" cy="592179"/>
            </a:xfrm>
            <a:custGeom>
              <a:avLst/>
              <a:gdLst>
                <a:gd name="connsiteX0" fmla="*/ 0 w 3608925"/>
                <a:gd name="connsiteY0" fmla="*/ 0 h 681808"/>
                <a:gd name="connsiteX1" fmla="*/ 639733 w 3608925"/>
                <a:gd name="connsiteY1" fmla="*/ 156456 h 681808"/>
                <a:gd name="connsiteX2" fmla="*/ 1070857 w 3608925"/>
                <a:gd name="connsiteY2" fmla="*/ 260760 h 681808"/>
                <a:gd name="connsiteX3" fmla="*/ 2058269 w 3608925"/>
                <a:gd name="connsiteY3" fmla="*/ 497183 h 681808"/>
                <a:gd name="connsiteX4" fmla="*/ 2781445 w 3608925"/>
                <a:gd name="connsiteY4" fmla="*/ 671023 h 681808"/>
                <a:gd name="connsiteX5" fmla="*/ 3111742 w 3608925"/>
                <a:gd name="connsiteY5" fmla="*/ 664070 h 681808"/>
                <a:gd name="connsiteX6" fmla="*/ 3608925 w 3608925"/>
                <a:gd name="connsiteY6" fmla="*/ 653639 h 681808"/>
                <a:gd name="connsiteX7" fmla="*/ 3608925 w 3608925"/>
                <a:gd name="connsiteY7" fmla="*/ 653639 h 681808"/>
                <a:gd name="connsiteX0" fmla="*/ 0 w 3608925"/>
                <a:gd name="connsiteY0" fmla="*/ 0 h 681808"/>
                <a:gd name="connsiteX1" fmla="*/ 639733 w 3608925"/>
                <a:gd name="connsiteY1" fmla="*/ 156456 h 681808"/>
                <a:gd name="connsiteX2" fmla="*/ 1070857 w 3608925"/>
                <a:gd name="connsiteY2" fmla="*/ 260760 h 681808"/>
                <a:gd name="connsiteX3" fmla="*/ 2058269 w 3608925"/>
                <a:gd name="connsiteY3" fmla="*/ 497183 h 681808"/>
                <a:gd name="connsiteX4" fmla="*/ 2781445 w 3608925"/>
                <a:gd name="connsiteY4" fmla="*/ 671023 h 681808"/>
                <a:gd name="connsiteX5" fmla="*/ 3111742 w 3608925"/>
                <a:gd name="connsiteY5" fmla="*/ 664070 h 681808"/>
                <a:gd name="connsiteX6" fmla="*/ 3608925 w 3608925"/>
                <a:gd name="connsiteY6" fmla="*/ 653639 h 681808"/>
                <a:gd name="connsiteX7" fmla="*/ 3608925 w 3608925"/>
                <a:gd name="connsiteY7" fmla="*/ 653639 h 681808"/>
                <a:gd name="connsiteX8" fmla="*/ 3601971 w 3608925"/>
                <a:gd name="connsiteY8" fmla="*/ 653639 h 681808"/>
                <a:gd name="connsiteX0" fmla="*/ 0 w 4144353"/>
                <a:gd name="connsiteY0" fmla="*/ 0 h 921353"/>
                <a:gd name="connsiteX1" fmla="*/ 639733 w 4144353"/>
                <a:gd name="connsiteY1" fmla="*/ 156456 h 921353"/>
                <a:gd name="connsiteX2" fmla="*/ 1070857 w 4144353"/>
                <a:gd name="connsiteY2" fmla="*/ 260760 h 921353"/>
                <a:gd name="connsiteX3" fmla="*/ 2058269 w 4144353"/>
                <a:gd name="connsiteY3" fmla="*/ 497183 h 921353"/>
                <a:gd name="connsiteX4" fmla="*/ 2781445 w 4144353"/>
                <a:gd name="connsiteY4" fmla="*/ 671023 h 921353"/>
                <a:gd name="connsiteX5" fmla="*/ 3111742 w 4144353"/>
                <a:gd name="connsiteY5" fmla="*/ 664070 h 921353"/>
                <a:gd name="connsiteX6" fmla="*/ 3608925 w 4144353"/>
                <a:gd name="connsiteY6" fmla="*/ 653639 h 921353"/>
                <a:gd name="connsiteX7" fmla="*/ 3608925 w 4144353"/>
                <a:gd name="connsiteY7" fmla="*/ 653639 h 921353"/>
                <a:gd name="connsiteX8" fmla="*/ 4144353 w 4144353"/>
                <a:gd name="connsiteY8" fmla="*/ 921353 h 921353"/>
                <a:gd name="connsiteX0" fmla="*/ 0 w 4029618"/>
                <a:gd name="connsiteY0" fmla="*/ 0 h 681808"/>
                <a:gd name="connsiteX1" fmla="*/ 639733 w 4029618"/>
                <a:gd name="connsiteY1" fmla="*/ 156456 h 681808"/>
                <a:gd name="connsiteX2" fmla="*/ 1070857 w 4029618"/>
                <a:gd name="connsiteY2" fmla="*/ 260760 h 681808"/>
                <a:gd name="connsiteX3" fmla="*/ 2058269 w 4029618"/>
                <a:gd name="connsiteY3" fmla="*/ 497183 h 681808"/>
                <a:gd name="connsiteX4" fmla="*/ 2781445 w 4029618"/>
                <a:gd name="connsiteY4" fmla="*/ 671023 h 681808"/>
                <a:gd name="connsiteX5" fmla="*/ 3111742 w 4029618"/>
                <a:gd name="connsiteY5" fmla="*/ 664070 h 681808"/>
                <a:gd name="connsiteX6" fmla="*/ 3608925 w 4029618"/>
                <a:gd name="connsiteY6" fmla="*/ 653639 h 681808"/>
                <a:gd name="connsiteX7" fmla="*/ 3608925 w 4029618"/>
                <a:gd name="connsiteY7" fmla="*/ 653639 h 681808"/>
                <a:gd name="connsiteX8" fmla="*/ 4029618 w 4029618"/>
                <a:gd name="connsiteY8" fmla="*/ 639732 h 681808"/>
                <a:gd name="connsiteX0" fmla="*/ 0 w 7290862"/>
                <a:gd name="connsiteY0" fmla="*/ 0 h 681808"/>
                <a:gd name="connsiteX1" fmla="*/ 639733 w 7290862"/>
                <a:gd name="connsiteY1" fmla="*/ 156456 h 681808"/>
                <a:gd name="connsiteX2" fmla="*/ 1070857 w 7290862"/>
                <a:gd name="connsiteY2" fmla="*/ 260760 h 681808"/>
                <a:gd name="connsiteX3" fmla="*/ 2058269 w 7290862"/>
                <a:gd name="connsiteY3" fmla="*/ 497183 h 681808"/>
                <a:gd name="connsiteX4" fmla="*/ 2781445 w 7290862"/>
                <a:gd name="connsiteY4" fmla="*/ 671023 h 681808"/>
                <a:gd name="connsiteX5" fmla="*/ 3111742 w 7290862"/>
                <a:gd name="connsiteY5" fmla="*/ 664070 h 681808"/>
                <a:gd name="connsiteX6" fmla="*/ 3608925 w 7290862"/>
                <a:gd name="connsiteY6" fmla="*/ 653639 h 681808"/>
                <a:gd name="connsiteX7" fmla="*/ 3608925 w 7290862"/>
                <a:gd name="connsiteY7" fmla="*/ 653639 h 681808"/>
                <a:gd name="connsiteX8" fmla="*/ 7290862 w 7290862"/>
                <a:gd name="connsiteY8" fmla="*/ 413740 h 681808"/>
                <a:gd name="connsiteX0" fmla="*/ 0 w 7290862"/>
                <a:gd name="connsiteY0" fmla="*/ 0 h 681808"/>
                <a:gd name="connsiteX1" fmla="*/ 639733 w 7290862"/>
                <a:gd name="connsiteY1" fmla="*/ 156456 h 681808"/>
                <a:gd name="connsiteX2" fmla="*/ 1070857 w 7290862"/>
                <a:gd name="connsiteY2" fmla="*/ 260760 h 681808"/>
                <a:gd name="connsiteX3" fmla="*/ 2058269 w 7290862"/>
                <a:gd name="connsiteY3" fmla="*/ 497183 h 681808"/>
                <a:gd name="connsiteX4" fmla="*/ 2781445 w 7290862"/>
                <a:gd name="connsiteY4" fmla="*/ 671023 h 681808"/>
                <a:gd name="connsiteX5" fmla="*/ 3111742 w 7290862"/>
                <a:gd name="connsiteY5" fmla="*/ 664070 h 681808"/>
                <a:gd name="connsiteX6" fmla="*/ 3608925 w 7290862"/>
                <a:gd name="connsiteY6" fmla="*/ 653639 h 681808"/>
                <a:gd name="connsiteX7" fmla="*/ 3608925 w 7290862"/>
                <a:gd name="connsiteY7" fmla="*/ 653639 h 681808"/>
                <a:gd name="connsiteX8" fmla="*/ 6418184 w 7290862"/>
                <a:gd name="connsiteY8" fmla="*/ 472845 h 681808"/>
                <a:gd name="connsiteX9" fmla="*/ 7290862 w 7290862"/>
                <a:gd name="connsiteY9" fmla="*/ 413740 h 681808"/>
                <a:gd name="connsiteX0" fmla="*/ 0 w 7290862"/>
                <a:gd name="connsiteY0" fmla="*/ 0 h 681808"/>
                <a:gd name="connsiteX1" fmla="*/ 639733 w 7290862"/>
                <a:gd name="connsiteY1" fmla="*/ 156456 h 681808"/>
                <a:gd name="connsiteX2" fmla="*/ 1070857 w 7290862"/>
                <a:gd name="connsiteY2" fmla="*/ 260760 h 681808"/>
                <a:gd name="connsiteX3" fmla="*/ 2058269 w 7290862"/>
                <a:gd name="connsiteY3" fmla="*/ 497183 h 681808"/>
                <a:gd name="connsiteX4" fmla="*/ 2781445 w 7290862"/>
                <a:gd name="connsiteY4" fmla="*/ 671023 h 681808"/>
                <a:gd name="connsiteX5" fmla="*/ 3111742 w 7290862"/>
                <a:gd name="connsiteY5" fmla="*/ 664070 h 681808"/>
                <a:gd name="connsiteX6" fmla="*/ 3608925 w 7290862"/>
                <a:gd name="connsiteY6" fmla="*/ 653639 h 681808"/>
                <a:gd name="connsiteX7" fmla="*/ 3608925 w 7290862"/>
                <a:gd name="connsiteY7" fmla="*/ 653639 h 681808"/>
                <a:gd name="connsiteX8" fmla="*/ 6411231 w 7290862"/>
                <a:gd name="connsiteY8" fmla="*/ 396355 h 681808"/>
                <a:gd name="connsiteX9" fmla="*/ 7290862 w 7290862"/>
                <a:gd name="connsiteY9" fmla="*/ 413740 h 681808"/>
                <a:gd name="connsiteX0" fmla="*/ 0 w 7290862"/>
                <a:gd name="connsiteY0" fmla="*/ 0 h 681808"/>
                <a:gd name="connsiteX1" fmla="*/ 639733 w 7290862"/>
                <a:gd name="connsiteY1" fmla="*/ 156456 h 681808"/>
                <a:gd name="connsiteX2" fmla="*/ 1070857 w 7290862"/>
                <a:gd name="connsiteY2" fmla="*/ 260760 h 681808"/>
                <a:gd name="connsiteX3" fmla="*/ 2058269 w 7290862"/>
                <a:gd name="connsiteY3" fmla="*/ 497183 h 681808"/>
                <a:gd name="connsiteX4" fmla="*/ 2781445 w 7290862"/>
                <a:gd name="connsiteY4" fmla="*/ 671023 h 681808"/>
                <a:gd name="connsiteX5" fmla="*/ 3111742 w 7290862"/>
                <a:gd name="connsiteY5" fmla="*/ 664070 h 681808"/>
                <a:gd name="connsiteX6" fmla="*/ 3608925 w 7290862"/>
                <a:gd name="connsiteY6" fmla="*/ 653639 h 681808"/>
                <a:gd name="connsiteX7" fmla="*/ 3608925 w 7290862"/>
                <a:gd name="connsiteY7" fmla="*/ 653639 h 681808"/>
                <a:gd name="connsiteX8" fmla="*/ 5861895 w 7290862"/>
                <a:gd name="connsiteY8" fmla="*/ 445031 h 681808"/>
                <a:gd name="connsiteX9" fmla="*/ 6411231 w 7290862"/>
                <a:gd name="connsiteY9" fmla="*/ 396355 h 681808"/>
                <a:gd name="connsiteX10" fmla="*/ 7290862 w 7290862"/>
                <a:gd name="connsiteY10" fmla="*/ 413740 h 681808"/>
                <a:gd name="connsiteX0" fmla="*/ 0 w 7290862"/>
                <a:gd name="connsiteY0" fmla="*/ 0 h 681808"/>
                <a:gd name="connsiteX1" fmla="*/ 639733 w 7290862"/>
                <a:gd name="connsiteY1" fmla="*/ 156456 h 681808"/>
                <a:gd name="connsiteX2" fmla="*/ 1070857 w 7290862"/>
                <a:gd name="connsiteY2" fmla="*/ 260760 h 681808"/>
                <a:gd name="connsiteX3" fmla="*/ 2058269 w 7290862"/>
                <a:gd name="connsiteY3" fmla="*/ 497183 h 681808"/>
                <a:gd name="connsiteX4" fmla="*/ 2781445 w 7290862"/>
                <a:gd name="connsiteY4" fmla="*/ 671023 h 681808"/>
                <a:gd name="connsiteX5" fmla="*/ 3111742 w 7290862"/>
                <a:gd name="connsiteY5" fmla="*/ 664070 h 681808"/>
                <a:gd name="connsiteX6" fmla="*/ 3608925 w 7290862"/>
                <a:gd name="connsiteY6" fmla="*/ 653639 h 681808"/>
                <a:gd name="connsiteX7" fmla="*/ 3608925 w 7290862"/>
                <a:gd name="connsiteY7" fmla="*/ 653639 h 681808"/>
                <a:gd name="connsiteX8" fmla="*/ 5893186 w 7290862"/>
                <a:gd name="connsiteY8" fmla="*/ 549335 h 681808"/>
                <a:gd name="connsiteX9" fmla="*/ 6411231 w 7290862"/>
                <a:gd name="connsiteY9" fmla="*/ 396355 h 681808"/>
                <a:gd name="connsiteX10" fmla="*/ 7290862 w 7290862"/>
                <a:gd name="connsiteY10" fmla="*/ 413740 h 681808"/>
                <a:gd name="connsiteX0" fmla="*/ 0 w 7290862"/>
                <a:gd name="connsiteY0" fmla="*/ 0 h 681808"/>
                <a:gd name="connsiteX1" fmla="*/ 639733 w 7290862"/>
                <a:gd name="connsiteY1" fmla="*/ 156456 h 681808"/>
                <a:gd name="connsiteX2" fmla="*/ 1070857 w 7290862"/>
                <a:gd name="connsiteY2" fmla="*/ 260760 h 681808"/>
                <a:gd name="connsiteX3" fmla="*/ 2058269 w 7290862"/>
                <a:gd name="connsiteY3" fmla="*/ 497183 h 681808"/>
                <a:gd name="connsiteX4" fmla="*/ 2781445 w 7290862"/>
                <a:gd name="connsiteY4" fmla="*/ 671023 h 681808"/>
                <a:gd name="connsiteX5" fmla="*/ 3111742 w 7290862"/>
                <a:gd name="connsiteY5" fmla="*/ 664070 h 681808"/>
                <a:gd name="connsiteX6" fmla="*/ 3608925 w 7290862"/>
                <a:gd name="connsiteY6" fmla="*/ 653639 h 681808"/>
                <a:gd name="connsiteX7" fmla="*/ 3608925 w 7290862"/>
                <a:gd name="connsiteY7" fmla="*/ 653639 h 681808"/>
                <a:gd name="connsiteX8" fmla="*/ 5893186 w 7290862"/>
                <a:gd name="connsiteY8" fmla="*/ 549335 h 681808"/>
                <a:gd name="connsiteX9" fmla="*/ 5142196 w 7290862"/>
                <a:gd name="connsiteY9" fmla="*/ 584103 h 681808"/>
                <a:gd name="connsiteX10" fmla="*/ 6411231 w 7290862"/>
                <a:gd name="connsiteY10" fmla="*/ 396355 h 681808"/>
                <a:gd name="connsiteX11" fmla="*/ 7290862 w 7290862"/>
                <a:gd name="connsiteY11" fmla="*/ 413740 h 681808"/>
                <a:gd name="connsiteX0" fmla="*/ 0 w 7290862"/>
                <a:gd name="connsiteY0" fmla="*/ 0 h 681808"/>
                <a:gd name="connsiteX1" fmla="*/ 639733 w 7290862"/>
                <a:gd name="connsiteY1" fmla="*/ 156456 h 681808"/>
                <a:gd name="connsiteX2" fmla="*/ 1070857 w 7290862"/>
                <a:gd name="connsiteY2" fmla="*/ 260760 h 681808"/>
                <a:gd name="connsiteX3" fmla="*/ 2058269 w 7290862"/>
                <a:gd name="connsiteY3" fmla="*/ 497183 h 681808"/>
                <a:gd name="connsiteX4" fmla="*/ 2781445 w 7290862"/>
                <a:gd name="connsiteY4" fmla="*/ 671023 h 681808"/>
                <a:gd name="connsiteX5" fmla="*/ 3111742 w 7290862"/>
                <a:gd name="connsiteY5" fmla="*/ 664070 h 681808"/>
                <a:gd name="connsiteX6" fmla="*/ 3608925 w 7290862"/>
                <a:gd name="connsiteY6" fmla="*/ 653639 h 681808"/>
                <a:gd name="connsiteX7" fmla="*/ 3608925 w 7290862"/>
                <a:gd name="connsiteY7" fmla="*/ 653639 h 681808"/>
                <a:gd name="connsiteX8" fmla="*/ 5893186 w 7290862"/>
                <a:gd name="connsiteY8" fmla="*/ 549335 h 681808"/>
                <a:gd name="connsiteX9" fmla="*/ 5152626 w 7290862"/>
                <a:gd name="connsiteY9" fmla="*/ 608441 h 681808"/>
                <a:gd name="connsiteX10" fmla="*/ 6411231 w 7290862"/>
                <a:gd name="connsiteY10" fmla="*/ 396355 h 681808"/>
                <a:gd name="connsiteX11" fmla="*/ 7290862 w 7290862"/>
                <a:gd name="connsiteY11" fmla="*/ 413740 h 681808"/>
                <a:gd name="connsiteX0" fmla="*/ 0 w 7290862"/>
                <a:gd name="connsiteY0" fmla="*/ 0 h 681808"/>
                <a:gd name="connsiteX1" fmla="*/ 639733 w 7290862"/>
                <a:gd name="connsiteY1" fmla="*/ 156456 h 681808"/>
                <a:gd name="connsiteX2" fmla="*/ 1070857 w 7290862"/>
                <a:gd name="connsiteY2" fmla="*/ 260760 h 681808"/>
                <a:gd name="connsiteX3" fmla="*/ 2058269 w 7290862"/>
                <a:gd name="connsiteY3" fmla="*/ 497183 h 681808"/>
                <a:gd name="connsiteX4" fmla="*/ 2781445 w 7290862"/>
                <a:gd name="connsiteY4" fmla="*/ 671023 h 681808"/>
                <a:gd name="connsiteX5" fmla="*/ 3111742 w 7290862"/>
                <a:gd name="connsiteY5" fmla="*/ 664070 h 681808"/>
                <a:gd name="connsiteX6" fmla="*/ 3608925 w 7290862"/>
                <a:gd name="connsiteY6" fmla="*/ 653639 h 681808"/>
                <a:gd name="connsiteX7" fmla="*/ 3608925 w 7290862"/>
                <a:gd name="connsiteY7" fmla="*/ 653639 h 681808"/>
                <a:gd name="connsiteX8" fmla="*/ 5893186 w 7290862"/>
                <a:gd name="connsiteY8" fmla="*/ 549335 h 681808"/>
                <a:gd name="connsiteX9" fmla="*/ 6411231 w 7290862"/>
                <a:gd name="connsiteY9" fmla="*/ 396355 h 681808"/>
                <a:gd name="connsiteX10" fmla="*/ 7290862 w 7290862"/>
                <a:gd name="connsiteY10" fmla="*/ 413740 h 681808"/>
                <a:gd name="connsiteX0" fmla="*/ 0 w 7290862"/>
                <a:gd name="connsiteY0" fmla="*/ 0 h 681808"/>
                <a:gd name="connsiteX1" fmla="*/ 639733 w 7290862"/>
                <a:gd name="connsiteY1" fmla="*/ 156456 h 681808"/>
                <a:gd name="connsiteX2" fmla="*/ 1070857 w 7290862"/>
                <a:gd name="connsiteY2" fmla="*/ 260760 h 681808"/>
                <a:gd name="connsiteX3" fmla="*/ 2058269 w 7290862"/>
                <a:gd name="connsiteY3" fmla="*/ 497183 h 681808"/>
                <a:gd name="connsiteX4" fmla="*/ 2781445 w 7290862"/>
                <a:gd name="connsiteY4" fmla="*/ 671023 h 681808"/>
                <a:gd name="connsiteX5" fmla="*/ 3111742 w 7290862"/>
                <a:gd name="connsiteY5" fmla="*/ 664070 h 681808"/>
                <a:gd name="connsiteX6" fmla="*/ 3608925 w 7290862"/>
                <a:gd name="connsiteY6" fmla="*/ 653639 h 681808"/>
                <a:gd name="connsiteX7" fmla="*/ 3608925 w 7290862"/>
                <a:gd name="connsiteY7" fmla="*/ 653639 h 681808"/>
                <a:gd name="connsiteX8" fmla="*/ 5124812 w 7290862"/>
                <a:gd name="connsiteY8" fmla="*/ 584103 h 681808"/>
                <a:gd name="connsiteX9" fmla="*/ 5893186 w 7290862"/>
                <a:gd name="connsiteY9" fmla="*/ 549335 h 681808"/>
                <a:gd name="connsiteX10" fmla="*/ 6411231 w 7290862"/>
                <a:gd name="connsiteY10" fmla="*/ 396355 h 681808"/>
                <a:gd name="connsiteX11" fmla="*/ 7290862 w 7290862"/>
                <a:gd name="connsiteY11" fmla="*/ 413740 h 681808"/>
                <a:gd name="connsiteX0" fmla="*/ 0 w 7290862"/>
                <a:gd name="connsiteY0" fmla="*/ 0 h 681808"/>
                <a:gd name="connsiteX1" fmla="*/ 639733 w 7290862"/>
                <a:gd name="connsiteY1" fmla="*/ 156456 h 681808"/>
                <a:gd name="connsiteX2" fmla="*/ 1070857 w 7290862"/>
                <a:gd name="connsiteY2" fmla="*/ 260760 h 681808"/>
                <a:gd name="connsiteX3" fmla="*/ 2058269 w 7290862"/>
                <a:gd name="connsiteY3" fmla="*/ 497183 h 681808"/>
                <a:gd name="connsiteX4" fmla="*/ 2781445 w 7290862"/>
                <a:gd name="connsiteY4" fmla="*/ 671023 h 681808"/>
                <a:gd name="connsiteX5" fmla="*/ 3111742 w 7290862"/>
                <a:gd name="connsiteY5" fmla="*/ 664070 h 681808"/>
                <a:gd name="connsiteX6" fmla="*/ 3608925 w 7290862"/>
                <a:gd name="connsiteY6" fmla="*/ 653639 h 681808"/>
                <a:gd name="connsiteX7" fmla="*/ 3608925 w 7290862"/>
                <a:gd name="connsiteY7" fmla="*/ 653639 h 681808"/>
                <a:gd name="connsiteX8" fmla="*/ 5145672 w 7290862"/>
                <a:gd name="connsiteY8" fmla="*/ 611918 h 681808"/>
                <a:gd name="connsiteX9" fmla="*/ 5893186 w 7290862"/>
                <a:gd name="connsiteY9" fmla="*/ 549335 h 681808"/>
                <a:gd name="connsiteX10" fmla="*/ 6411231 w 7290862"/>
                <a:gd name="connsiteY10" fmla="*/ 396355 h 681808"/>
                <a:gd name="connsiteX11" fmla="*/ 7290862 w 7290862"/>
                <a:gd name="connsiteY11" fmla="*/ 413740 h 681808"/>
                <a:gd name="connsiteX0" fmla="*/ 0 w 7290862"/>
                <a:gd name="connsiteY0" fmla="*/ 0 h 681808"/>
                <a:gd name="connsiteX1" fmla="*/ 639733 w 7290862"/>
                <a:gd name="connsiteY1" fmla="*/ 156456 h 681808"/>
                <a:gd name="connsiteX2" fmla="*/ 1070857 w 7290862"/>
                <a:gd name="connsiteY2" fmla="*/ 260760 h 681808"/>
                <a:gd name="connsiteX3" fmla="*/ 2058269 w 7290862"/>
                <a:gd name="connsiteY3" fmla="*/ 497183 h 681808"/>
                <a:gd name="connsiteX4" fmla="*/ 2781445 w 7290862"/>
                <a:gd name="connsiteY4" fmla="*/ 671023 h 681808"/>
                <a:gd name="connsiteX5" fmla="*/ 3111742 w 7290862"/>
                <a:gd name="connsiteY5" fmla="*/ 664070 h 681808"/>
                <a:gd name="connsiteX6" fmla="*/ 3608925 w 7290862"/>
                <a:gd name="connsiteY6" fmla="*/ 653639 h 681808"/>
                <a:gd name="connsiteX7" fmla="*/ 3608925 w 7290862"/>
                <a:gd name="connsiteY7" fmla="*/ 653639 h 681808"/>
                <a:gd name="connsiteX8" fmla="*/ 4731933 w 7290862"/>
                <a:gd name="connsiteY8" fmla="*/ 629302 h 681808"/>
                <a:gd name="connsiteX9" fmla="*/ 5145672 w 7290862"/>
                <a:gd name="connsiteY9" fmla="*/ 611918 h 681808"/>
                <a:gd name="connsiteX10" fmla="*/ 5893186 w 7290862"/>
                <a:gd name="connsiteY10" fmla="*/ 549335 h 681808"/>
                <a:gd name="connsiteX11" fmla="*/ 6411231 w 7290862"/>
                <a:gd name="connsiteY11" fmla="*/ 396355 h 681808"/>
                <a:gd name="connsiteX12" fmla="*/ 7290862 w 7290862"/>
                <a:gd name="connsiteY12" fmla="*/ 413740 h 681808"/>
                <a:gd name="connsiteX0" fmla="*/ 0 w 7290862"/>
                <a:gd name="connsiteY0" fmla="*/ 0 h 681808"/>
                <a:gd name="connsiteX1" fmla="*/ 639733 w 7290862"/>
                <a:gd name="connsiteY1" fmla="*/ 156456 h 681808"/>
                <a:gd name="connsiteX2" fmla="*/ 1070857 w 7290862"/>
                <a:gd name="connsiteY2" fmla="*/ 260760 h 681808"/>
                <a:gd name="connsiteX3" fmla="*/ 2058269 w 7290862"/>
                <a:gd name="connsiteY3" fmla="*/ 497183 h 681808"/>
                <a:gd name="connsiteX4" fmla="*/ 2781445 w 7290862"/>
                <a:gd name="connsiteY4" fmla="*/ 671023 h 681808"/>
                <a:gd name="connsiteX5" fmla="*/ 3111742 w 7290862"/>
                <a:gd name="connsiteY5" fmla="*/ 664070 h 681808"/>
                <a:gd name="connsiteX6" fmla="*/ 3608925 w 7290862"/>
                <a:gd name="connsiteY6" fmla="*/ 653639 h 681808"/>
                <a:gd name="connsiteX7" fmla="*/ 3608925 w 7290862"/>
                <a:gd name="connsiteY7" fmla="*/ 653639 h 681808"/>
                <a:gd name="connsiteX8" fmla="*/ 4022664 w 7290862"/>
                <a:gd name="connsiteY8" fmla="*/ 646686 h 681808"/>
                <a:gd name="connsiteX9" fmla="*/ 5145672 w 7290862"/>
                <a:gd name="connsiteY9" fmla="*/ 611918 h 681808"/>
                <a:gd name="connsiteX10" fmla="*/ 5893186 w 7290862"/>
                <a:gd name="connsiteY10" fmla="*/ 549335 h 681808"/>
                <a:gd name="connsiteX11" fmla="*/ 6411231 w 7290862"/>
                <a:gd name="connsiteY11" fmla="*/ 396355 h 681808"/>
                <a:gd name="connsiteX12" fmla="*/ 7290862 w 7290862"/>
                <a:gd name="connsiteY12" fmla="*/ 413740 h 681808"/>
                <a:gd name="connsiteX0" fmla="*/ 0 w 7290862"/>
                <a:gd name="connsiteY0" fmla="*/ 0 h 671023"/>
                <a:gd name="connsiteX1" fmla="*/ 639733 w 7290862"/>
                <a:gd name="connsiteY1" fmla="*/ 156456 h 671023"/>
                <a:gd name="connsiteX2" fmla="*/ 1070857 w 7290862"/>
                <a:gd name="connsiteY2" fmla="*/ 260760 h 671023"/>
                <a:gd name="connsiteX3" fmla="*/ 2058269 w 7290862"/>
                <a:gd name="connsiteY3" fmla="*/ 497183 h 671023"/>
                <a:gd name="connsiteX4" fmla="*/ 2781445 w 7290862"/>
                <a:gd name="connsiteY4" fmla="*/ 671023 h 671023"/>
                <a:gd name="connsiteX5" fmla="*/ 3111742 w 7290862"/>
                <a:gd name="connsiteY5" fmla="*/ 664070 h 671023"/>
                <a:gd name="connsiteX6" fmla="*/ 3608925 w 7290862"/>
                <a:gd name="connsiteY6" fmla="*/ 653639 h 671023"/>
                <a:gd name="connsiteX7" fmla="*/ 3608925 w 7290862"/>
                <a:gd name="connsiteY7" fmla="*/ 653639 h 671023"/>
                <a:gd name="connsiteX8" fmla="*/ 4022664 w 7290862"/>
                <a:gd name="connsiteY8" fmla="*/ 646686 h 671023"/>
                <a:gd name="connsiteX9" fmla="*/ 5145672 w 7290862"/>
                <a:gd name="connsiteY9" fmla="*/ 611918 h 671023"/>
                <a:gd name="connsiteX10" fmla="*/ 5893186 w 7290862"/>
                <a:gd name="connsiteY10" fmla="*/ 549335 h 671023"/>
                <a:gd name="connsiteX11" fmla="*/ 6411231 w 7290862"/>
                <a:gd name="connsiteY11" fmla="*/ 396355 h 671023"/>
                <a:gd name="connsiteX12" fmla="*/ 7290862 w 7290862"/>
                <a:gd name="connsiteY12" fmla="*/ 413740 h 671023"/>
                <a:gd name="connsiteX0" fmla="*/ 0 w 7290862"/>
                <a:gd name="connsiteY0" fmla="*/ 0 h 671023"/>
                <a:gd name="connsiteX1" fmla="*/ 639733 w 7290862"/>
                <a:gd name="connsiteY1" fmla="*/ 156456 h 671023"/>
                <a:gd name="connsiteX2" fmla="*/ 1070857 w 7290862"/>
                <a:gd name="connsiteY2" fmla="*/ 260760 h 671023"/>
                <a:gd name="connsiteX3" fmla="*/ 2058269 w 7290862"/>
                <a:gd name="connsiteY3" fmla="*/ 497183 h 671023"/>
                <a:gd name="connsiteX4" fmla="*/ 2781445 w 7290862"/>
                <a:gd name="connsiteY4" fmla="*/ 671023 h 671023"/>
                <a:gd name="connsiteX5" fmla="*/ 3111742 w 7290862"/>
                <a:gd name="connsiteY5" fmla="*/ 664070 h 671023"/>
                <a:gd name="connsiteX6" fmla="*/ 3608925 w 7290862"/>
                <a:gd name="connsiteY6" fmla="*/ 653639 h 671023"/>
                <a:gd name="connsiteX7" fmla="*/ 3608925 w 7290862"/>
                <a:gd name="connsiteY7" fmla="*/ 653639 h 671023"/>
                <a:gd name="connsiteX8" fmla="*/ 4022664 w 7290862"/>
                <a:gd name="connsiteY8" fmla="*/ 646686 h 671023"/>
                <a:gd name="connsiteX9" fmla="*/ 5145672 w 7290862"/>
                <a:gd name="connsiteY9" fmla="*/ 611918 h 671023"/>
                <a:gd name="connsiteX10" fmla="*/ 5893186 w 7290862"/>
                <a:gd name="connsiteY10" fmla="*/ 549335 h 671023"/>
                <a:gd name="connsiteX11" fmla="*/ 6411231 w 7290862"/>
                <a:gd name="connsiteY11" fmla="*/ 396355 h 671023"/>
                <a:gd name="connsiteX12" fmla="*/ 7290862 w 7290862"/>
                <a:gd name="connsiteY12" fmla="*/ 413740 h 671023"/>
                <a:gd name="connsiteX0" fmla="*/ 0 w 7047094"/>
                <a:gd name="connsiteY0" fmla="*/ 0 h 616853"/>
                <a:gd name="connsiteX1" fmla="*/ 395965 w 7047094"/>
                <a:gd name="connsiteY1" fmla="*/ 102286 h 616853"/>
                <a:gd name="connsiteX2" fmla="*/ 827089 w 7047094"/>
                <a:gd name="connsiteY2" fmla="*/ 206590 h 616853"/>
                <a:gd name="connsiteX3" fmla="*/ 1814501 w 7047094"/>
                <a:gd name="connsiteY3" fmla="*/ 443013 h 616853"/>
                <a:gd name="connsiteX4" fmla="*/ 2537677 w 7047094"/>
                <a:gd name="connsiteY4" fmla="*/ 616853 h 616853"/>
                <a:gd name="connsiteX5" fmla="*/ 2867974 w 7047094"/>
                <a:gd name="connsiteY5" fmla="*/ 609900 h 616853"/>
                <a:gd name="connsiteX6" fmla="*/ 3365157 w 7047094"/>
                <a:gd name="connsiteY6" fmla="*/ 599469 h 616853"/>
                <a:gd name="connsiteX7" fmla="*/ 3365157 w 7047094"/>
                <a:gd name="connsiteY7" fmla="*/ 599469 h 616853"/>
                <a:gd name="connsiteX8" fmla="*/ 3778896 w 7047094"/>
                <a:gd name="connsiteY8" fmla="*/ 592516 h 616853"/>
                <a:gd name="connsiteX9" fmla="*/ 4901904 w 7047094"/>
                <a:gd name="connsiteY9" fmla="*/ 557748 h 616853"/>
                <a:gd name="connsiteX10" fmla="*/ 5649418 w 7047094"/>
                <a:gd name="connsiteY10" fmla="*/ 495165 h 616853"/>
                <a:gd name="connsiteX11" fmla="*/ 6167463 w 7047094"/>
                <a:gd name="connsiteY11" fmla="*/ 342185 h 616853"/>
                <a:gd name="connsiteX12" fmla="*/ 7047094 w 7047094"/>
                <a:gd name="connsiteY12" fmla="*/ 359570 h 616853"/>
                <a:gd name="connsiteX0" fmla="*/ 0 w 7047094"/>
                <a:gd name="connsiteY0" fmla="*/ 0 h 616853"/>
                <a:gd name="connsiteX1" fmla="*/ 590076 w 7047094"/>
                <a:gd name="connsiteY1" fmla="*/ 129372 h 616853"/>
                <a:gd name="connsiteX2" fmla="*/ 827089 w 7047094"/>
                <a:gd name="connsiteY2" fmla="*/ 206590 h 616853"/>
                <a:gd name="connsiteX3" fmla="*/ 1814501 w 7047094"/>
                <a:gd name="connsiteY3" fmla="*/ 443013 h 616853"/>
                <a:gd name="connsiteX4" fmla="*/ 2537677 w 7047094"/>
                <a:gd name="connsiteY4" fmla="*/ 616853 h 616853"/>
                <a:gd name="connsiteX5" fmla="*/ 2867974 w 7047094"/>
                <a:gd name="connsiteY5" fmla="*/ 609900 h 616853"/>
                <a:gd name="connsiteX6" fmla="*/ 3365157 w 7047094"/>
                <a:gd name="connsiteY6" fmla="*/ 599469 h 616853"/>
                <a:gd name="connsiteX7" fmla="*/ 3365157 w 7047094"/>
                <a:gd name="connsiteY7" fmla="*/ 599469 h 616853"/>
                <a:gd name="connsiteX8" fmla="*/ 3778896 w 7047094"/>
                <a:gd name="connsiteY8" fmla="*/ 592516 h 616853"/>
                <a:gd name="connsiteX9" fmla="*/ 4901904 w 7047094"/>
                <a:gd name="connsiteY9" fmla="*/ 557748 h 616853"/>
                <a:gd name="connsiteX10" fmla="*/ 5649418 w 7047094"/>
                <a:gd name="connsiteY10" fmla="*/ 495165 h 616853"/>
                <a:gd name="connsiteX11" fmla="*/ 6167463 w 7047094"/>
                <a:gd name="connsiteY11" fmla="*/ 342185 h 616853"/>
                <a:gd name="connsiteX12" fmla="*/ 7047094 w 7047094"/>
                <a:gd name="connsiteY12" fmla="*/ 359570 h 616853"/>
                <a:gd name="connsiteX0" fmla="*/ 0 w 7047094"/>
                <a:gd name="connsiteY0" fmla="*/ 0 h 616853"/>
                <a:gd name="connsiteX1" fmla="*/ 590076 w 7047094"/>
                <a:gd name="connsiteY1" fmla="*/ 129372 h 616853"/>
                <a:gd name="connsiteX2" fmla="*/ 976058 w 7047094"/>
                <a:gd name="connsiteY2" fmla="*/ 220132 h 616853"/>
                <a:gd name="connsiteX3" fmla="*/ 1814501 w 7047094"/>
                <a:gd name="connsiteY3" fmla="*/ 443013 h 616853"/>
                <a:gd name="connsiteX4" fmla="*/ 2537677 w 7047094"/>
                <a:gd name="connsiteY4" fmla="*/ 616853 h 616853"/>
                <a:gd name="connsiteX5" fmla="*/ 2867974 w 7047094"/>
                <a:gd name="connsiteY5" fmla="*/ 609900 h 616853"/>
                <a:gd name="connsiteX6" fmla="*/ 3365157 w 7047094"/>
                <a:gd name="connsiteY6" fmla="*/ 599469 h 616853"/>
                <a:gd name="connsiteX7" fmla="*/ 3365157 w 7047094"/>
                <a:gd name="connsiteY7" fmla="*/ 599469 h 616853"/>
                <a:gd name="connsiteX8" fmla="*/ 3778896 w 7047094"/>
                <a:gd name="connsiteY8" fmla="*/ 592516 h 616853"/>
                <a:gd name="connsiteX9" fmla="*/ 4901904 w 7047094"/>
                <a:gd name="connsiteY9" fmla="*/ 557748 h 616853"/>
                <a:gd name="connsiteX10" fmla="*/ 5649418 w 7047094"/>
                <a:gd name="connsiteY10" fmla="*/ 495165 h 616853"/>
                <a:gd name="connsiteX11" fmla="*/ 6167463 w 7047094"/>
                <a:gd name="connsiteY11" fmla="*/ 342185 h 616853"/>
                <a:gd name="connsiteX12" fmla="*/ 7047094 w 7047094"/>
                <a:gd name="connsiteY12" fmla="*/ 359570 h 616853"/>
                <a:gd name="connsiteX0" fmla="*/ 0 w 7047094"/>
                <a:gd name="connsiteY0" fmla="*/ 0 h 616853"/>
                <a:gd name="connsiteX1" fmla="*/ 590076 w 7047094"/>
                <a:gd name="connsiteY1" fmla="*/ 129372 h 616853"/>
                <a:gd name="connsiteX2" fmla="*/ 976058 w 7047094"/>
                <a:gd name="connsiteY2" fmla="*/ 220132 h 616853"/>
                <a:gd name="connsiteX3" fmla="*/ 1882214 w 7047094"/>
                <a:gd name="connsiteY3" fmla="*/ 447528 h 616853"/>
                <a:gd name="connsiteX4" fmla="*/ 2537677 w 7047094"/>
                <a:gd name="connsiteY4" fmla="*/ 616853 h 616853"/>
                <a:gd name="connsiteX5" fmla="*/ 2867974 w 7047094"/>
                <a:gd name="connsiteY5" fmla="*/ 609900 h 616853"/>
                <a:gd name="connsiteX6" fmla="*/ 3365157 w 7047094"/>
                <a:gd name="connsiteY6" fmla="*/ 599469 h 616853"/>
                <a:gd name="connsiteX7" fmla="*/ 3365157 w 7047094"/>
                <a:gd name="connsiteY7" fmla="*/ 599469 h 616853"/>
                <a:gd name="connsiteX8" fmla="*/ 3778896 w 7047094"/>
                <a:gd name="connsiteY8" fmla="*/ 592516 h 616853"/>
                <a:gd name="connsiteX9" fmla="*/ 4901904 w 7047094"/>
                <a:gd name="connsiteY9" fmla="*/ 557748 h 616853"/>
                <a:gd name="connsiteX10" fmla="*/ 5649418 w 7047094"/>
                <a:gd name="connsiteY10" fmla="*/ 495165 h 616853"/>
                <a:gd name="connsiteX11" fmla="*/ 6167463 w 7047094"/>
                <a:gd name="connsiteY11" fmla="*/ 342185 h 616853"/>
                <a:gd name="connsiteX12" fmla="*/ 7047094 w 7047094"/>
                <a:gd name="connsiteY12" fmla="*/ 359570 h 616853"/>
                <a:gd name="connsiteX0" fmla="*/ 0 w 7047094"/>
                <a:gd name="connsiteY0" fmla="*/ 0 h 616853"/>
                <a:gd name="connsiteX1" fmla="*/ 590076 w 7047094"/>
                <a:gd name="connsiteY1" fmla="*/ 129372 h 616853"/>
                <a:gd name="connsiteX2" fmla="*/ 976058 w 7047094"/>
                <a:gd name="connsiteY2" fmla="*/ 220132 h 616853"/>
                <a:gd name="connsiteX3" fmla="*/ 1882214 w 7047094"/>
                <a:gd name="connsiteY3" fmla="*/ 447528 h 616853"/>
                <a:gd name="connsiteX4" fmla="*/ 2537677 w 7047094"/>
                <a:gd name="connsiteY4" fmla="*/ 616853 h 616853"/>
                <a:gd name="connsiteX5" fmla="*/ 2845403 w 7047094"/>
                <a:gd name="connsiteY5" fmla="*/ 605386 h 616853"/>
                <a:gd name="connsiteX6" fmla="*/ 3365157 w 7047094"/>
                <a:gd name="connsiteY6" fmla="*/ 599469 h 616853"/>
                <a:gd name="connsiteX7" fmla="*/ 3365157 w 7047094"/>
                <a:gd name="connsiteY7" fmla="*/ 599469 h 616853"/>
                <a:gd name="connsiteX8" fmla="*/ 3778896 w 7047094"/>
                <a:gd name="connsiteY8" fmla="*/ 592516 h 616853"/>
                <a:gd name="connsiteX9" fmla="*/ 4901904 w 7047094"/>
                <a:gd name="connsiteY9" fmla="*/ 557748 h 616853"/>
                <a:gd name="connsiteX10" fmla="*/ 5649418 w 7047094"/>
                <a:gd name="connsiteY10" fmla="*/ 495165 h 616853"/>
                <a:gd name="connsiteX11" fmla="*/ 6167463 w 7047094"/>
                <a:gd name="connsiteY11" fmla="*/ 342185 h 616853"/>
                <a:gd name="connsiteX12" fmla="*/ 7047094 w 7047094"/>
                <a:gd name="connsiteY12" fmla="*/ 359570 h 616853"/>
                <a:gd name="connsiteX0" fmla="*/ 0 w 7047094"/>
                <a:gd name="connsiteY0" fmla="*/ 0 h 616853"/>
                <a:gd name="connsiteX1" fmla="*/ 590076 w 7047094"/>
                <a:gd name="connsiteY1" fmla="*/ 129372 h 616853"/>
                <a:gd name="connsiteX2" fmla="*/ 976058 w 7047094"/>
                <a:gd name="connsiteY2" fmla="*/ 220132 h 616853"/>
                <a:gd name="connsiteX3" fmla="*/ 1882214 w 7047094"/>
                <a:gd name="connsiteY3" fmla="*/ 447528 h 616853"/>
                <a:gd name="connsiteX4" fmla="*/ 2537677 w 7047094"/>
                <a:gd name="connsiteY4" fmla="*/ 616853 h 616853"/>
                <a:gd name="connsiteX5" fmla="*/ 2845403 w 7047094"/>
                <a:gd name="connsiteY5" fmla="*/ 605386 h 616853"/>
                <a:gd name="connsiteX6" fmla="*/ 3365157 w 7047094"/>
                <a:gd name="connsiteY6" fmla="*/ 599469 h 616853"/>
                <a:gd name="connsiteX7" fmla="*/ 3310986 w 7047094"/>
                <a:gd name="connsiteY7" fmla="*/ 594954 h 616853"/>
                <a:gd name="connsiteX8" fmla="*/ 3778896 w 7047094"/>
                <a:gd name="connsiteY8" fmla="*/ 592516 h 616853"/>
                <a:gd name="connsiteX9" fmla="*/ 4901904 w 7047094"/>
                <a:gd name="connsiteY9" fmla="*/ 557748 h 616853"/>
                <a:gd name="connsiteX10" fmla="*/ 5649418 w 7047094"/>
                <a:gd name="connsiteY10" fmla="*/ 495165 h 616853"/>
                <a:gd name="connsiteX11" fmla="*/ 6167463 w 7047094"/>
                <a:gd name="connsiteY11" fmla="*/ 342185 h 616853"/>
                <a:gd name="connsiteX12" fmla="*/ 7047094 w 7047094"/>
                <a:gd name="connsiteY12" fmla="*/ 359570 h 616853"/>
                <a:gd name="connsiteX0" fmla="*/ 0 w 7047094"/>
                <a:gd name="connsiteY0" fmla="*/ 0 h 616853"/>
                <a:gd name="connsiteX1" fmla="*/ 590076 w 7047094"/>
                <a:gd name="connsiteY1" fmla="*/ 129372 h 616853"/>
                <a:gd name="connsiteX2" fmla="*/ 976058 w 7047094"/>
                <a:gd name="connsiteY2" fmla="*/ 220132 h 616853"/>
                <a:gd name="connsiteX3" fmla="*/ 1882214 w 7047094"/>
                <a:gd name="connsiteY3" fmla="*/ 447528 h 616853"/>
                <a:gd name="connsiteX4" fmla="*/ 2537677 w 7047094"/>
                <a:gd name="connsiteY4" fmla="*/ 616853 h 616853"/>
                <a:gd name="connsiteX5" fmla="*/ 2845403 w 7047094"/>
                <a:gd name="connsiteY5" fmla="*/ 605386 h 616853"/>
                <a:gd name="connsiteX6" fmla="*/ 3310986 w 7047094"/>
                <a:gd name="connsiteY6" fmla="*/ 594954 h 616853"/>
                <a:gd name="connsiteX7" fmla="*/ 3778896 w 7047094"/>
                <a:gd name="connsiteY7" fmla="*/ 592516 h 616853"/>
                <a:gd name="connsiteX8" fmla="*/ 4901904 w 7047094"/>
                <a:gd name="connsiteY8" fmla="*/ 557748 h 616853"/>
                <a:gd name="connsiteX9" fmla="*/ 5649418 w 7047094"/>
                <a:gd name="connsiteY9" fmla="*/ 495165 h 616853"/>
                <a:gd name="connsiteX10" fmla="*/ 6167463 w 7047094"/>
                <a:gd name="connsiteY10" fmla="*/ 342185 h 616853"/>
                <a:gd name="connsiteX11" fmla="*/ 7047094 w 7047094"/>
                <a:gd name="connsiteY11" fmla="*/ 359570 h 616853"/>
                <a:gd name="connsiteX0" fmla="*/ 0 w 7047094"/>
                <a:gd name="connsiteY0" fmla="*/ 0 h 616853"/>
                <a:gd name="connsiteX1" fmla="*/ 590076 w 7047094"/>
                <a:gd name="connsiteY1" fmla="*/ 129372 h 616853"/>
                <a:gd name="connsiteX2" fmla="*/ 976058 w 7047094"/>
                <a:gd name="connsiteY2" fmla="*/ 220132 h 616853"/>
                <a:gd name="connsiteX3" fmla="*/ 1882214 w 7047094"/>
                <a:gd name="connsiteY3" fmla="*/ 447528 h 616853"/>
                <a:gd name="connsiteX4" fmla="*/ 2537677 w 7047094"/>
                <a:gd name="connsiteY4" fmla="*/ 616853 h 616853"/>
                <a:gd name="connsiteX5" fmla="*/ 2845403 w 7047094"/>
                <a:gd name="connsiteY5" fmla="*/ 605386 h 616853"/>
                <a:gd name="connsiteX6" fmla="*/ 3310986 w 7047094"/>
                <a:gd name="connsiteY6" fmla="*/ 594954 h 616853"/>
                <a:gd name="connsiteX7" fmla="*/ 3706669 w 7047094"/>
                <a:gd name="connsiteY7" fmla="*/ 583488 h 616853"/>
                <a:gd name="connsiteX8" fmla="*/ 4901904 w 7047094"/>
                <a:gd name="connsiteY8" fmla="*/ 557748 h 616853"/>
                <a:gd name="connsiteX9" fmla="*/ 5649418 w 7047094"/>
                <a:gd name="connsiteY9" fmla="*/ 495165 h 616853"/>
                <a:gd name="connsiteX10" fmla="*/ 6167463 w 7047094"/>
                <a:gd name="connsiteY10" fmla="*/ 342185 h 616853"/>
                <a:gd name="connsiteX11" fmla="*/ 7047094 w 7047094"/>
                <a:gd name="connsiteY11" fmla="*/ 359570 h 616853"/>
                <a:gd name="connsiteX0" fmla="*/ 0 w 7047094"/>
                <a:gd name="connsiteY0" fmla="*/ 0 h 616853"/>
                <a:gd name="connsiteX1" fmla="*/ 590076 w 7047094"/>
                <a:gd name="connsiteY1" fmla="*/ 129372 h 616853"/>
                <a:gd name="connsiteX2" fmla="*/ 976058 w 7047094"/>
                <a:gd name="connsiteY2" fmla="*/ 220132 h 616853"/>
                <a:gd name="connsiteX3" fmla="*/ 1882214 w 7047094"/>
                <a:gd name="connsiteY3" fmla="*/ 447528 h 616853"/>
                <a:gd name="connsiteX4" fmla="*/ 2537677 w 7047094"/>
                <a:gd name="connsiteY4" fmla="*/ 616853 h 616853"/>
                <a:gd name="connsiteX5" fmla="*/ 2845403 w 7047094"/>
                <a:gd name="connsiteY5" fmla="*/ 605386 h 616853"/>
                <a:gd name="connsiteX6" fmla="*/ 3310986 w 7047094"/>
                <a:gd name="connsiteY6" fmla="*/ 594954 h 616853"/>
                <a:gd name="connsiteX7" fmla="*/ 3706669 w 7047094"/>
                <a:gd name="connsiteY7" fmla="*/ 583488 h 616853"/>
                <a:gd name="connsiteX8" fmla="*/ 4730364 w 7047094"/>
                <a:gd name="connsiteY8" fmla="*/ 553234 h 616853"/>
                <a:gd name="connsiteX9" fmla="*/ 5649418 w 7047094"/>
                <a:gd name="connsiteY9" fmla="*/ 495165 h 616853"/>
                <a:gd name="connsiteX10" fmla="*/ 6167463 w 7047094"/>
                <a:gd name="connsiteY10" fmla="*/ 342185 h 616853"/>
                <a:gd name="connsiteX11" fmla="*/ 7047094 w 7047094"/>
                <a:gd name="connsiteY11" fmla="*/ 359570 h 616853"/>
                <a:gd name="connsiteX0" fmla="*/ 0 w 7047094"/>
                <a:gd name="connsiteY0" fmla="*/ 0 h 616853"/>
                <a:gd name="connsiteX1" fmla="*/ 590076 w 7047094"/>
                <a:gd name="connsiteY1" fmla="*/ 129372 h 616853"/>
                <a:gd name="connsiteX2" fmla="*/ 976058 w 7047094"/>
                <a:gd name="connsiteY2" fmla="*/ 220132 h 616853"/>
                <a:gd name="connsiteX3" fmla="*/ 1882214 w 7047094"/>
                <a:gd name="connsiteY3" fmla="*/ 447528 h 616853"/>
                <a:gd name="connsiteX4" fmla="*/ 2537677 w 7047094"/>
                <a:gd name="connsiteY4" fmla="*/ 616853 h 616853"/>
                <a:gd name="connsiteX5" fmla="*/ 2845403 w 7047094"/>
                <a:gd name="connsiteY5" fmla="*/ 605386 h 616853"/>
                <a:gd name="connsiteX6" fmla="*/ 3310986 w 7047094"/>
                <a:gd name="connsiteY6" fmla="*/ 594954 h 616853"/>
                <a:gd name="connsiteX7" fmla="*/ 3706669 w 7047094"/>
                <a:gd name="connsiteY7" fmla="*/ 583488 h 616853"/>
                <a:gd name="connsiteX8" fmla="*/ 4730364 w 7047094"/>
                <a:gd name="connsiteY8" fmla="*/ 553234 h 616853"/>
                <a:gd name="connsiteX9" fmla="*/ 5383080 w 7047094"/>
                <a:gd name="connsiteY9" fmla="*/ 495166 h 616853"/>
                <a:gd name="connsiteX10" fmla="*/ 6167463 w 7047094"/>
                <a:gd name="connsiteY10" fmla="*/ 342185 h 616853"/>
                <a:gd name="connsiteX11" fmla="*/ 7047094 w 7047094"/>
                <a:gd name="connsiteY11" fmla="*/ 359570 h 616853"/>
                <a:gd name="connsiteX0" fmla="*/ 0 w 7047094"/>
                <a:gd name="connsiteY0" fmla="*/ 0 h 616853"/>
                <a:gd name="connsiteX1" fmla="*/ 590076 w 7047094"/>
                <a:gd name="connsiteY1" fmla="*/ 129372 h 616853"/>
                <a:gd name="connsiteX2" fmla="*/ 976058 w 7047094"/>
                <a:gd name="connsiteY2" fmla="*/ 220132 h 616853"/>
                <a:gd name="connsiteX3" fmla="*/ 1882214 w 7047094"/>
                <a:gd name="connsiteY3" fmla="*/ 447528 h 616853"/>
                <a:gd name="connsiteX4" fmla="*/ 2537677 w 7047094"/>
                <a:gd name="connsiteY4" fmla="*/ 616853 h 616853"/>
                <a:gd name="connsiteX5" fmla="*/ 2845403 w 7047094"/>
                <a:gd name="connsiteY5" fmla="*/ 605386 h 616853"/>
                <a:gd name="connsiteX6" fmla="*/ 3310986 w 7047094"/>
                <a:gd name="connsiteY6" fmla="*/ 594954 h 616853"/>
                <a:gd name="connsiteX7" fmla="*/ 3706669 w 7047094"/>
                <a:gd name="connsiteY7" fmla="*/ 583488 h 616853"/>
                <a:gd name="connsiteX8" fmla="*/ 4730364 w 7047094"/>
                <a:gd name="connsiteY8" fmla="*/ 553234 h 616853"/>
                <a:gd name="connsiteX9" fmla="*/ 5383080 w 7047094"/>
                <a:gd name="connsiteY9" fmla="*/ 495166 h 616853"/>
                <a:gd name="connsiteX10" fmla="*/ 5869524 w 7047094"/>
                <a:gd name="connsiteY10" fmla="*/ 360243 h 616853"/>
                <a:gd name="connsiteX11" fmla="*/ 7047094 w 7047094"/>
                <a:gd name="connsiteY11" fmla="*/ 359570 h 616853"/>
                <a:gd name="connsiteX0" fmla="*/ 0 w 6694985"/>
                <a:gd name="connsiteY0" fmla="*/ 0 h 616853"/>
                <a:gd name="connsiteX1" fmla="*/ 590076 w 6694985"/>
                <a:gd name="connsiteY1" fmla="*/ 129372 h 616853"/>
                <a:gd name="connsiteX2" fmla="*/ 976058 w 6694985"/>
                <a:gd name="connsiteY2" fmla="*/ 220132 h 616853"/>
                <a:gd name="connsiteX3" fmla="*/ 1882214 w 6694985"/>
                <a:gd name="connsiteY3" fmla="*/ 447528 h 616853"/>
                <a:gd name="connsiteX4" fmla="*/ 2537677 w 6694985"/>
                <a:gd name="connsiteY4" fmla="*/ 616853 h 616853"/>
                <a:gd name="connsiteX5" fmla="*/ 2845403 w 6694985"/>
                <a:gd name="connsiteY5" fmla="*/ 605386 h 616853"/>
                <a:gd name="connsiteX6" fmla="*/ 3310986 w 6694985"/>
                <a:gd name="connsiteY6" fmla="*/ 594954 h 616853"/>
                <a:gd name="connsiteX7" fmla="*/ 3706669 w 6694985"/>
                <a:gd name="connsiteY7" fmla="*/ 583488 h 616853"/>
                <a:gd name="connsiteX8" fmla="*/ 4730364 w 6694985"/>
                <a:gd name="connsiteY8" fmla="*/ 553234 h 616853"/>
                <a:gd name="connsiteX9" fmla="*/ 5383080 w 6694985"/>
                <a:gd name="connsiteY9" fmla="*/ 495166 h 616853"/>
                <a:gd name="connsiteX10" fmla="*/ 5869524 w 6694985"/>
                <a:gd name="connsiteY10" fmla="*/ 360243 h 616853"/>
                <a:gd name="connsiteX11" fmla="*/ 6694985 w 6694985"/>
                <a:gd name="connsiteY11" fmla="*/ 364084 h 616853"/>
                <a:gd name="connsiteX0" fmla="*/ 0 w 7020009"/>
                <a:gd name="connsiteY0" fmla="*/ 0 h 616853"/>
                <a:gd name="connsiteX1" fmla="*/ 590076 w 7020009"/>
                <a:gd name="connsiteY1" fmla="*/ 129372 h 616853"/>
                <a:gd name="connsiteX2" fmla="*/ 976058 w 7020009"/>
                <a:gd name="connsiteY2" fmla="*/ 220132 h 616853"/>
                <a:gd name="connsiteX3" fmla="*/ 1882214 w 7020009"/>
                <a:gd name="connsiteY3" fmla="*/ 447528 h 616853"/>
                <a:gd name="connsiteX4" fmla="*/ 2537677 w 7020009"/>
                <a:gd name="connsiteY4" fmla="*/ 616853 h 616853"/>
                <a:gd name="connsiteX5" fmla="*/ 2845403 w 7020009"/>
                <a:gd name="connsiteY5" fmla="*/ 605386 h 616853"/>
                <a:gd name="connsiteX6" fmla="*/ 3310986 w 7020009"/>
                <a:gd name="connsiteY6" fmla="*/ 594954 h 616853"/>
                <a:gd name="connsiteX7" fmla="*/ 3706669 w 7020009"/>
                <a:gd name="connsiteY7" fmla="*/ 583488 h 616853"/>
                <a:gd name="connsiteX8" fmla="*/ 4730364 w 7020009"/>
                <a:gd name="connsiteY8" fmla="*/ 553234 h 616853"/>
                <a:gd name="connsiteX9" fmla="*/ 5383080 w 7020009"/>
                <a:gd name="connsiteY9" fmla="*/ 495166 h 616853"/>
                <a:gd name="connsiteX10" fmla="*/ 5869524 w 7020009"/>
                <a:gd name="connsiteY10" fmla="*/ 360243 h 616853"/>
                <a:gd name="connsiteX11" fmla="*/ 7020009 w 7020009"/>
                <a:gd name="connsiteY11" fmla="*/ 373113 h 616853"/>
                <a:gd name="connsiteX0" fmla="*/ 0 w 7020009"/>
                <a:gd name="connsiteY0" fmla="*/ 0 h 616853"/>
                <a:gd name="connsiteX1" fmla="*/ 590076 w 7020009"/>
                <a:gd name="connsiteY1" fmla="*/ 129372 h 616853"/>
                <a:gd name="connsiteX2" fmla="*/ 976058 w 7020009"/>
                <a:gd name="connsiteY2" fmla="*/ 220132 h 616853"/>
                <a:gd name="connsiteX3" fmla="*/ 1882214 w 7020009"/>
                <a:gd name="connsiteY3" fmla="*/ 447528 h 616853"/>
                <a:gd name="connsiteX4" fmla="*/ 2537677 w 7020009"/>
                <a:gd name="connsiteY4" fmla="*/ 616853 h 616853"/>
                <a:gd name="connsiteX5" fmla="*/ 2845403 w 7020009"/>
                <a:gd name="connsiteY5" fmla="*/ 605386 h 616853"/>
                <a:gd name="connsiteX6" fmla="*/ 3310986 w 7020009"/>
                <a:gd name="connsiteY6" fmla="*/ 594954 h 616853"/>
                <a:gd name="connsiteX7" fmla="*/ 3706669 w 7020009"/>
                <a:gd name="connsiteY7" fmla="*/ 583488 h 616853"/>
                <a:gd name="connsiteX8" fmla="*/ 4730364 w 7020009"/>
                <a:gd name="connsiteY8" fmla="*/ 553234 h 616853"/>
                <a:gd name="connsiteX9" fmla="*/ 5396623 w 7020009"/>
                <a:gd name="connsiteY9" fmla="*/ 499680 h 616853"/>
                <a:gd name="connsiteX10" fmla="*/ 5869524 w 7020009"/>
                <a:gd name="connsiteY10" fmla="*/ 360243 h 616853"/>
                <a:gd name="connsiteX11" fmla="*/ 7020009 w 7020009"/>
                <a:gd name="connsiteY11" fmla="*/ 373113 h 61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20009" h="616853">
                  <a:moveTo>
                    <a:pt x="0" y="0"/>
                  </a:moveTo>
                  <a:lnTo>
                    <a:pt x="590076" y="129372"/>
                  </a:lnTo>
                  <a:lnTo>
                    <a:pt x="976058" y="220132"/>
                  </a:lnTo>
                  <a:lnTo>
                    <a:pt x="1882214" y="447528"/>
                  </a:lnTo>
                  <a:lnTo>
                    <a:pt x="2537677" y="616853"/>
                  </a:lnTo>
                  <a:lnTo>
                    <a:pt x="2845403" y="605386"/>
                  </a:lnTo>
                  <a:lnTo>
                    <a:pt x="3310986" y="594954"/>
                  </a:lnTo>
                  <a:lnTo>
                    <a:pt x="3706669" y="583488"/>
                  </a:lnTo>
                  <a:lnTo>
                    <a:pt x="4730364" y="553234"/>
                  </a:lnTo>
                  <a:lnTo>
                    <a:pt x="5396623" y="499680"/>
                  </a:lnTo>
                  <a:lnTo>
                    <a:pt x="5869524" y="360243"/>
                  </a:lnTo>
                  <a:lnTo>
                    <a:pt x="7020009" y="373113"/>
                  </a:lnTo>
                </a:path>
              </a:pathLst>
            </a:custGeom>
            <a:noFill/>
            <a:ln w="57150">
              <a:solidFill>
                <a:srgbClr val="FFFF00">
                  <a:alpha val="50196"/>
                </a:srgb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1516777" y="3419250"/>
              <a:ext cx="495849" cy="346691"/>
            </a:xfrm>
            <a:prstGeom prst="roundRect">
              <a:avLst/>
            </a:prstGeom>
            <a:noFill/>
            <a:ln w="28575">
              <a:solidFill>
                <a:srgbClr val="FF0000"/>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2010812" y="3492104"/>
              <a:ext cx="476295" cy="295505"/>
            </a:xfrm>
            <a:prstGeom prst="roundRect">
              <a:avLst/>
            </a:prstGeom>
            <a:noFill/>
            <a:ln w="28575">
              <a:solidFill>
                <a:srgbClr val="FF0000"/>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ounded Rectangle 19"/>
            <p:cNvSpPr/>
            <p:nvPr/>
          </p:nvSpPr>
          <p:spPr>
            <a:xfrm>
              <a:off x="2622054" y="3620926"/>
              <a:ext cx="532843" cy="292360"/>
            </a:xfrm>
            <a:prstGeom prst="roundRect">
              <a:avLst/>
            </a:prstGeom>
            <a:noFill/>
            <a:ln w="28575">
              <a:solidFill>
                <a:srgbClr val="FF0000"/>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Rounded Rectangle 21"/>
            <p:cNvSpPr/>
            <p:nvPr/>
          </p:nvSpPr>
          <p:spPr>
            <a:xfrm>
              <a:off x="3774609" y="3965533"/>
              <a:ext cx="741054" cy="411453"/>
            </a:xfrm>
            <a:prstGeom prst="roundRect">
              <a:avLst/>
            </a:prstGeom>
            <a:noFill/>
            <a:ln w="28575">
              <a:solidFill>
                <a:srgbClr val="FF0000"/>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ounded Rectangle 22"/>
            <p:cNvSpPr/>
            <p:nvPr/>
          </p:nvSpPr>
          <p:spPr>
            <a:xfrm>
              <a:off x="4745346" y="3824314"/>
              <a:ext cx="697718" cy="418329"/>
            </a:xfrm>
            <a:prstGeom prst="roundRect">
              <a:avLst/>
            </a:prstGeom>
            <a:noFill/>
            <a:ln w="28575">
              <a:solidFill>
                <a:srgbClr val="FF0000"/>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Rounded Rectangle 23"/>
            <p:cNvSpPr/>
            <p:nvPr/>
          </p:nvSpPr>
          <p:spPr>
            <a:xfrm>
              <a:off x="5477610" y="3747205"/>
              <a:ext cx="511494" cy="361095"/>
            </a:xfrm>
            <a:prstGeom prst="roundRect">
              <a:avLst/>
            </a:prstGeom>
            <a:noFill/>
            <a:ln w="28575">
              <a:solidFill>
                <a:srgbClr val="FF0000"/>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Rounded Rectangle 24"/>
            <p:cNvSpPr/>
            <p:nvPr/>
          </p:nvSpPr>
          <p:spPr>
            <a:xfrm>
              <a:off x="6051168" y="3785456"/>
              <a:ext cx="540313" cy="357513"/>
            </a:xfrm>
            <a:prstGeom prst="roundRect">
              <a:avLst/>
            </a:prstGeom>
            <a:noFill/>
            <a:ln w="28575">
              <a:solidFill>
                <a:srgbClr val="FF0000"/>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Rounded Rectangle 25"/>
            <p:cNvSpPr/>
            <p:nvPr/>
          </p:nvSpPr>
          <p:spPr>
            <a:xfrm>
              <a:off x="6679578" y="3622931"/>
              <a:ext cx="641107" cy="377728"/>
            </a:xfrm>
            <a:prstGeom prst="roundRect">
              <a:avLst/>
            </a:prstGeom>
            <a:noFill/>
            <a:ln w="28575">
              <a:solidFill>
                <a:srgbClr val="FF0000"/>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Rounded Rectangle 27"/>
            <p:cNvSpPr/>
            <p:nvPr/>
          </p:nvSpPr>
          <p:spPr>
            <a:xfrm>
              <a:off x="3904488" y="5994856"/>
              <a:ext cx="4151376" cy="223064"/>
            </a:xfrm>
            <a:prstGeom prst="roundRect">
              <a:avLst/>
            </a:prstGeom>
            <a:noFill/>
            <a:ln w="28575">
              <a:solidFill>
                <a:srgbClr val="FF0000"/>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 name="Slide Number Placeholder 4"/>
          <p:cNvSpPr>
            <a:spLocks noGrp="1"/>
          </p:cNvSpPr>
          <p:nvPr>
            <p:ph type="sldNum" sz="quarter" idx="12"/>
          </p:nvPr>
        </p:nvSpPr>
        <p:spPr/>
        <p:txBody>
          <a:bodyPr/>
          <a:lstStyle/>
          <a:p>
            <a:fld id="{FDF398BC-C7A8-40F1-B45A-BD95B17A1C32}" type="slidenum">
              <a:rPr lang="en-US" smtClean="0"/>
              <a:pPr/>
              <a:t>66</a:t>
            </a:fld>
            <a:endParaRPr lang="en-US" dirty="0"/>
          </a:p>
        </p:txBody>
      </p:sp>
      <p:sp>
        <p:nvSpPr>
          <p:cNvPr id="18" name="TextBox 17"/>
          <p:cNvSpPr txBox="1"/>
          <p:nvPr/>
        </p:nvSpPr>
        <p:spPr>
          <a:xfrm>
            <a:off x="3136744" y="6457085"/>
            <a:ext cx="3044423" cy="261610"/>
          </a:xfrm>
          <a:prstGeom prst="rect">
            <a:avLst/>
          </a:prstGeom>
          <a:noFill/>
        </p:spPr>
        <p:txBody>
          <a:bodyPr wrap="none" rtlCol="0">
            <a:spAutoFit/>
          </a:bodyPr>
          <a:lstStyle/>
          <a:p>
            <a:r>
              <a:rPr lang="en-US" sz="1100" dirty="0">
                <a:solidFill>
                  <a:schemeClr val="bg1"/>
                </a:solidFill>
              </a:rPr>
              <a:t>©Jeppesen, Inc.  Not for Navigation Purposes</a:t>
            </a:r>
          </a:p>
        </p:txBody>
      </p:sp>
      <p:sp>
        <p:nvSpPr>
          <p:cNvPr id="21" name="Rounded Rectangle 20"/>
          <p:cNvSpPr/>
          <p:nvPr/>
        </p:nvSpPr>
        <p:spPr>
          <a:xfrm>
            <a:off x="1154546" y="1940723"/>
            <a:ext cx="6839970"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a:t>
            </a:r>
            <a:r>
              <a:rPr lang="en-US" sz="1400" b="1" dirty="0">
                <a:effectLst>
                  <a:outerShdw blurRad="38100" dist="38100" dir="2700000" algn="tl">
                    <a:srgbClr val="000000">
                      <a:alpha val="43137"/>
                    </a:srgbClr>
                  </a:outerShdw>
                </a:effectLst>
              </a:rPr>
              <a:t>:</a:t>
            </a:r>
          </a:p>
          <a:p>
            <a:pPr algn="ctr"/>
            <a:r>
              <a:rPr lang="en-US" sz="1400" b="1" dirty="0">
                <a:effectLst>
                  <a:outerShdw blurRad="38100" dist="38100" dir="2700000" algn="tl">
                    <a:srgbClr val="000000">
                      <a:alpha val="43137"/>
                    </a:srgbClr>
                  </a:outerShdw>
                </a:effectLst>
              </a:rPr>
              <a:t>“Learjet Four Five Lima Juliet, Descend Via the GEELA Six Arrival, Runway Two Five Left”</a:t>
            </a:r>
          </a:p>
        </p:txBody>
      </p:sp>
      <p:sp>
        <p:nvSpPr>
          <p:cNvPr id="17" name="TextBox 16"/>
          <p:cNvSpPr txBox="1"/>
          <p:nvPr/>
        </p:nvSpPr>
        <p:spPr>
          <a:xfrm>
            <a:off x="0" y="0"/>
            <a:ext cx="2650084" cy="253916"/>
          </a:xfrm>
          <a:prstGeom prst="rect">
            <a:avLst/>
          </a:prstGeom>
          <a:noFill/>
        </p:spPr>
        <p:txBody>
          <a:bodyPr wrap="none" rtlCol="0">
            <a:spAutoFit/>
          </a:bodyPr>
          <a:lstStyle/>
          <a:p>
            <a:r>
              <a:rPr lang="en-US" sz="1050" b="1" dirty="0"/>
              <a:t>Descend Via – Operational Application</a:t>
            </a:r>
          </a:p>
        </p:txBody>
      </p:sp>
      <p:sp>
        <p:nvSpPr>
          <p:cNvPr id="19" name="TextBox 18"/>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18797193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Content Placeholder 2"/>
          <p:cNvSpPr>
            <a:spLocks noGrp="1"/>
          </p:cNvSpPr>
          <p:nvPr>
            <p:ph sz="half" idx="1"/>
          </p:nvPr>
        </p:nvSpPr>
        <p:spPr>
          <a:xfrm>
            <a:off x="457197" y="1501589"/>
            <a:ext cx="7723242" cy="4525963"/>
          </a:xfrm>
        </p:spPr>
        <p:txBody>
          <a:bodyPr>
            <a:normAutofit/>
          </a:bodyPr>
          <a:lstStyle/>
          <a:p>
            <a:pPr marL="0" indent="0">
              <a:buNone/>
            </a:pPr>
            <a:r>
              <a:rPr lang="en-US" sz="1600" dirty="0"/>
              <a:t>The Pilot Should:</a:t>
            </a:r>
          </a:p>
          <a:p>
            <a:r>
              <a:rPr lang="en-US" sz="1600" dirty="0"/>
              <a:t>Track the lateral path of the GEELA6</a:t>
            </a:r>
          </a:p>
          <a:p>
            <a:r>
              <a:rPr lang="en-US" sz="1600" dirty="0"/>
              <a:t>Comply with published speed restrictions</a:t>
            </a:r>
          </a:p>
          <a:p>
            <a:r>
              <a:rPr lang="en-US" sz="1600" dirty="0"/>
              <a:t>Descend at pilot’s discretion to comply with all published altitude restrictions</a:t>
            </a:r>
          </a:p>
          <a:p>
            <a:r>
              <a:rPr lang="en-US" sz="1600" dirty="0"/>
              <a:t>Descend to the “Bottom Altitude” published on the STAR</a:t>
            </a:r>
          </a:p>
        </p:txBody>
      </p:sp>
      <p:sp>
        <p:nvSpPr>
          <p:cNvPr id="2" name="Title 1"/>
          <p:cNvSpPr>
            <a:spLocks noGrp="1"/>
          </p:cNvSpPr>
          <p:nvPr>
            <p:ph type="title"/>
          </p:nvPr>
        </p:nvSpPr>
        <p:spPr/>
        <p:txBody>
          <a:bodyPr>
            <a:normAutofit/>
          </a:bodyPr>
          <a:lstStyle/>
          <a:p>
            <a:r>
              <a:rPr lang="en-US" dirty="0"/>
              <a:t>“Descend Via” Clearance</a:t>
            </a:r>
          </a:p>
        </p:txBody>
      </p:sp>
      <p:sp>
        <p:nvSpPr>
          <p:cNvPr id="4" name="Slide Number Placeholder 3"/>
          <p:cNvSpPr>
            <a:spLocks noGrp="1"/>
          </p:cNvSpPr>
          <p:nvPr>
            <p:ph type="sldNum" sz="quarter" idx="12"/>
          </p:nvPr>
        </p:nvSpPr>
        <p:spPr/>
        <p:txBody>
          <a:bodyPr/>
          <a:lstStyle/>
          <a:p>
            <a:fld id="{79BA96BB-7DBE-4AD9-88D2-170EED19CF9B}" type="slidenum">
              <a:rPr lang="en-US" smtClean="0"/>
              <a:pPr/>
              <a:t>67</a:t>
            </a:fld>
            <a:endParaRPr lang="en-US" dirty="0"/>
          </a:p>
        </p:txBody>
      </p:sp>
      <p:cxnSp>
        <p:nvCxnSpPr>
          <p:cNvPr id="9" name="Straight Connector 8"/>
          <p:cNvCxnSpPr/>
          <p:nvPr/>
        </p:nvCxnSpPr>
        <p:spPr>
          <a:xfrm>
            <a:off x="4090252" y="4329592"/>
            <a:ext cx="492861" cy="12887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356502" y="4656895"/>
            <a:ext cx="492861" cy="12887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264138" y="3286852"/>
            <a:ext cx="8519924" cy="2552699"/>
            <a:chOff x="264138" y="3286852"/>
            <a:chExt cx="8519924" cy="2552699"/>
          </a:xfrm>
        </p:grpSpPr>
        <p:sp>
          <p:nvSpPr>
            <p:cNvPr id="49" name="4-Point Star 48"/>
            <p:cNvSpPr/>
            <p:nvPr/>
          </p:nvSpPr>
          <p:spPr>
            <a:xfrm>
              <a:off x="1743565" y="3671416"/>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4-Point Star 64"/>
            <p:cNvSpPr/>
            <p:nvPr/>
          </p:nvSpPr>
          <p:spPr>
            <a:xfrm>
              <a:off x="8086956" y="5066360"/>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 name="Group 81"/>
            <p:cNvGrpSpPr/>
            <p:nvPr/>
          </p:nvGrpSpPr>
          <p:grpSpPr>
            <a:xfrm>
              <a:off x="264138" y="3286852"/>
              <a:ext cx="8519924" cy="2552699"/>
              <a:chOff x="264138" y="3286852"/>
              <a:chExt cx="8519924" cy="2552699"/>
            </a:xfrm>
          </p:grpSpPr>
          <p:sp>
            <p:nvSpPr>
              <p:cNvPr id="55" name="TextBox 54"/>
              <p:cNvSpPr txBox="1"/>
              <p:nvPr/>
            </p:nvSpPr>
            <p:spPr>
              <a:xfrm>
                <a:off x="3264148" y="5140541"/>
                <a:ext cx="689612" cy="261610"/>
              </a:xfrm>
              <a:prstGeom prst="rect">
                <a:avLst/>
              </a:prstGeom>
              <a:noFill/>
            </p:spPr>
            <p:txBody>
              <a:bodyPr wrap="none" rtlCol="0">
                <a:spAutoFit/>
              </a:bodyPr>
              <a:lstStyle/>
              <a:p>
                <a:r>
                  <a:rPr lang="en-US" sz="1100" b="1" i="1" dirty="0">
                    <a:solidFill>
                      <a:srgbClr val="000000"/>
                    </a:solidFill>
                  </a:rPr>
                  <a:t>HYDRR</a:t>
                </a:r>
              </a:p>
            </p:txBody>
          </p:sp>
          <p:sp>
            <p:nvSpPr>
              <p:cNvPr id="79" name="TextBox 78"/>
              <p:cNvSpPr txBox="1"/>
              <p:nvPr/>
            </p:nvSpPr>
            <p:spPr>
              <a:xfrm>
                <a:off x="6913126" y="4188928"/>
                <a:ext cx="639919" cy="261610"/>
              </a:xfrm>
              <a:prstGeom prst="rect">
                <a:avLst/>
              </a:prstGeom>
              <a:noFill/>
            </p:spPr>
            <p:txBody>
              <a:bodyPr wrap="none" rtlCol="0">
                <a:spAutoFit/>
              </a:bodyPr>
              <a:lstStyle/>
              <a:p>
                <a:r>
                  <a:rPr lang="en-US" sz="1100" b="1" i="1" dirty="0">
                    <a:solidFill>
                      <a:srgbClr val="000000"/>
                    </a:solidFill>
                  </a:rPr>
                  <a:t>NIMBY</a:t>
                </a:r>
              </a:p>
            </p:txBody>
          </p:sp>
          <p:grpSp>
            <p:nvGrpSpPr>
              <p:cNvPr id="77" name="Group 76"/>
              <p:cNvGrpSpPr/>
              <p:nvPr/>
            </p:nvGrpSpPr>
            <p:grpSpPr>
              <a:xfrm>
                <a:off x="264138" y="3286852"/>
                <a:ext cx="8519924" cy="2552699"/>
                <a:chOff x="264138" y="3286852"/>
                <a:chExt cx="8519924" cy="2552699"/>
              </a:xfrm>
            </p:grpSpPr>
            <p:sp>
              <p:nvSpPr>
                <p:cNvPr id="69" name="TextBox 68"/>
                <p:cNvSpPr txBox="1"/>
                <p:nvPr/>
              </p:nvSpPr>
              <p:spPr>
                <a:xfrm>
                  <a:off x="463928" y="3804885"/>
                  <a:ext cx="671979" cy="261610"/>
                </a:xfrm>
                <a:prstGeom prst="rect">
                  <a:avLst/>
                </a:prstGeom>
                <a:noFill/>
              </p:spPr>
              <p:txBody>
                <a:bodyPr wrap="none" rtlCol="0">
                  <a:spAutoFit/>
                </a:bodyPr>
                <a:lstStyle/>
                <a:p>
                  <a:r>
                    <a:rPr lang="en-US" sz="1100" b="1" i="1" dirty="0">
                      <a:solidFill>
                        <a:srgbClr val="000000"/>
                      </a:solidFill>
                    </a:rPr>
                    <a:t>SCOLE</a:t>
                  </a:r>
                </a:p>
              </p:txBody>
            </p:sp>
            <p:sp>
              <p:nvSpPr>
                <p:cNvPr id="71" name="TextBox 70"/>
                <p:cNvSpPr txBox="1"/>
                <p:nvPr/>
              </p:nvSpPr>
              <p:spPr>
                <a:xfrm>
                  <a:off x="1859348" y="4010609"/>
                  <a:ext cx="617477" cy="261610"/>
                </a:xfrm>
                <a:prstGeom prst="rect">
                  <a:avLst/>
                </a:prstGeom>
                <a:noFill/>
              </p:spPr>
              <p:txBody>
                <a:bodyPr wrap="none" rtlCol="0">
                  <a:spAutoFit/>
                </a:bodyPr>
                <a:lstStyle/>
                <a:p>
                  <a:r>
                    <a:rPr lang="en-US" sz="1100" b="1" i="1" dirty="0">
                      <a:solidFill>
                        <a:srgbClr val="000000"/>
                      </a:solidFill>
                    </a:rPr>
                    <a:t>SPINK</a:t>
                  </a:r>
                </a:p>
              </p:txBody>
            </p:sp>
            <p:sp>
              <p:nvSpPr>
                <p:cNvPr id="53" name="TextBox 52"/>
                <p:cNvSpPr txBox="1"/>
                <p:nvPr/>
              </p:nvSpPr>
              <p:spPr>
                <a:xfrm>
                  <a:off x="2859757" y="4190044"/>
                  <a:ext cx="689612" cy="261610"/>
                </a:xfrm>
                <a:prstGeom prst="rect">
                  <a:avLst/>
                </a:prstGeom>
                <a:noFill/>
              </p:spPr>
              <p:txBody>
                <a:bodyPr wrap="none" rtlCol="0">
                  <a:spAutoFit/>
                </a:bodyPr>
                <a:lstStyle/>
                <a:p>
                  <a:r>
                    <a:rPr lang="en-US" sz="1100" b="1" i="1" dirty="0">
                      <a:solidFill>
                        <a:srgbClr val="000000"/>
                      </a:solidFill>
                    </a:rPr>
                    <a:t>SNRRA</a:t>
                  </a:r>
                </a:p>
              </p:txBody>
            </p:sp>
            <p:grpSp>
              <p:nvGrpSpPr>
                <p:cNvPr id="63" name="Group 62"/>
                <p:cNvGrpSpPr/>
                <p:nvPr/>
              </p:nvGrpSpPr>
              <p:grpSpPr>
                <a:xfrm>
                  <a:off x="264138" y="3286852"/>
                  <a:ext cx="8519924" cy="2552699"/>
                  <a:chOff x="264138" y="3286852"/>
                  <a:chExt cx="8519924" cy="2552699"/>
                </a:xfrm>
              </p:grpSpPr>
              <p:sp>
                <p:nvSpPr>
                  <p:cNvPr id="60" name="Freeform 59"/>
                  <p:cNvSpPr/>
                  <p:nvPr/>
                </p:nvSpPr>
                <p:spPr>
                  <a:xfrm>
                    <a:off x="515978" y="3418060"/>
                    <a:ext cx="8268084" cy="1750298"/>
                  </a:xfrm>
                  <a:custGeom>
                    <a:avLst/>
                    <a:gdLst>
                      <a:gd name="connsiteX0" fmla="*/ 0 w 7046259"/>
                      <a:gd name="connsiteY0" fmla="*/ 3729317 h 3729317"/>
                      <a:gd name="connsiteX1" fmla="*/ 7046259 w 7046259"/>
                      <a:gd name="connsiteY1" fmla="*/ 0 h 3729317"/>
                      <a:gd name="connsiteX0" fmla="*/ 0 w 7046259"/>
                      <a:gd name="connsiteY0" fmla="*/ 3729317 h 3729317"/>
                      <a:gd name="connsiteX1" fmla="*/ 1308847 w 7046259"/>
                      <a:gd name="connsiteY1" fmla="*/ 3048000 h 3729317"/>
                      <a:gd name="connsiteX2" fmla="*/ 7046259 w 7046259"/>
                      <a:gd name="connsiteY2" fmla="*/ 0 h 3729317"/>
                      <a:gd name="connsiteX0" fmla="*/ 0 w 7046259"/>
                      <a:gd name="connsiteY0" fmla="*/ 3729317 h 3729317"/>
                      <a:gd name="connsiteX1" fmla="*/ 1308847 w 7046259"/>
                      <a:gd name="connsiteY1" fmla="*/ 3048000 h 3729317"/>
                      <a:gd name="connsiteX2" fmla="*/ 2474259 w 7046259"/>
                      <a:gd name="connsiteY2" fmla="*/ 2438400 h 3729317"/>
                      <a:gd name="connsiteX3" fmla="*/ 7046259 w 7046259"/>
                      <a:gd name="connsiteY3" fmla="*/ 0 h 3729317"/>
                      <a:gd name="connsiteX0" fmla="*/ 0 w 7046259"/>
                      <a:gd name="connsiteY0" fmla="*/ 3729317 h 3729317"/>
                      <a:gd name="connsiteX1" fmla="*/ 1308847 w 7046259"/>
                      <a:gd name="connsiteY1" fmla="*/ 3048000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357718 w 7046259"/>
                      <a:gd name="connsiteY2" fmla="*/ 2868705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6651812 w 7046259"/>
                      <a:gd name="connsiteY3" fmla="*/ 251011 h 3729317"/>
                      <a:gd name="connsiteX4" fmla="*/ 7046259 w 7046259"/>
                      <a:gd name="connsiteY4" fmla="*/ 0 h 3729317"/>
                      <a:gd name="connsiteX0" fmla="*/ 0 w 7548282"/>
                      <a:gd name="connsiteY0" fmla="*/ 3478306 h 3478306"/>
                      <a:gd name="connsiteX1" fmla="*/ 1335741 w 7548282"/>
                      <a:gd name="connsiteY1" fmla="*/ 2734236 h 3478306"/>
                      <a:gd name="connsiteX2" fmla="*/ 238461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09278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02510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009786 w 7548282"/>
                      <a:gd name="connsiteY3" fmla="*/ 389106 h 3478306"/>
                      <a:gd name="connsiteX4" fmla="*/ 7548282 w 7548282"/>
                      <a:gd name="connsiteY4" fmla="*/ 0 h 3478306"/>
                      <a:gd name="connsiteX0" fmla="*/ 0 w 7470461"/>
                      <a:gd name="connsiteY0" fmla="*/ 3089200 h 3089200"/>
                      <a:gd name="connsiteX1" fmla="*/ 1335741 w 7470461"/>
                      <a:gd name="connsiteY1" fmla="*/ 2345130 h 3089200"/>
                      <a:gd name="connsiteX2" fmla="*/ 2112238 w 7470461"/>
                      <a:gd name="connsiteY2" fmla="*/ 2346656 h 3089200"/>
                      <a:gd name="connsiteX3" fmla="*/ 6009786 w 7470461"/>
                      <a:gd name="connsiteY3" fmla="*/ 0 h 3089200"/>
                      <a:gd name="connsiteX4" fmla="*/ 7470461 w 7470461"/>
                      <a:gd name="connsiteY4" fmla="*/ 9728 h 3089200"/>
                      <a:gd name="connsiteX0" fmla="*/ 0 w 7470461"/>
                      <a:gd name="connsiteY0" fmla="*/ 3089200 h 3089200"/>
                      <a:gd name="connsiteX1" fmla="*/ 1335741 w 7470461"/>
                      <a:gd name="connsiteY1" fmla="*/ 2345130 h 3089200"/>
                      <a:gd name="connsiteX2" fmla="*/ 6009786 w 7470461"/>
                      <a:gd name="connsiteY2" fmla="*/ 0 h 3089200"/>
                      <a:gd name="connsiteX3" fmla="*/ 7470461 w 7470461"/>
                      <a:gd name="connsiteY3" fmla="*/ 9728 h 3089200"/>
                      <a:gd name="connsiteX0" fmla="*/ 0 w 7470461"/>
                      <a:gd name="connsiteY0" fmla="*/ 3089200 h 3089200"/>
                      <a:gd name="connsiteX1" fmla="*/ 1335741 w 7470461"/>
                      <a:gd name="connsiteY1" fmla="*/ 2345130 h 3089200"/>
                      <a:gd name="connsiteX2" fmla="*/ 5423647 w 7470461"/>
                      <a:gd name="connsiteY2" fmla="*/ 286725 h 3089200"/>
                      <a:gd name="connsiteX3" fmla="*/ 6009786 w 7470461"/>
                      <a:gd name="connsiteY3" fmla="*/ 0 h 3089200"/>
                      <a:gd name="connsiteX4" fmla="*/ 7470461 w 7470461"/>
                      <a:gd name="connsiteY4" fmla="*/ 9728 h 3089200"/>
                      <a:gd name="connsiteX0" fmla="*/ 0 w 7470461"/>
                      <a:gd name="connsiteY0" fmla="*/ 3079472 h 3079472"/>
                      <a:gd name="connsiteX1" fmla="*/ 1335741 w 7470461"/>
                      <a:gd name="connsiteY1" fmla="*/ 2335402 h 3079472"/>
                      <a:gd name="connsiteX2" fmla="*/ 5423647 w 7470461"/>
                      <a:gd name="connsiteY2" fmla="*/ 276997 h 3079472"/>
                      <a:gd name="connsiteX3" fmla="*/ 7470461 w 7470461"/>
                      <a:gd name="connsiteY3" fmla="*/ 0 h 3079472"/>
                      <a:gd name="connsiteX0" fmla="*/ 0 w 7470461"/>
                      <a:gd name="connsiteY0" fmla="*/ 3079472 h 3079472"/>
                      <a:gd name="connsiteX1" fmla="*/ 1335741 w 7470461"/>
                      <a:gd name="connsiteY1" fmla="*/ 2335402 h 3079472"/>
                      <a:gd name="connsiteX2" fmla="*/ 5423647 w 7470461"/>
                      <a:gd name="connsiteY2" fmla="*/ 276997 h 3079472"/>
                      <a:gd name="connsiteX3" fmla="*/ 7470461 w 7470461"/>
                      <a:gd name="connsiteY3" fmla="*/ 0 h 3079472"/>
                      <a:gd name="connsiteX0" fmla="*/ 0 w 7470461"/>
                      <a:gd name="connsiteY0" fmla="*/ 3079472 h 3079472"/>
                      <a:gd name="connsiteX1" fmla="*/ 1335741 w 7470461"/>
                      <a:gd name="connsiteY1" fmla="*/ 2335402 h 3079472"/>
                      <a:gd name="connsiteX2" fmla="*/ 3895098 w 7470461"/>
                      <a:gd name="connsiteY2" fmla="*/ 1027624 h 3079472"/>
                      <a:gd name="connsiteX3" fmla="*/ 7470461 w 7470461"/>
                      <a:gd name="connsiteY3" fmla="*/ 0 h 3079472"/>
                      <a:gd name="connsiteX0" fmla="*/ 0 w 7647882"/>
                      <a:gd name="connsiteY0" fmla="*/ 2055890 h 2055890"/>
                      <a:gd name="connsiteX1" fmla="*/ 1335741 w 7647882"/>
                      <a:gd name="connsiteY1" fmla="*/ 1311820 h 2055890"/>
                      <a:gd name="connsiteX2" fmla="*/ 3895098 w 7647882"/>
                      <a:gd name="connsiteY2" fmla="*/ 4042 h 2055890"/>
                      <a:gd name="connsiteX3" fmla="*/ 7647882 w 7647882"/>
                      <a:gd name="connsiteY3" fmla="*/ 0 h 2055890"/>
                      <a:gd name="connsiteX0" fmla="*/ 0 w 7647882"/>
                      <a:gd name="connsiteY0" fmla="*/ 2055890 h 2055890"/>
                      <a:gd name="connsiteX1" fmla="*/ 1335741 w 7647882"/>
                      <a:gd name="connsiteY1" fmla="*/ 1311820 h 2055890"/>
                      <a:gd name="connsiteX2" fmla="*/ 7647882 w 7647882"/>
                      <a:gd name="connsiteY2" fmla="*/ 0 h 2055890"/>
                      <a:gd name="connsiteX0" fmla="*/ 0 w 7647882"/>
                      <a:gd name="connsiteY0" fmla="*/ 2055890 h 2055890"/>
                      <a:gd name="connsiteX1" fmla="*/ 7647882 w 7647882"/>
                      <a:gd name="connsiteY1" fmla="*/ 0 h 2055890"/>
                      <a:gd name="connsiteX0" fmla="*/ 0 w 8148815"/>
                      <a:gd name="connsiteY0" fmla="*/ 0 h 178426"/>
                      <a:gd name="connsiteX1" fmla="*/ 8148815 w 8148815"/>
                      <a:gd name="connsiteY1" fmla="*/ 178426 h 178426"/>
                      <a:gd name="connsiteX0" fmla="*/ 0 w 8148815"/>
                      <a:gd name="connsiteY0" fmla="*/ 0 h 178426"/>
                      <a:gd name="connsiteX1" fmla="*/ 8148815 w 8148815"/>
                      <a:gd name="connsiteY1" fmla="*/ 178426 h 178426"/>
                      <a:gd name="connsiteX0" fmla="*/ 0 w 8148815"/>
                      <a:gd name="connsiteY0" fmla="*/ 0 h 178426"/>
                      <a:gd name="connsiteX1" fmla="*/ 2600934 w 8148815"/>
                      <a:gd name="connsiteY1" fmla="*/ 56671 h 178426"/>
                      <a:gd name="connsiteX2" fmla="*/ 8148815 w 8148815"/>
                      <a:gd name="connsiteY2" fmla="*/ 178426 h 178426"/>
                      <a:gd name="connsiteX0" fmla="*/ 0 w 8148815"/>
                      <a:gd name="connsiteY0" fmla="*/ 0 h 1241415"/>
                      <a:gd name="connsiteX1" fmla="*/ 4787543 w 8148815"/>
                      <a:gd name="connsiteY1" fmla="*/ 1241415 h 1241415"/>
                      <a:gd name="connsiteX2" fmla="*/ 8148815 w 8148815"/>
                      <a:gd name="connsiteY2" fmla="*/ 178426 h 1241415"/>
                      <a:gd name="connsiteX0" fmla="*/ 0 w 7806909"/>
                      <a:gd name="connsiteY0" fmla="*/ 0 h 1241415"/>
                      <a:gd name="connsiteX1" fmla="*/ 4787543 w 7806909"/>
                      <a:gd name="connsiteY1" fmla="*/ 1241415 h 1241415"/>
                      <a:gd name="connsiteX2" fmla="*/ 7806909 w 7806909"/>
                      <a:gd name="connsiteY2" fmla="*/ 1227998 h 1241415"/>
                      <a:gd name="connsiteX0" fmla="*/ 0 w 7830763"/>
                      <a:gd name="connsiteY0" fmla="*/ 0 h 1243901"/>
                      <a:gd name="connsiteX1" fmla="*/ 4787543 w 7830763"/>
                      <a:gd name="connsiteY1" fmla="*/ 1241415 h 1243901"/>
                      <a:gd name="connsiteX2" fmla="*/ 7830763 w 7830763"/>
                      <a:gd name="connsiteY2" fmla="*/ 1243901 h 1243901"/>
                      <a:gd name="connsiteX0" fmla="*/ 0 w 7830763"/>
                      <a:gd name="connsiteY0" fmla="*/ 0 h 1638981"/>
                      <a:gd name="connsiteX1" fmla="*/ 6338047 w 7830763"/>
                      <a:gd name="connsiteY1" fmla="*/ 1638981 h 1638981"/>
                      <a:gd name="connsiteX2" fmla="*/ 7830763 w 7830763"/>
                      <a:gd name="connsiteY2" fmla="*/ 1243901 h 1638981"/>
                      <a:gd name="connsiteX0" fmla="*/ 0 w 7830763"/>
                      <a:gd name="connsiteY0" fmla="*/ 0 h 1964984"/>
                      <a:gd name="connsiteX1" fmla="*/ 7737477 w 7830763"/>
                      <a:gd name="connsiteY1" fmla="*/ 1964984 h 1964984"/>
                      <a:gd name="connsiteX2" fmla="*/ 7830763 w 7830763"/>
                      <a:gd name="connsiteY2" fmla="*/ 1243901 h 1964984"/>
                      <a:gd name="connsiteX0" fmla="*/ 0 w 8307841"/>
                      <a:gd name="connsiteY0" fmla="*/ 0 h 1967469"/>
                      <a:gd name="connsiteX1" fmla="*/ 7737477 w 8307841"/>
                      <a:gd name="connsiteY1" fmla="*/ 1964984 h 1967469"/>
                      <a:gd name="connsiteX2" fmla="*/ 8307841 w 8307841"/>
                      <a:gd name="connsiteY2" fmla="*/ 1967469 h 1967469"/>
                      <a:gd name="connsiteX0" fmla="*/ 0 w 8307841"/>
                      <a:gd name="connsiteY0" fmla="*/ 0 h 1967469"/>
                      <a:gd name="connsiteX1" fmla="*/ 7705672 w 8307841"/>
                      <a:gd name="connsiteY1" fmla="*/ 1964984 h 1967469"/>
                      <a:gd name="connsiteX2" fmla="*/ 8307841 w 8307841"/>
                      <a:gd name="connsiteY2" fmla="*/ 1967469 h 1967469"/>
                      <a:gd name="connsiteX0" fmla="*/ 0 w 8307841"/>
                      <a:gd name="connsiteY0" fmla="*/ 0 h 1967469"/>
                      <a:gd name="connsiteX1" fmla="*/ 6854882 w 8307841"/>
                      <a:gd name="connsiteY1" fmla="*/ 1750298 h 1967469"/>
                      <a:gd name="connsiteX2" fmla="*/ 8307841 w 8307841"/>
                      <a:gd name="connsiteY2" fmla="*/ 1967469 h 1967469"/>
                      <a:gd name="connsiteX0" fmla="*/ 0 w 8260133"/>
                      <a:gd name="connsiteY0" fmla="*/ 0 h 1768686"/>
                      <a:gd name="connsiteX1" fmla="*/ 6854882 w 8260133"/>
                      <a:gd name="connsiteY1" fmla="*/ 1750298 h 1768686"/>
                      <a:gd name="connsiteX2" fmla="*/ 8260133 w 8260133"/>
                      <a:gd name="connsiteY2" fmla="*/ 1768686 h 1768686"/>
                      <a:gd name="connsiteX0" fmla="*/ 0 w 8268085"/>
                      <a:gd name="connsiteY0" fmla="*/ 0 h 1776638"/>
                      <a:gd name="connsiteX1" fmla="*/ 6854882 w 8268085"/>
                      <a:gd name="connsiteY1" fmla="*/ 1750298 h 1776638"/>
                      <a:gd name="connsiteX2" fmla="*/ 8268085 w 8268085"/>
                      <a:gd name="connsiteY2" fmla="*/ 1776638 h 1776638"/>
                      <a:gd name="connsiteX0" fmla="*/ 0 w 8283987"/>
                      <a:gd name="connsiteY0" fmla="*/ 0 h 1768687"/>
                      <a:gd name="connsiteX1" fmla="*/ 6854882 w 8283987"/>
                      <a:gd name="connsiteY1" fmla="*/ 1750298 h 1768687"/>
                      <a:gd name="connsiteX2" fmla="*/ 8283987 w 8283987"/>
                      <a:gd name="connsiteY2" fmla="*/ 1768687 h 1768687"/>
                      <a:gd name="connsiteX0" fmla="*/ 0 w 8260133"/>
                      <a:gd name="connsiteY0" fmla="*/ 0 h 1760735"/>
                      <a:gd name="connsiteX1" fmla="*/ 6854882 w 8260133"/>
                      <a:gd name="connsiteY1" fmla="*/ 1750298 h 1760735"/>
                      <a:gd name="connsiteX2" fmla="*/ 8260133 w 8260133"/>
                      <a:gd name="connsiteY2" fmla="*/ 1760735 h 1760735"/>
                      <a:gd name="connsiteX0" fmla="*/ 0 w 8268084"/>
                      <a:gd name="connsiteY0" fmla="*/ 0 h 1750298"/>
                      <a:gd name="connsiteX1" fmla="*/ 6854882 w 8268084"/>
                      <a:gd name="connsiteY1" fmla="*/ 1750298 h 1750298"/>
                      <a:gd name="connsiteX2" fmla="*/ 8268084 w 8268084"/>
                      <a:gd name="connsiteY2" fmla="*/ 1736881 h 1750298"/>
                    </a:gdLst>
                    <a:ahLst/>
                    <a:cxnLst>
                      <a:cxn ang="0">
                        <a:pos x="connsiteX0" y="connsiteY0"/>
                      </a:cxn>
                      <a:cxn ang="0">
                        <a:pos x="connsiteX1" y="connsiteY1"/>
                      </a:cxn>
                      <a:cxn ang="0">
                        <a:pos x="connsiteX2" y="connsiteY2"/>
                      </a:cxn>
                    </a:cxnLst>
                    <a:rect l="l" t="t" r="r" b="b"/>
                    <a:pathLst>
                      <a:path w="8268084" h="1750298">
                        <a:moveTo>
                          <a:pt x="0" y="0"/>
                        </a:moveTo>
                        <a:lnTo>
                          <a:pt x="6854882" y="1750298"/>
                        </a:lnTo>
                        <a:lnTo>
                          <a:pt x="8268084" y="173688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4-Point Star 61"/>
                  <p:cNvSpPr/>
                  <p:nvPr/>
                </p:nvSpPr>
                <p:spPr>
                  <a:xfrm>
                    <a:off x="4860372" y="4444451"/>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4-Point Star 63"/>
                  <p:cNvSpPr/>
                  <p:nvPr/>
                </p:nvSpPr>
                <p:spPr>
                  <a:xfrm>
                    <a:off x="3650965" y="4141535"/>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ounded Rectangular Callout 71"/>
                  <p:cNvSpPr/>
                  <p:nvPr/>
                </p:nvSpPr>
                <p:spPr>
                  <a:xfrm>
                    <a:off x="4334808" y="3611451"/>
                    <a:ext cx="850318" cy="452391"/>
                  </a:xfrm>
                  <a:prstGeom prst="wedgeRoundRectCallout">
                    <a:avLst>
                      <a:gd name="adj1" fmla="val 23075"/>
                      <a:gd name="adj2" fmla="val 119035"/>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250 KT</a:t>
                    </a:r>
                  </a:p>
                  <a:p>
                    <a:pPr algn="ctr"/>
                    <a:r>
                      <a:rPr lang="en-US" sz="1000" dirty="0">
                        <a:solidFill>
                          <a:srgbClr val="000000"/>
                        </a:solidFill>
                      </a:rPr>
                      <a:t>At or Below </a:t>
                    </a:r>
                    <a:r>
                      <a:rPr lang="en-US" sz="1000" b="1" dirty="0">
                        <a:solidFill>
                          <a:srgbClr val="000000"/>
                        </a:solidFill>
                      </a:rPr>
                      <a:t>16000’</a:t>
                    </a:r>
                  </a:p>
                </p:txBody>
              </p:sp>
              <p:sp>
                <p:nvSpPr>
                  <p:cNvPr id="73" name="TextBox 72"/>
                  <p:cNvSpPr txBox="1"/>
                  <p:nvPr/>
                </p:nvSpPr>
                <p:spPr>
                  <a:xfrm>
                    <a:off x="4334809" y="3371304"/>
                    <a:ext cx="671979" cy="261610"/>
                  </a:xfrm>
                  <a:prstGeom prst="rect">
                    <a:avLst/>
                  </a:prstGeom>
                  <a:noFill/>
                </p:spPr>
                <p:txBody>
                  <a:bodyPr wrap="none" rtlCol="0">
                    <a:spAutoFit/>
                  </a:bodyPr>
                  <a:lstStyle/>
                  <a:p>
                    <a:r>
                      <a:rPr lang="en-US" sz="1100" b="1" i="1" dirty="0">
                        <a:solidFill>
                          <a:srgbClr val="000000"/>
                        </a:solidFill>
                      </a:rPr>
                      <a:t>GEELA</a:t>
                    </a:r>
                  </a:p>
                </p:txBody>
              </p:sp>
              <p:sp>
                <p:nvSpPr>
                  <p:cNvPr id="76" name="TextBox 75"/>
                  <p:cNvSpPr txBox="1"/>
                  <p:nvPr/>
                </p:nvSpPr>
                <p:spPr>
                  <a:xfrm>
                    <a:off x="4759347" y="4955376"/>
                    <a:ext cx="688009" cy="261610"/>
                  </a:xfrm>
                  <a:prstGeom prst="rect">
                    <a:avLst/>
                  </a:prstGeom>
                  <a:noFill/>
                </p:spPr>
                <p:txBody>
                  <a:bodyPr wrap="none" rtlCol="0">
                    <a:spAutoFit/>
                  </a:bodyPr>
                  <a:lstStyle/>
                  <a:p>
                    <a:r>
                      <a:rPr lang="en-US" sz="1100" b="1" i="1" dirty="0">
                        <a:solidFill>
                          <a:srgbClr val="000000"/>
                        </a:solidFill>
                      </a:rPr>
                      <a:t>MNSTR</a:t>
                    </a:r>
                  </a:p>
                </p:txBody>
              </p:sp>
              <p:sp>
                <p:nvSpPr>
                  <p:cNvPr id="78" name="4-Point Star 77"/>
                  <p:cNvSpPr/>
                  <p:nvPr/>
                </p:nvSpPr>
                <p:spPr>
                  <a:xfrm>
                    <a:off x="6685668" y="4916286"/>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ular Callout 25"/>
                  <p:cNvSpPr/>
                  <p:nvPr/>
                </p:nvSpPr>
                <p:spPr>
                  <a:xfrm>
                    <a:off x="1541072" y="4231010"/>
                    <a:ext cx="850318" cy="350829"/>
                  </a:xfrm>
                  <a:prstGeom prst="wedgeRoundRectCallout">
                    <a:avLst>
                      <a:gd name="adj1" fmla="val -13641"/>
                      <a:gd name="adj2" fmla="val -135275"/>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Above             </a:t>
                    </a:r>
                    <a:r>
                      <a:rPr lang="en-US" sz="1000" b="1" dirty="0">
                        <a:solidFill>
                          <a:srgbClr val="000000"/>
                        </a:solidFill>
                      </a:rPr>
                      <a:t>FL240</a:t>
                    </a:r>
                  </a:p>
                </p:txBody>
              </p:sp>
              <p:sp>
                <p:nvSpPr>
                  <p:cNvPr id="29" name="Rounded Rectangular Callout 28"/>
                  <p:cNvSpPr/>
                  <p:nvPr/>
                </p:nvSpPr>
                <p:spPr>
                  <a:xfrm>
                    <a:off x="562138" y="4036445"/>
                    <a:ext cx="850318" cy="350829"/>
                  </a:xfrm>
                  <a:prstGeom prst="wedgeRoundRectCallout">
                    <a:avLst>
                      <a:gd name="adj1" fmla="val 29795"/>
                      <a:gd name="adj2" fmla="val -126789"/>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280 KT             </a:t>
                    </a:r>
                    <a:r>
                      <a:rPr lang="en-US" sz="1000" dirty="0">
                        <a:solidFill>
                          <a:srgbClr val="000000"/>
                        </a:solidFill>
                      </a:rPr>
                      <a:t>At </a:t>
                    </a:r>
                    <a:r>
                      <a:rPr lang="en-US" sz="1000" b="1" dirty="0">
                        <a:solidFill>
                          <a:srgbClr val="000000"/>
                        </a:solidFill>
                      </a:rPr>
                      <a:t>FL250</a:t>
                    </a:r>
                  </a:p>
                </p:txBody>
              </p:sp>
              <p:sp>
                <p:nvSpPr>
                  <p:cNvPr id="28" name="4-Point Star 27"/>
                  <p:cNvSpPr/>
                  <p:nvPr/>
                </p:nvSpPr>
                <p:spPr>
                  <a:xfrm>
                    <a:off x="6165840" y="4786337"/>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5569773" y="3826387"/>
                    <a:ext cx="681597" cy="261610"/>
                  </a:xfrm>
                  <a:prstGeom prst="rect">
                    <a:avLst/>
                  </a:prstGeom>
                  <a:noFill/>
                </p:spPr>
                <p:txBody>
                  <a:bodyPr wrap="none" rtlCol="0">
                    <a:spAutoFit/>
                  </a:bodyPr>
                  <a:lstStyle/>
                  <a:p>
                    <a:r>
                      <a:rPr lang="en-US" sz="1100" b="1" i="1" dirty="0">
                        <a:solidFill>
                          <a:srgbClr val="000000"/>
                        </a:solidFill>
                      </a:rPr>
                      <a:t>HENSN</a:t>
                    </a:r>
                  </a:p>
                </p:txBody>
              </p:sp>
              <p:sp>
                <p:nvSpPr>
                  <p:cNvPr id="38" name="Rounded Rectangle 37"/>
                  <p:cNvSpPr/>
                  <p:nvPr/>
                </p:nvSpPr>
                <p:spPr>
                  <a:xfrm>
                    <a:off x="6566977" y="3286852"/>
                    <a:ext cx="1623665" cy="817245"/>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400" b="1" i="1" dirty="0">
                        <a:effectLst>
                          <a:outerShdw blurRad="38100" dist="38100" dir="2700000" algn="tl">
                            <a:srgbClr val="000000">
                              <a:alpha val="43137"/>
                            </a:srgbClr>
                          </a:outerShdw>
                        </a:effectLst>
                      </a:rPr>
                      <a:t>Published</a:t>
                    </a:r>
                  </a:p>
                  <a:p>
                    <a:pPr algn="ctr"/>
                    <a:r>
                      <a:rPr lang="en-US" sz="1400" b="1" i="1" dirty="0">
                        <a:effectLst>
                          <a:outerShdw blurRad="38100" dist="38100" dir="2700000" algn="tl">
                            <a:srgbClr val="000000">
                              <a:alpha val="43137"/>
                            </a:srgbClr>
                          </a:outerShdw>
                        </a:effectLst>
                      </a:rPr>
                      <a:t>“Bottom Altitude” </a:t>
                    </a:r>
                  </a:p>
                  <a:p>
                    <a:pPr algn="ctr"/>
                    <a:r>
                      <a:rPr lang="en-US" sz="1400" b="1" i="1" dirty="0">
                        <a:effectLst>
                          <a:outerShdw blurRad="38100" dist="38100" dir="2700000" algn="tl">
                            <a:srgbClr val="000000">
                              <a:alpha val="43137"/>
                            </a:srgbClr>
                          </a:outerShdw>
                        </a:effectLst>
                      </a:rPr>
                      <a:t>7,000’</a:t>
                    </a:r>
                    <a:r>
                      <a:rPr lang="en-US" sz="1400" b="1" dirty="0">
                        <a:effectLst>
                          <a:outerShdw blurRad="38100" dist="38100" dir="2700000" algn="tl">
                            <a:srgbClr val="000000">
                              <a:alpha val="43137"/>
                            </a:srgbClr>
                          </a:outerShdw>
                        </a:effectLst>
                      </a:rPr>
                      <a:t> </a:t>
                    </a:r>
                  </a:p>
                </p:txBody>
              </p:sp>
              <p:sp>
                <p:nvSpPr>
                  <p:cNvPr id="43" name="TextBox 42"/>
                  <p:cNvSpPr txBox="1"/>
                  <p:nvPr/>
                </p:nvSpPr>
                <p:spPr>
                  <a:xfrm>
                    <a:off x="264138" y="3564777"/>
                    <a:ext cx="476412" cy="261610"/>
                  </a:xfrm>
                  <a:prstGeom prst="rect">
                    <a:avLst/>
                  </a:prstGeom>
                  <a:noFill/>
                </p:spPr>
                <p:txBody>
                  <a:bodyPr wrap="none" rtlCol="0">
                    <a:spAutoFit/>
                  </a:bodyPr>
                  <a:lstStyle/>
                  <a:p>
                    <a:r>
                      <a:rPr lang="en-US" sz="1100" b="1" i="1" dirty="0">
                        <a:solidFill>
                          <a:srgbClr val="000000"/>
                        </a:solidFill>
                      </a:rPr>
                      <a:t>BLH</a:t>
                    </a:r>
                  </a:p>
                </p:txBody>
              </p:sp>
              <p:sp>
                <p:nvSpPr>
                  <p:cNvPr id="48" name="4-Point Star 47"/>
                  <p:cNvSpPr/>
                  <p:nvPr/>
                </p:nvSpPr>
                <p:spPr>
                  <a:xfrm>
                    <a:off x="403732" y="3320723"/>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4-Point Star 49"/>
                  <p:cNvSpPr/>
                  <p:nvPr/>
                </p:nvSpPr>
                <p:spPr>
                  <a:xfrm>
                    <a:off x="1139270" y="3509256"/>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3446412" y="4391141"/>
                    <a:ext cx="601447" cy="261610"/>
                  </a:xfrm>
                  <a:prstGeom prst="rect">
                    <a:avLst/>
                  </a:prstGeom>
                  <a:noFill/>
                </p:spPr>
                <p:txBody>
                  <a:bodyPr wrap="none" rtlCol="0">
                    <a:spAutoFit/>
                  </a:bodyPr>
                  <a:lstStyle/>
                  <a:p>
                    <a:r>
                      <a:rPr lang="en-US" sz="1100" b="1" i="1" dirty="0">
                        <a:solidFill>
                          <a:srgbClr val="000000"/>
                        </a:solidFill>
                      </a:rPr>
                      <a:t>LIZRD</a:t>
                    </a:r>
                  </a:p>
                </p:txBody>
              </p:sp>
              <p:sp>
                <p:nvSpPr>
                  <p:cNvPr id="52" name="4-Point Star 51"/>
                  <p:cNvSpPr/>
                  <p:nvPr/>
                </p:nvSpPr>
                <p:spPr>
                  <a:xfrm>
                    <a:off x="2699047" y="3911280"/>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ular Callout 53"/>
                  <p:cNvSpPr/>
                  <p:nvPr/>
                </p:nvSpPr>
                <p:spPr>
                  <a:xfrm>
                    <a:off x="2597535" y="4409252"/>
                    <a:ext cx="850318" cy="350829"/>
                  </a:xfrm>
                  <a:prstGeom prst="wedgeRoundRectCallout">
                    <a:avLst>
                      <a:gd name="adj1" fmla="val -27247"/>
                      <a:gd name="adj2" fmla="val -116804"/>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Above             </a:t>
                    </a:r>
                    <a:r>
                      <a:rPr lang="en-US" sz="1000" b="1" dirty="0">
                        <a:solidFill>
                          <a:srgbClr val="000000"/>
                        </a:solidFill>
                      </a:rPr>
                      <a:t>FL220</a:t>
                    </a:r>
                  </a:p>
                </p:txBody>
              </p:sp>
              <p:sp>
                <p:nvSpPr>
                  <p:cNvPr id="56" name="Rounded Rectangular Callout 55"/>
                  <p:cNvSpPr/>
                  <p:nvPr/>
                </p:nvSpPr>
                <p:spPr>
                  <a:xfrm>
                    <a:off x="3247747" y="5370909"/>
                    <a:ext cx="1105232" cy="468642"/>
                  </a:xfrm>
                  <a:prstGeom prst="wedgeRoundRectCallout">
                    <a:avLst>
                      <a:gd name="adj1" fmla="val 47991"/>
                      <a:gd name="adj2" fmla="val -146595"/>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265 KT             </a:t>
                    </a:r>
                    <a:r>
                      <a:rPr lang="en-US" sz="1000" dirty="0">
                        <a:solidFill>
                          <a:srgbClr val="000000"/>
                        </a:solidFill>
                      </a:rPr>
                      <a:t>Between </a:t>
                    </a:r>
                  </a:p>
                  <a:p>
                    <a:pPr algn="ctr"/>
                    <a:r>
                      <a:rPr lang="en-US" sz="1000" b="1" dirty="0">
                        <a:solidFill>
                          <a:srgbClr val="000000"/>
                        </a:solidFill>
                      </a:rPr>
                      <a:t>17000’ &amp; 15000’</a:t>
                    </a:r>
                  </a:p>
                </p:txBody>
              </p:sp>
              <p:sp>
                <p:nvSpPr>
                  <p:cNvPr id="66" name="Rounded Rectangular Callout 65"/>
                  <p:cNvSpPr/>
                  <p:nvPr/>
                </p:nvSpPr>
                <p:spPr>
                  <a:xfrm>
                    <a:off x="4657725" y="5212579"/>
                    <a:ext cx="1201267" cy="452391"/>
                  </a:xfrm>
                  <a:prstGeom prst="wedgeRoundRectCallout">
                    <a:avLst>
                      <a:gd name="adj1" fmla="val 26350"/>
                      <a:gd name="adj2" fmla="val -109638"/>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250</a:t>
                    </a:r>
                    <a:r>
                      <a:rPr lang="en-US" sz="1000" dirty="0">
                        <a:solidFill>
                          <a:srgbClr val="000000"/>
                        </a:solidFill>
                      </a:rPr>
                      <a:t> KT</a:t>
                    </a:r>
                  </a:p>
                  <a:p>
                    <a:pPr algn="ctr"/>
                    <a:r>
                      <a:rPr lang="en-US" sz="1000" dirty="0">
                        <a:solidFill>
                          <a:srgbClr val="000000"/>
                        </a:solidFill>
                      </a:rPr>
                      <a:t>Between </a:t>
                    </a:r>
                  </a:p>
                  <a:p>
                    <a:pPr algn="ctr"/>
                    <a:r>
                      <a:rPr lang="en-US" sz="1000" b="1" dirty="0">
                        <a:solidFill>
                          <a:srgbClr val="000000"/>
                        </a:solidFill>
                      </a:rPr>
                      <a:t>16000’ &amp; 15000’</a:t>
                    </a:r>
                  </a:p>
                </p:txBody>
              </p:sp>
              <p:sp>
                <p:nvSpPr>
                  <p:cNvPr id="67" name="Rounded Rectangular Callout 66"/>
                  <p:cNvSpPr/>
                  <p:nvPr/>
                </p:nvSpPr>
                <p:spPr>
                  <a:xfrm>
                    <a:off x="5606465" y="4053578"/>
                    <a:ext cx="850318" cy="350829"/>
                  </a:xfrm>
                  <a:prstGeom prst="wedgeRoundRectCallout">
                    <a:avLst>
                      <a:gd name="adj1" fmla="val 27202"/>
                      <a:gd name="adj2" fmla="val 130380"/>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250 KT             </a:t>
                    </a:r>
                    <a:r>
                      <a:rPr lang="en-US" sz="1000" dirty="0">
                        <a:solidFill>
                          <a:srgbClr val="000000"/>
                        </a:solidFill>
                      </a:rPr>
                      <a:t>At </a:t>
                    </a:r>
                    <a:r>
                      <a:rPr lang="en-US" sz="1000" b="1" dirty="0">
                        <a:solidFill>
                          <a:srgbClr val="000000"/>
                        </a:solidFill>
                      </a:rPr>
                      <a:t>11000’</a:t>
                    </a:r>
                  </a:p>
                </p:txBody>
              </p:sp>
              <p:sp>
                <p:nvSpPr>
                  <p:cNvPr id="68" name="TextBox 67"/>
                  <p:cNvSpPr txBox="1"/>
                  <p:nvPr/>
                </p:nvSpPr>
                <p:spPr>
                  <a:xfrm>
                    <a:off x="6021254" y="5062245"/>
                    <a:ext cx="678391" cy="261610"/>
                  </a:xfrm>
                  <a:prstGeom prst="rect">
                    <a:avLst/>
                  </a:prstGeom>
                  <a:noFill/>
                </p:spPr>
                <p:txBody>
                  <a:bodyPr wrap="none" rtlCol="0">
                    <a:spAutoFit/>
                  </a:bodyPr>
                  <a:lstStyle/>
                  <a:p>
                    <a:r>
                      <a:rPr lang="en-US" sz="1100" b="1" i="1" dirty="0">
                        <a:solidFill>
                          <a:srgbClr val="000000"/>
                        </a:solidFill>
                      </a:rPr>
                      <a:t>LOOSY</a:t>
                    </a:r>
                  </a:p>
                </p:txBody>
              </p:sp>
              <p:sp>
                <p:nvSpPr>
                  <p:cNvPr id="70" name="Rounded Rectangular Callout 69"/>
                  <p:cNvSpPr/>
                  <p:nvPr/>
                </p:nvSpPr>
                <p:spPr>
                  <a:xfrm>
                    <a:off x="6089752" y="5305340"/>
                    <a:ext cx="850318" cy="350829"/>
                  </a:xfrm>
                  <a:prstGeom prst="wedgeRoundRectCallout">
                    <a:avLst>
                      <a:gd name="adj1" fmla="val 32599"/>
                      <a:gd name="adj2" fmla="val -91091"/>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210 KT             </a:t>
                    </a:r>
                    <a:r>
                      <a:rPr lang="en-US" sz="1000" dirty="0">
                        <a:solidFill>
                          <a:srgbClr val="000000"/>
                        </a:solidFill>
                      </a:rPr>
                      <a:t>At </a:t>
                    </a:r>
                    <a:r>
                      <a:rPr lang="en-US" sz="1000" b="1" dirty="0">
                        <a:solidFill>
                          <a:srgbClr val="000000"/>
                        </a:solidFill>
                      </a:rPr>
                      <a:t>9000’</a:t>
                    </a:r>
                  </a:p>
                </p:txBody>
              </p:sp>
              <p:sp>
                <p:nvSpPr>
                  <p:cNvPr id="75" name="4-Point Star 74"/>
                  <p:cNvSpPr/>
                  <p:nvPr/>
                </p:nvSpPr>
                <p:spPr>
                  <a:xfrm>
                    <a:off x="7267438" y="5068437"/>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ounded Rectangular Callout 79"/>
                  <p:cNvSpPr/>
                  <p:nvPr/>
                </p:nvSpPr>
                <p:spPr>
                  <a:xfrm>
                    <a:off x="6949818" y="4400216"/>
                    <a:ext cx="850318" cy="350829"/>
                  </a:xfrm>
                  <a:prstGeom prst="wedgeRoundRectCallout">
                    <a:avLst>
                      <a:gd name="adj1" fmla="val -1999"/>
                      <a:gd name="adj2" fmla="val 124220"/>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210 KT             </a:t>
                    </a:r>
                    <a:r>
                      <a:rPr lang="en-US" sz="1000" dirty="0">
                        <a:solidFill>
                          <a:srgbClr val="000000"/>
                        </a:solidFill>
                      </a:rPr>
                      <a:t>At </a:t>
                    </a:r>
                    <a:r>
                      <a:rPr lang="en-US" sz="1000" b="1" dirty="0">
                        <a:solidFill>
                          <a:srgbClr val="000000"/>
                        </a:solidFill>
                      </a:rPr>
                      <a:t>7000’</a:t>
                    </a:r>
                  </a:p>
                </p:txBody>
              </p:sp>
              <p:sp>
                <p:nvSpPr>
                  <p:cNvPr id="81" name="TextBox 80"/>
                  <p:cNvSpPr txBox="1"/>
                  <p:nvPr/>
                </p:nvSpPr>
                <p:spPr>
                  <a:xfrm>
                    <a:off x="7844473" y="4730753"/>
                    <a:ext cx="718466" cy="261610"/>
                  </a:xfrm>
                  <a:prstGeom prst="rect">
                    <a:avLst/>
                  </a:prstGeom>
                  <a:noFill/>
                </p:spPr>
                <p:txBody>
                  <a:bodyPr wrap="none" rtlCol="0">
                    <a:spAutoFit/>
                  </a:bodyPr>
                  <a:lstStyle/>
                  <a:p>
                    <a:r>
                      <a:rPr lang="en-US" sz="1100" b="1" i="1" dirty="0">
                        <a:solidFill>
                          <a:srgbClr val="000000"/>
                        </a:solidFill>
                      </a:rPr>
                      <a:t>GATWA</a:t>
                    </a:r>
                  </a:p>
                </p:txBody>
              </p:sp>
              <p:sp>
                <p:nvSpPr>
                  <p:cNvPr id="19" name="Oval 18"/>
                  <p:cNvSpPr/>
                  <p:nvPr/>
                </p:nvSpPr>
                <p:spPr>
                  <a:xfrm>
                    <a:off x="8014914" y="4989537"/>
                    <a:ext cx="333956" cy="321945"/>
                  </a:xfrm>
                  <a:prstGeom prst="ellipse">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a:off x="6869927" y="4150592"/>
                    <a:ext cx="1017767" cy="84283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Connector 44"/>
                  <p:cNvCxnSpPr/>
                  <p:nvPr/>
                </p:nvCxnSpPr>
                <p:spPr>
                  <a:xfrm>
                    <a:off x="4092995" y="4166007"/>
                    <a:ext cx="490118" cy="9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094163" y="4900049"/>
                    <a:ext cx="488950" cy="532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372487" y="4534362"/>
                    <a:ext cx="485195" cy="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345251" y="4905375"/>
                    <a:ext cx="51243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4-Point Star 56"/>
                  <p:cNvSpPr/>
                  <p:nvPr/>
                </p:nvSpPr>
                <p:spPr>
                  <a:xfrm>
                    <a:off x="4249555" y="4281859"/>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4-Point Star 73"/>
                  <p:cNvSpPr/>
                  <p:nvPr/>
                </p:nvSpPr>
                <p:spPr>
                  <a:xfrm>
                    <a:off x="5503034" y="4607897"/>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sp>
        <p:nvSpPr>
          <p:cNvPr id="84" name="TextBox 83"/>
          <p:cNvSpPr txBox="1"/>
          <p:nvPr/>
        </p:nvSpPr>
        <p:spPr>
          <a:xfrm>
            <a:off x="0" y="0"/>
            <a:ext cx="2650084" cy="253916"/>
          </a:xfrm>
          <a:prstGeom prst="rect">
            <a:avLst/>
          </a:prstGeom>
          <a:noFill/>
        </p:spPr>
        <p:txBody>
          <a:bodyPr wrap="none" rtlCol="0">
            <a:spAutoFit/>
          </a:bodyPr>
          <a:lstStyle/>
          <a:p>
            <a:r>
              <a:rPr lang="en-US" sz="1050" b="1" dirty="0"/>
              <a:t>Descend Via – Operational Application</a:t>
            </a:r>
          </a:p>
        </p:txBody>
      </p:sp>
      <p:sp>
        <p:nvSpPr>
          <p:cNvPr id="86" name="TextBox 85"/>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400916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Pilot/Controller Initial Contact Phraseology</a:t>
            </a:r>
          </a:p>
        </p:txBody>
      </p:sp>
      <p:sp>
        <p:nvSpPr>
          <p:cNvPr id="4" name="Slide Number Placeholder 3"/>
          <p:cNvSpPr>
            <a:spLocks noGrp="1"/>
          </p:cNvSpPr>
          <p:nvPr>
            <p:ph type="sldNum" sz="quarter" idx="12"/>
          </p:nvPr>
        </p:nvSpPr>
        <p:spPr/>
        <p:txBody>
          <a:bodyPr/>
          <a:lstStyle/>
          <a:p>
            <a:fld id="{79BA96BB-7DBE-4AD9-88D2-170EED19CF9B}" type="slidenum">
              <a:rPr lang="en-US" smtClean="0"/>
              <a:pPr/>
              <a:t>68</a:t>
            </a:fld>
            <a:endParaRPr lang="en-US" dirty="0"/>
          </a:p>
        </p:txBody>
      </p:sp>
      <p:sp>
        <p:nvSpPr>
          <p:cNvPr id="6" name="Text Placeholder 5"/>
          <p:cNvSpPr>
            <a:spLocks noGrp="1"/>
          </p:cNvSpPr>
          <p:nvPr>
            <p:ph type="body" sz="quarter" idx="14"/>
          </p:nvPr>
        </p:nvSpPr>
        <p:spPr/>
        <p:txBody>
          <a:bodyPr/>
          <a:lstStyle/>
          <a:p>
            <a:endParaRPr lang="en-US"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571" y="3518530"/>
            <a:ext cx="4096405" cy="27298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4007" y="3516086"/>
            <a:ext cx="3857015" cy="2755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326571" y="2201544"/>
            <a:ext cx="4096405" cy="1055608"/>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r>
              <a:rPr lang="en-US" sz="1400" b="1" dirty="0">
                <a:effectLst>
                  <a:outerShdw blurRad="38100" dist="38100" dir="2700000" algn="tl">
                    <a:srgbClr val="000000">
                      <a:alpha val="43137"/>
                    </a:srgbClr>
                  </a:outerShdw>
                </a:effectLst>
              </a:rPr>
              <a:t>“Phoenix Approach, Learjet Four Five Lima Juliet, </a:t>
            </a:r>
          </a:p>
          <a:p>
            <a:pPr algn="ctr"/>
            <a:r>
              <a:rPr lang="en-US" sz="1400" b="1" dirty="0">
                <a:effectLst>
                  <a:outerShdw blurRad="38100" dist="38100" dir="2700000" algn="tl">
                    <a:srgbClr val="000000">
                      <a:alpha val="43137"/>
                    </a:srgbClr>
                  </a:outerShdw>
                </a:effectLst>
              </a:rPr>
              <a:t>Leaving Flight Level Two Eight Zero,</a:t>
            </a:r>
          </a:p>
          <a:p>
            <a:pPr algn="ctr"/>
            <a:r>
              <a:rPr lang="en-US" sz="1400" b="1" dirty="0">
                <a:effectLst>
                  <a:outerShdw blurRad="38100" dist="38100" dir="2700000" algn="tl">
                    <a:srgbClr val="000000">
                      <a:alpha val="43137"/>
                    </a:srgbClr>
                  </a:outerShdw>
                </a:effectLst>
              </a:rPr>
              <a:t> Descending Via The GEELA Six Arrival,</a:t>
            </a:r>
          </a:p>
          <a:p>
            <a:pPr algn="ctr"/>
            <a:r>
              <a:rPr lang="en-US" sz="1400" b="1" dirty="0">
                <a:effectLst>
                  <a:outerShdw blurRad="38100" dist="38100" dir="2700000" algn="tl">
                    <a:srgbClr val="000000">
                      <a:alpha val="43137"/>
                    </a:srgbClr>
                  </a:outerShdw>
                </a:effectLst>
              </a:rPr>
              <a:t> Runway Two Five Left, Information Alpha”</a:t>
            </a:r>
          </a:p>
        </p:txBody>
      </p:sp>
      <p:sp>
        <p:nvSpPr>
          <p:cNvPr id="11" name="Rounded Rectangle 10"/>
          <p:cNvSpPr/>
          <p:nvPr/>
        </p:nvSpPr>
        <p:spPr>
          <a:xfrm>
            <a:off x="4801970" y="2678270"/>
            <a:ext cx="3969052"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dirty="0">
                <a:effectLst>
                  <a:outerShdw blurRad="38100" dist="38100" dir="2700000" algn="tl">
                    <a:srgbClr val="000000">
                      <a:alpha val="43137"/>
                    </a:srgbClr>
                  </a:outerShdw>
                </a:effectLst>
              </a:rPr>
              <a:t>“Learjet Four Five Lima Juliet, Phoenix Approach, </a:t>
            </a:r>
          </a:p>
          <a:p>
            <a:pPr algn="ctr"/>
            <a:r>
              <a:rPr lang="en-US" sz="1400" b="1" dirty="0">
                <a:effectLst>
                  <a:outerShdw blurRad="38100" dist="38100" dir="2700000" algn="tl">
                    <a:srgbClr val="000000">
                      <a:alpha val="43137"/>
                    </a:srgbClr>
                  </a:outerShdw>
                </a:effectLst>
              </a:rPr>
              <a:t>Expect I-L-S  Two Five Left Approach”</a:t>
            </a:r>
          </a:p>
        </p:txBody>
      </p:sp>
      <p:sp>
        <p:nvSpPr>
          <p:cNvPr id="12" name="TextBox 11"/>
          <p:cNvSpPr txBox="1"/>
          <p:nvPr/>
        </p:nvSpPr>
        <p:spPr>
          <a:xfrm>
            <a:off x="0" y="0"/>
            <a:ext cx="2650084" cy="253916"/>
          </a:xfrm>
          <a:prstGeom prst="rect">
            <a:avLst/>
          </a:prstGeom>
          <a:noFill/>
        </p:spPr>
        <p:txBody>
          <a:bodyPr wrap="none" rtlCol="0">
            <a:spAutoFit/>
          </a:bodyPr>
          <a:lstStyle/>
          <a:p>
            <a:r>
              <a:rPr lang="en-US" sz="1050" b="1" dirty="0"/>
              <a:t>Descend Via – Operational Application</a:t>
            </a:r>
          </a:p>
        </p:txBody>
      </p:sp>
      <p:sp>
        <p:nvSpPr>
          <p:cNvPr id="10" name="TextBox 9"/>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736218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881538" y="426720"/>
            <a:ext cx="7380923" cy="5709285"/>
            <a:chOff x="881538" y="426720"/>
            <a:chExt cx="7380923" cy="5709285"/>
          </a:xfrm>
          <a:scene3d>
            <a:camera prst="perspectiveRelaxed" fov="4200000">
              <a:rot lat="19800000" lon="0" rev="0"/>
            </a:camera>
            <a:lightRig rig="threePt" dir="t"/>
          </a:scene3d>
        </p:grpSpPr>
        <p:grpSp>
          <p:nvGrpSpPr>
            <p:cNvPr id="11" name="Group 10"/>
            <p:cNvGrpSpPr/>
            <p:nvPr/>
          </p:nvGrpSpPr>
          <p:grpSpPr>
            <a:xfrm>
              <a:off x="881538" y="426720"/>
              <a:ext cx="7380923" cy="5709285"/>
              <a:chOff x="881538" y="426720"/>
              <a:chExt cx="7380923" cy="5709285"/>
            </a:xfrm>
          </p:grpSpPr>
          <p:pic>
            <p:nvPicPr>
              <p:cNvPr id="1027" name="Picture 3" descr="F:\Working Documents\Climb Via\Climb Via Training - Oct 2013\Graphics\STARS\IVANE 2 RSTAR CLT Jep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538" y="426720"/>
                <a:ext cx="7380923" cy="57092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Freeform 6"/>
              <p:cNvSpPr/>
              <p:nvPr/>
            </p:nvSpPr>
            <p:spPr>
              <a:xfrm>
                <a:off x="5318760" y="2000250"/>
                <a:ext cx="2537460" cy="3733800"/>
              </a:xfrm>
              <a:custGeom>
                <a:avLst/>
                <a:gdLst>
                  <a:gd name="connsiteX0" fmla="*/ 2061232 w 2061232"/>
                  <a:gd name="connsiteY0" fmla="*/ 0 h 3075925"/>
                  <a:gd name="connsiteX1" fmla="*/ 994432 w 2061232"/>
                  <a:gd name="connsiteY1" fmla="*/ 1626870 h 3075925"/>
                  <a:gd name="connsiteX2" fmla="*/ 685822 w 2061232"/>
                  <a:gd name="connsiteY2" fmla="*/ 2068830 h 3075925"/>
                  <a:gd name="connsiteX3" fmla="*/ 22 w 2061232"/>
                  <a:gd name="connsiteY3" fmla="*/ 3048000 h 3075925"/>
                  <a:gd name="connsiteX4" fmla="*/ 666772 w 2061232"/>
                  <a:gd name="connsiteY4" fmla="*/ 2712720 h 3075925"/>
                  <a:gd name="connsiteX0" fmla="*/ 2635239 w 2635239"/>
                  <a:gd name="connsiteY0" fmla="*/ 0 h 3780061"/>
                  <a:gd name="connsiteX1" fmla="*/ 1568439 w 2635239"/>
                  <a:gd name="connsiteY1" fmla="*/ 1626870 h 3780061"/>
                  <a:gd name="connsiteX2" fmla="*/ 1259829 w 2635239"/>
                  <a:gd name="connsiteY2" fmla="*/ 2068830 h 3780061"/>
                  <a:gd name="connsiteX3" fmla="*/ 574029 w 2635239"/>
                  <a:gd name="connsiteY3" fmla="*/ 3048000 h 3780061"/>
                  <a:gd name="connsiteX4" fmla="*/ 97779 w 2635239"/>
                  <a:gd name="connsiteY4" fmla="*/ 3733800 h 3780061"/>
                  <a:gd name="connsiteX0" fmla="*/ 2537460 w 2537460"/>
                  <a:gd name="connsiteY0" fmla="*/ 0 h 3733800"/>
                  <a:gd name="connsiteX1" fmla="*/ 1470660 w 2537460"/>
                  <a:gd name="connsiteY1" fmla="*/ 1626870 h 3733800"/>
                  <a:gd name="connsiteX2" fmla="*/ 1162050 w 2537460"/>
                  <a:gd name="connsiteY2" fmla="*/ 2068830 h 3733800"/>
                  <a:gd name="connsiteX3" fmla="*/ 476250 w 2537460"/>
                  <a:gd name="connsiteY3" fmla="*/ 3048000 h 3733800"/>
                  <a:gd name="connsiteX4" fmla="*/ 0 w 2537460"/>
                  <a:gd name="connsiteY4" fmla="*/ 3733800 h 373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7460" h="3733800">
                    <a:moveTo>
                      <a:pt x="2537460" y="0"/>
                    </a:moveTo>
                    <a:lnTo>
                      <a:pt x="1470660" y="1626870"/>
                    </a:lnTo>
                    <a:cubicBezTo>
                      <a:pt x="1241425" y="1971675"/>
                      <a:pt x="1162050" y="2068830"/>
                      <a:pt x="1162050" y="2068830"/>
                    </a:cubicBezTo>
                    <a:lnTo>
                      <a:pt x="476250" y="3048000"/>
                    </a:lnTo>
                    <a:lnTo>
                      <a:pt x="0" y="3733800"/>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7265670" y="2716530"/>
                <a:ext cx="156210" cy="1295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3" name="Straight Connector 2"/>
              <p:cNvCxnSpPr>
                <a:stCxn id="7" idx="0"/>
              </p:cNvCxnSpPr>
              <p:nvPr/>
            </p:nvCxnSpPr>
            <p:spPr>
              <a:xfrm flipH="1">
                <a:off x="7356289" y="2000250"/>
                <a:ext cx="499931" cy="744593"/>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14" name="Rounded Rectangle 13"/>
            <p:cNvSpPr/>
            <p:nvPr/>
          </p:nvSpPr>
          <p:spPr>
            <a:xfrm>
              <a:off x="6233160" y="3318510"/>
              <a:ext cx="415290" cy="18288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Rounded Rectangle 21"/>
            <p:cNvSpPr/>
            <p:nvPr/>
          </p:nvSpPr>
          <p:spPr>
            <a:xfrm>
              <a:off x="5814060" y="3642360"/>
              <a:ext cx="571500" cy="28956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Rounded Rectangle 22"/>
            <p:cNvSpPr/>
            <p:nvPr/>
          </p:nvSpPr>
          <p:spPr>
            <a:xfrm>
              <a:off x="5685905" y="4060767"/>
              <a:ext cx="432955" cy="29718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Rounded Rectangle 24"/>
            <p:cNvSpPr/>
            <p:nvPr/>
          </p:nvSpPr>
          <p:spPr>
            <a:xfrm>
              <a:off x="5345430" y="4499610"/>
              <a:ext cx="579120" cy="19050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Rounded Rectangle 25"/>
            <p:cNvSpPr/>
            <p:nvPr/>
          </p:nvSpPr>
          <p:spPr>
            <a:xfrm>
              <a:off x="5124450" y="4857750"/>
              <a:ext cx="438150" cy="28575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ounded Rectangle 26"/>
            <p:cNvSpPr/>
            <p:nvPr/>
          </p:nvSpPr>
          <p:spPr>
            <a:xfrm>
              <a:off x="4686300" y="5307330"/>
              <a:ext cx="655320" cy="28194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4" name="Slide Number Placeholder 3"/>
          <p:cNvSpPr>
            <a:spLocks noGrp="1"/>
          </p:cNvSpPr>
          <p:nvPr>
            <p:ph type="sldNum" sz="quarter" idx="12"/>
          </p:nvPr>
        </p:nvSpPr>
        <p:spPr/>
        <p:txBody>
          <a:bodyPr/>
          <a:lstStyle/>
          <a:p>
            <a:fld id="{79BA96BB-7DBE-4AD9-88D2-170EED19CF9B}" type="slidenum">
              <a:rPr lang="en-US" smtClean="0"/>
              <a:pPr/>
              <a:t>69</a:t>
            </a:fld>
            <a:endParaRPr lang="en-US" dirty="0"/>
          </a:p>
        </p:txBody>
      </p:sp>
      <p:cxnSp>
        <p:nvCxnSpPr>
          <p:cNvPr id="21" name="Straight Connector 20"/>
          <p:cNvCxnSpPr/>
          <p:nvPr/>
        </p:nvCxnSpPr>
        <p:spPr>
          <a:xfrm>
            <a:off x="7251365" y="2341062"/>
            <a:ext cx="0" cy="531070"/>
          </a:xfrm>
          <a:prstGeom prst="line">
            <a:avLst/>
          </a:prstGeom>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45682">
            <a:off x="6100909" y="1378149"/>
            <a:ext cx="2218909" cy="1737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8"/>
          <p:cNvSpPr/>
          <p:nvPr/>
        </p:nvSpPr>
        <p:spPr>
          <a:xfrm>
            <a:off x="629532" y="1766421"/>
            <a:ext cx="4971087" cy="1055608"/>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a:t>
            </a:r>
          </a:p>
          <a:p>
            <a:pPr algn="ctr"/>
            <a:r>
              <a:rPr lang="en-US" sz="1400" b="1" dirty="0">
                <a:effectLst>
                  <a:outerShdw blurRad="38100" dist="38100" dir="2700000" algn="tl">
                    <a:srgbClr val="000000">
                      <a:alpha val="43137"/>
                    </a:srgbClr>
                  </a:outerShdw>
                </a:effectLst>
              </a:rPr>
              <a:t>“Falcon Five Zero Delta Alpha,</a:t>
            </a:r>
          </a:p>
          <a:p>
            <a:pPr algn="ctr"/>
            <a:r>
              <a:rPr lang="en-US" sz="1400" b="1" dirty="0">
                <a:effectLst>
                  <a:outerShdw blurRad="38100" dist="38100" dir="2700000" algn="tl">
                    <a:srgbClr val="000000">
                      <a:alpha val="43137"/>
                    </a:srgbClr>
                  </a:outerShdw>
                </a:effectLst>
              </a:rPr>
              <a:t> Descend Via The IVANE Two Arrival, Landing North</a:t>
            </a:r>
          </a:p>
          <a:p>
            <a:pPr algn="ctr"/>
            <a:r>
              <a:rPr lang="en-US" sz="1400" b="1" dirty="0">
                <a:effectLst>
                  <a:outerShdw blurRad="38100" dist="38100" dir="2700000" algn="tl">
                    <a:srgbClr val="000000">
                      <a:alpha val="43137"/>
                    </a:srgbClr>
                  </a:outerShdw>
                </a:effectLst>
              </a:rPr>
              <a:t>Contact Washington Center On One Three Two Point Two Five”</a:t>
            </a:r>
          </a:p>
        </p:txBody>
      </p:sp>
      <p:sp>
        <p:nvSpPr>
          <p:cNvPr id="30" name="TextBox 29"/>
          <p:cNvSpPr txBox="1"/>
          <p:nvPr/>
        </p:nvSpPr>
        <p:spPr>
          <a:xfrm>
            <a:off x="629532" y="660145"/>
            <a:ext cx="4971087" cy="578882"/>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400" b="1" dirty="0">
                <a:effectLst>
                  <a:outerShdw blurRad="38100" dist="38100" dir="2700000" algn="tl">
                    <a:srgbClr val="000000">
                      <a:alpha val="43137"/>
                    </a:srgbClr>
                  </a:outerShdw>
                </a:effectLst>
              </a:rPr>
              <a:t>A “Descend Via” Clearance From The Center (ARTCC)</a:t>
            </a:r>
          </a:p>
          <a:p>
            <a:pPr algn="ctr"/>
            <a:r>
              <a:rPr lang="en-US" sz="1400" b="1" dirty="0">
                <a:effectLst>
                  <a:outerShdw blurRad="38100" dist="38100" dir="2700000" algn="tl">
                    <a:srgbClr val="000000">
                      <a:alpha val="43137"/>
                    </a:srgbClr>
                  </a:outerShdw>
                </a:effectLst>
              </a:rPr>
              <a:t> </a:t>
            </a:r>
            <a:r>
              <a:rPr lang="en-US" sz="1400" b="1" i="1" u="sng" dirty="0">
                <a:effectLst>
                  <a:outerShdw blurRad="38100" dist="38100" dir="2700000" algn="tl">
                    <a:srgbClr val="000000">
                      <a:alpha val="43137"/>
                    </a:srgbClr>
                  </a:outerShdw>
                </a:effectLst>
              </a:rPr>
              <a:t>May </a:t>
            </a:r>
            <a:r>
              <a:rPr lang="en-US" sz="1400" b="1" dirty="0">
                <a:effectLst>
                  <a:outerShdw blurRad="38100" dist="38100" dir="2700000" algn="tl">
                    <a:srgbClr val="000000">
                      <a:alpha val="43137"/>
                    </a:srgbClr>
                  </a:outerShdw>
                </a:effectLst>
              </a:rPr>
              <a:t>Include The Landing Direction </a:t>
            </a:r>
          </a:p>
        </p:txBody>
      </p:sp>
      <p:sp>
        <p:nvSpPr>
          <p:cNvPr id="31" name="Rounded Rectangle 30"/>
          <p:cNvSpPr/>
          <p:nvPr/>
        </p:nvSpPr>
        <p:spPr>
          <a:xfrm>
            <a:off x="629533" y="3349422"/>
            <a:ext cx="4971086" cy="817245"/>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r>
              <a:rPr lang="en-US" sz="1400" b="1" dirty="0">
                <a:effectLst>
                  <a:outerShdw blurRad="38100" dist="38100" dir="2700000" algn="tl">
                    <a:srgbClr val="000000">
                      <a:alpha val="43137"/>
                    </a:srgbClr>
                  </a:outerShdw>
                </a:effectLst>
              </a:rPr>
              <a:t>“Washington Center, </a:t>
            </a:r>
            <a:r>
              <a:rPr lang="it-IT" sz="1400" b="1" dirty="0">
                <a:effectLst>
                  <a:outerShdw blurRad="38100" dist="38100" dir="2700000" algn="tl">
                    <a:srgbClr val="000000">
                      <a:alpha val="43137"/>
                    </a:srgbClr>
                  </a:outerShdw>
                </a:effectLst>
              </a:rPr>
              <a:t>Falcon Five Zero Delta Alpha</a:t>
            </a:r>
            <a:r>
              <a:rPr lang="en-US" sz="1400" b="1" dirty="0">
                <a:effectLst>
                  <a:outerShdw blurRad="38100" dist="38100" dir="2700000" algn="tl">
                    <a:srgbClr val="000000">
                      <a:alpha val="43137"/>
                    </a:srgbClr>
                  </a:outerShdw>
                </a:effectLst>
              </a:rPr>
              <a:t>, </a:t>
            </a:r>
          </a:p>
          <a:p>
            <a:pPr algn="ctr"/>
            <a:r>
              <a:rPr lang="en-US" sz="1400" b="1" dirty="0">
                <a:effectLst>
                  <a:outerShdw blurRad="38100" dist="38100" dir="2700000" algn="tl">
                    <a:srgbClr val="000000">
                      <a:alpha val="43137"/>
                    </a:srgbClr>
                  </a:outerShdw>
                </a:effectLst>
              </a:rPr>
              <a:t>Leaving Flight Level Three Zero Zero, </a:t>
            </a:r>
          </a:p>
          <a:p>
            <a:pPr algn="ctr"/>
            <a:r>
              <a:rPr lang="en-US" sz="1400" b="1" dirty="0">
                <a:effectLst>
                  <a:outerShdw blurRad="38100" dist="38100" dir="2700000" algn="tl">
                    <a:srgbClr val="000000">
                      <a:alpha val="43137"/>
                    </a:srgbClr>
                  </a:outerShdw>
                </a:effectLst>
              </a:rPr>
              <a:t>Descending Via The IVANE Two Arrival, Landing North”</a:t>
            </a:r>
          </a:p>
        </p:txBody>
      </p:sp>
      <p:sp>
        <p:nvSpPr>
          <p:cNvPr id="19" name="TextBox 18"/>
          <p:cNvSpPr txBox="1"/>
          <p:nvPr/>
        </p:nvSpPr>
        <p:spPr>
          <a:xfrm>
            <a:off x="262466" y="6257686"/>
            <a:ext cx="3044423" cy="261610"/>
          </a:xfrm>
          <a:prstGeom prst="rect">
            <a:avLst/>
          </a:prstGeom>
          <a:noFill/>
        </p:spPr>
        <p:txBody>
          <a:bodyPr wrap="none" rtlCol="0">
            <a:spAutoFit/>
          </a:bodyPr>
          <a:lstStyle/>
          <a:p>
            <a:r>
              <a:rPr lang="en-US" sz="1100" dirty="0"/>
              <a:t>©Jeppesen, Inc.  Not for Navigation Purposes</a:t>
            </a:r>
          </a:p>
        </p:txBody>
      </p:sp>
      <p:sp>
        <p:nvSpPr>
          <p:cNvPr id="18" name="TextBox 17"/>
          <p:cNvSpPr txBox="1"/>
          <p:nvPr/>
        </p:nvSpPr>
        <p:spPr>
          <a:xfrm>
            <a:off x="0" y="0"/>
            <a:ext cx="2650084" cy="253916"/>
          </a:xfrm>
          <a:prstGeom prst="rect">
            <a:avLst/>
          </a:prstGeom>
          <a:noFill/>
        </p:spPr>
        <p:txBody>
          <a:bodyPr wrap="none" rtlCol="0">
            <a:spAutoFit/>
          </a:bodyPr>
          <a:lstStyle/>
          <a:p>
            <a:r>
              <a:rPr lang="en-US" sz="1050" b="1" dirty="0"/>
              <a:t>Descend Via – Operational Application</a:t>
            </a:r>
          </a:p>
        </p:txBody>
      </p:sp>
      <p:sp>
        <p:nvSpPr>
          <p:cNvPr id="20" name="TextBox 19"/>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3666633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Pilots Need To Know</a:t>
            </a:r>
          </a:p>
        </p:txBody>
      </p:sp>
      <p:sp>
        <p:nvSpPr>
          <p:cNvPr id="3" name="Content Placeholder 2"/>
          <p:cNvSpPr>
            <a:spLocks noGrp="1"/>
          </p:cNvSpPr>
          <p:nvPr>
            <p:ph idx="1"/>
          </p:nvPr>
        </p:nvSpPr>
        <p:spPr>
          <a:xfrm>
            <a:off x="740229" y="2057400"/>
            <a:ext cx="8033657" cy="2041634"/>
          </a:xfrm>
        </p:spPr>
        <p:txBody>
          <a:bodyPr>
            <a:normAutofit/>
          </a:bodyPr>
          <a:lstStyle/>
          <a:p>
            <a:r>
              <a:rPr lang="en-US" sz="1800" dirty="0"/>
              <a:t>Execute the Climb Via clearance to an </a:t>
            </a:r>
            <a:r>
              <a:rPr lang="en-US" sz="1800" u="sng" dirty="0"/>
              <a:t>ATC assigned</a:t>
            </a:r>
            <a:r>
              <a:rPr lang="en-US" sz="1800" dirty="0"/>
              <a:t> “Top Altitude”</a:t>
            </a:r>
          </a:p>
          <a:p>
            <a:r>
              <a:rPr lang="en-US" sz="1800" dirty="0"/>
              <a:t>Execute a Descend Via clearance to an  </a:t>
            </a:r>
            <a:r>
              <a:rPr lang="en-US" sz="1800" u="sng" dirty="0"/>
              <a:t>ATC assigned</a:t>
            </a:r>
            <a:r>
              <a:rPr lang="en-US" sz="1800" dirty="0"/>
              <a:t> “Bottom Altitude”</a:t>
            </a:r>
          </a:p>
        </p:txBody>
      </p:sp>
      <p:sp>
        <p:nvSpPr>
          <p:cNvPr id="4" name="Slide Number Placeholder 3"/>
          <p:cNvSpPr>
            <a:spLocks noGrp="1"/>
          </p:cNvSpPr>
          <p:nvPr>
            <p:ph type="sldNum" sz="quarter" idx="12"/>
          </p:nvPr>
        </p:nvSpPr>
        <p:spPr/>
        <p:txBody>
          <a:bodyPr/>
          <a:lstStyle/>
          <a:p>
            <a:fld id="{79BA96BB-7DBE-4AD9-88D2-170EED19CF9B}" type="slidenum">
              <a:rPr lang="en-US" smtClean="0"/>
              <a:pPr/>
              <a:t>7</a:t>
            </a:fld>
            <a:endParaRPr lang="en-US" dirty="0"/>
          </a:p>
        </p:txBody>
      </p:sp>
      <p:sp>
        <p:nvSpPr>
          <p:cNvPr id="5" name="Text Placeholder 4"/>
          <p:cNvSpPr>
            <a:spLocks noGrp="1"/>
          </p:cNvSpPr>
          <p:nvPr>
            <p:ph type="body" sz="quarter" idx="13"/>
          </p:nvPr>
        </p:nvSpPr>
        <p:spPr/>
        <p:txBody>
          <a:bodyPr/>
          <a:lstStyle/>
          <a:p>
            <a:r>
              <a:rPr lang="en-US" dirty="0"/>
              <a:t>FAA “Climb Via/Descend Via </a:t>
            </a:r>
            <a:r>
              <a:rPr lang="en-US" b="1" u="sng" dirty="0"/>
              <a:t>Except Maintain</a:t>
            </a:r>
            <a:r>
              <a:rPr lang="en-US" dirty="0"/>
              <a:t>”</a:t>
            </a:r>
          </a:p>
        </p:txBody>
      </p:sp>
    </p:spTree>
    <p:extLst>
      <p:ext uri="{BB962C8B-B14F-4D97-AF65-F5344CB8AC3E}">
        <p14:creationId xmlns:p14="http://schemas.microsoft.com/office/powerpoint/2010/main" val="60360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81538" y="426720"/>
            <a:ext cx="7380923" cy="5709285"/>
            <a:chOff x="881538" y="426720"/>
            <a:chExt cx="7380923" cy="5709285"/>
          </a:xfrm>
          <a:scene3d>
            <a:camera prst="perspectiveRelaxed" fov="4200000">
              <a:rot lat="19800000" lon="0" rev="0"/>
            </a:camera>
            <a:lightRig rig="threePt" dir="t"/>
          </a:scene3d>
        </p:grpSpPr>
        <p:grpSp>
          <p:nvGrpSpPr>
            <p:cNvPr id="5" name="Group 4"/>
            <p:cNvGrpSpPr/>
            <p:nvPr/>
          </p:nvGrpSpPr>
          <p:grpSpPr>
            <a:xfrm>
              <a:off x="881538" y="426720"/>
              <a:ext cx="7380923" cy="5709285"/>
              <a:chOff x="881538" y="426720"/>
              <a:chExt cx="7380923" cy="5709285"/>
            </a:xfrm>
          </p:grpSpPr>
          <p:pic>
            <p:nvPicPr>
              <p:cNvPr id="1027" name="Picture 3" descr="F:\Working Documents\Climb Via\Climb Via Training - Oct 2013\Graphics\STARS\IVANE 2 RSTAR CLT Jep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538" y="426720"/>
                <a:ext cx="7380923" cy="57092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Freeform 2"/>
              <p:cNvSpPr/>
              <p:nvPr/>
            </p:nvSpPr>
            <p:spPr>
              <a:xfrm>
                <a:off x="2327170" y="1469106"/>
                <a:ext cx="1170085" cy="3714647"/>
              </a:xfrm>
              <a:custGeom>
                <a:avLst/>
                <a:gdLst>
                  <a:gd name="connsiteX0" fmla="*/ 1231535 w 1231535"/>
                  <a:gd name="connsiteY0" fmla="*/ 0 h 3437283"/>
                  <a:gd name="connsiteX1" fmla="*/ 61450 w 1231535"/>
                  <a:gd name="connsiteY1" fmla="*/ 1716125 h 3437283"/>
                  <a:gd name="connsiteX2" fmla="*/ 165457 w 1231535"/>
                  <a:gd name="connsiteY2" fmla="*/ 3284906 h 3437283"/>
                  <a:gd name="connsiteX3" fmla="*/ 178458 w 1231535"/>
                  <a:gd name="connsiteY3" fmla="*/ 3289240 h 3437283"/>
                  <a:gd name="connsiteX0" fmla="*/ 1170085 w 1170085"/>
                  <a:gd name="connsiteY0" fmla="*/ 0 h 3437283"/>
                  <a:gd name="connsiteX1" fmla="*/ 0 w 1170085"/>
                  <a:gd name="connsiteY1" fmla="*/ 1716125 h 3437283"/>
                  <a:gd name="connsiteX2" fmla="*/ 104007 w 1170085"/>
                  <a:gd name="connsiteY2" fmla="*/ 3284906 h 3437283"/>
                  <a:gd name="connsiteX3" fmla="*/ 117008 w 1170085"/>
                  <a:gd name="connsiteY3" fmla="*/ 3289240 h 3437283"/>
                  <a:gd name="connsiteX0" fmla="*/ 1170085 w 1170085"/>
                  <a:gd name="connsiteY0" fmla="*/ 0 h 3284906"/>
                  <a:gd name="connsiteX1" fmla="*/ 0 w 1170085"/>
                  <a:gd name="connsiteY1" fmla="*/ 1716125 h 3284906"/>
                  <a:gd name="connsiteX2" fmla="*/ 104007 w 1170085"/>
                  <a:gd name="connsiteY2" fmla="*/ 3284906 h 3284906"/>
                  <a:gd name="connsiteX0" fmla="*/ 1225332 w 1225332"/>
                  <a:gd name="connsiteY0" fmla="*/ 0 h 3731272"/>
                  <a:gd name="connsiteX1" fmla="*/ 55247 w 1225332"/>
                  <a:gd name="connsiteY1" fmla="*/ 1716125 h 3731272"/>
                  <a:gd name="connsiteX2" fmla="*/ 206924 w 1225332"/>
                  <a:gd name="connsiteY2" fmla="*/ 3731272 h 3731272"/>
                  <a:gd name="connsiteX0" fmla="*/ 1170085 w 1170085"/>
                  <a:gd name="connsiteY0" fmla="*/ 0 h 3731272"/>
                  <a:gd name="connsiteX1" fmla="*/ 0 w 1170085"/>
                  <a:gd name="connsiteY1" fmla="*/ 1716125 h 3731272"/>
                  <a:gd name="connsiteX2" fmla="*/ 151677 w 1170085"/>
                  <a:gd name="connsiteY2" fmla="*/ 3731272 h 3731272"/>
                  <a:gd name="connsiteX0" fmla="*/ 1170085 w 1170085"/>
                  <a:gd name="connsiteY0" fmla="*/ 0 h 3731272"/>
                  <a:gd name="connsiteX1" fmla="*/ 0 w 1170085"/>
                  <a:gd name="connsiteY1" fmla="*/ 1716125 h 3731272"/>
                  <a:gd name="connsiteX2" fmla="*/ 151677 w 1170085"/>
                  <a:gd name="connsiteY2" fmla="*/ 3731272 h 3731272"/>
                  <a:gd name="connsiteX0" fmla="*/ 1229591 w 1229591"/>
                  <a:gd name="connsiteY0" fmla="*/ 0 h 3714647"/>
                  <a:gd name="connsiteX1" fmla="*/ 59506 w 1229591"/>
                  <a:gd name="connsiteY1" fmla="*/ 1716125 h 3714647"/>
                  <a:gd name="connsiteX2" fmla="*/ 186245 w 1229591"/>
                  <a:gd name="connsiteY2" fmla="*/ 3714647 h 3714647"/>
                  <a:gd name="connsiteX0" fmla="*/ 1170085 w 1170085"/>
                  <a:gd name="connsiteY0" fmla="*/ 0 h 3714647"/>
                  <a:gd name="connsiteX1" fmla="*/ 0 w 1170085"/>
                  <a:gd name="connsiteY1" fmla="*/ 1716125 h 3714647"/>
                  <a:gd name="connsiteX2" fmla="*/ 126739 w 1170085"/>
                  <a:gd name="connsiteY2" fmla="*/ 3714647 h 3714647"/>
                  <a:gd name="connsiteX0" fmla="*/ 1170085 w 1170085"/>
                  <a:gd name="connsiteY0" fmla="*/ 0 h 3714647"/>
                  <a:gd name="connsiteX1" fmla="*/ 0 w 1170085"/>
                  <a:gd name="connsiteY1" fmla="*/ 1716125 h 3714647"/>
                  <a:gd name="connsiteX2" fmla="*/ 126739 w 1170085"/>
                  <a:gd name="connsiteY2" fmla="*/ 3714647 h 3714647"/>
                </a:gdLst>
                <a:ahLst/>
                <a:cxnLst>
                  <a:cxn ang="0">
                    <a:pos x="connsiteX0" y="connsiteY0"/>
                  </a:cxn>
                  <a:cxn ang="0">
                    <a:pos x="connsiteX1" y="connsiteY1"/>
                  </a:cxn>
                  <a:cxn ang="0">
                    <a:pos x="connsiteX2" y="connsiteY2"/>
                  </a:cxn>
                </a:cxnLst>
                <a:rect l="l" t="t" r="r" b="b"/>
                <a:pathLst>
                  <a:path w="1170085" h="3714647">
                    <a:moveTo>
                      <a:pt x="1170085" y="0"/>
                    </a:moveTo>
                    <a:lnTo>
                      <a:pt x="0" y="1716125"/>
                    </a:lnTo>
                    <a:lnTo>
                      <a:pt x="126739" y="3714647"/>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a:spLocks noChangeAspect="1"/>
              </p:cNvSpPr>
              <p:nvPr/>
            </p:nvSpPr>
            <p:spPr>
              <a:xfrm>
                <a:off x="3388684" y="1379671"/>
                <a:ext cx="205740" cy="2057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6" name="Rounded Rectangle 5"/>
            <p:cNvSpPr/>
            <p:nvPr/>
          </p:nvSpPr>
          <p:spPr>
            <a:xfrm>
              <a:off x="2586709" y="1288752"/>
              <a:ext cx="653581" cy="28536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ounded Rectangle 6"/>
            <p:cNvSpPr/>
            <p:nvPr/>
          </p:nvSpPr>
          <p:spPr>
            <a:xfrm>
              <a:off x="2270658" y="1795047"/>
              <a:ext cx="653581" cy="18717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Rounded Rectangle 8"/>
            <p:cNvSpPr/>
            <p:nvPr/>
          </p:nvSpPr>
          <p:spPr>
            <a:xfrm>
              <a:off x="1930059" y="2197015"/>
              <a:ext cx="641307" cy="288435"/>
            </a:xfrm>
            <a:prstGeom prst="roundRect">
              <a:avLst>
                <a:gd name="adj" fmla="val 9220"/>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ounded Rectangle 9"/>
            <p:cNvSpPr/>
            <p:nvPr/>
          </p:nvSpPr>
          <p:spPr>
            <a:xfrm>
              <a:off x="1785842" y="2954923"/>
              <a:ext cx="395830" cy="12580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ounded Rectangle 10"/>
            <p:cNvSpPr/>
            <p:nvPr/>
          </p:nvSpPr>
          <p:spPr>
            <a:xfrm>
              <a:off x="2565230" y="3243358"/>
              <a:ext cx="408104" cy="21172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ounded Rectangle 11"/>
            <p:cNvSpPr/>
            <p:nvPr/>
          </p:nvSpPr>
          <p:spPr>
            <a:xfrm>
              <a:off x="2549887" y="3605436"/>
              <a:ext cx="567665" cy="282298"/>
            </a:xfrm>
            <a:prstGeom prst="roundRect">
              <a:avLst>
                <a:gd name="adj" fmla="val 1944"/>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ounded Rectangle 12"/>
            <p:cNvSpPr/>
            <p:nvPr/>
          </p:nvSpPr>
          <p:spPr>
            <a:xfrm>
              <a:off x="2543750" y="4035020"/>
              <a:ext cx="362078" cy="12580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4" name="Slide Number Placeholder 3"/>
          <p:cNvSpPr>
            <a:spLocks noGrp="1"/>
          </p:cNvSpPr>
          <p:nvPr>
            <p:ph type="sldNum" sz="quarter" idx="12"/>
          </p:nvPr>
        </p:nvSpPr>
        <p:spPr/>
        <p:txBody>
          <a:bodyPr/>
          <a:lstStyle/>
          <a:p>
            <a:fld id="{79BA96BB-7DBE-4AD9-88D2-170EED19CF9B}" type="slidenum">
              <a:rPr lang="en-US" smtClean="0"/>
              <a:pPr/>
              <a:t>70</a:t>
            </a:fld>
            <a:endParaRPr lang="en-US" dirty="0"/>
          </a:p>
        </p:txBody>
      </p:sp>
      <p:sp>
        <p:nvSpPr>
          <p:cNvPr id="29" name="Rounded Rectangle 28"/>
          <p:cNvSpPr/>
          <p:nvPr/>
        </p:nvSpPr>
        <p:spPr>
          <a:xfrm>
            <a:off x="3906548" y="4221893"/>
            <a:ext cx="4985535"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a:t>
            </a:r>
            <a:r>
              <a:rPr lang="en-US" sz="1400" b="1" dirty="0">
                <a:effectLst>
                  <a:outerShdw blurRad="38100" dist="38100" dir="2700000" algn="tl">
                    <a:srgbClr val="000000">
                      <a:alpha val="43137"/>
                    </a:srgbClr>
                  </a:outerShdw>
                </a:effectLst>
              </a:rPr>
              <a:t>:</a:t>
            </a:r>
          </a:p>
          <a:p>
            <a:pPr algn="ctr"/>
            <a:r>
              <a:rPr lang="en-US" sz="1400" b="1" dirty="0">
                <a:effectLst>
                  <a:outerShdw blurRad="38100" dist="38100" dir="2700000" algn="tl">
                    <a:srgbClr val="000000">
                      <a:alpha val="43137"/>
                    </a:srgbClr>
                  </a:outerShdw>
                </a:effectLst>
              </a:rPr>
              <a:t>“Falcon Five Zero Delta Alpha,</a:t>
            </a:r>
          </a:p>
          <a:p>
            <a:pPr algn="ctr"/>
            <a:r>
              <a:rPr lang="en-US" sz="1400" b="1" dirty="0">
                <a:effectLst>
                  <a:outerShdw blurRad="38100" dist="38100" dir="2700000" algn="tl">
                    <a:srgbClr val="000000">
                      <a:alpha val="43137"/>
                    </a:srgbClr>
                  </a:outerShdw>
                </a:effectLst>
              </a:rPr>
              <a:t> Descend Via the IVANE Two Arrival, Runway Three Six Center”</a:t>
            </a:r>
          </a:p>
        </p:txBody>
      </p:sp>
      <p:sp>
        <p:nvSpPr>
          <p:cNvPr id="30" name="TextBox 29"/>
          <p:cNvSpPr txBox="1"/>
          <p:nvPr/>
        </p:nvSpPr>
        <p:spPr>
          <a:xfrm>
            <a:off x="4106431" y="1972046"/>
            <a:ext cx="4585769" cy="578882"/>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400" b="1" dirty="0">
                <a:effectLst>
                  <a:outerShdw blurRad="38100" dist="38100" dir="2700000" algn="tl">
                    <a:srgbClr val="000000">
                      <a:alpha val="43137"/>
                    </a:srgbClr>
                  </a:outerShdw>
                </a:effectLst>
              </a:rPr>
              <a:t>A “Descend Via” Clearance From The Approach Controller </a:t>
            </a:r>
          </a:p>
          <a:p>
            <a:pPr algn="ctr"/>
            <a:r>
              <a:rPr lang="en-US" sz="1400" b="1" dirty="0">
                <a:effectLst>
                  <a:outerShdw blurRad="38100" dist="38100" dir="2700000" algn="tl">
                    <a:srgbClr val="000000">
                      <a:alpha val="43137"/>
                    </a:srgbClr>
                  </a:outerShdw>
                </a:effectLst>
              </a:rPr>
              <a:t>Will Include The Landing Runway</a:t>
            </a:r>
          </a:p>
        </p:txBody>
      </p:sp>
      <p:sp>
        <p:nvSpPr>
          <p:cNvPr id="31" name="Rounded Rectangle 30"/>
          <p:cNvSpPr/>
          <p:nvPr/>
        </p:nvSpPr>
        <p:spPr>
          <a:xfrm>
            <a:off x="4215053" y="2858606"/>
            <a:ext cx="4368525" cy="1055608"/>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r>
              <a:rPr lang="en-US" sz="1400" b="1" dirty="0">
                <a:effectLst>
                  <a:outerShdw blurRad="38100" dist="38100" dir="2700000" algn="tl">
                    <a:srgbClr val="000000">
                      <a:alpha val="43137"/>
                    </a:srgbClr>
                  </a:outerShdw>
                </a:effectLst>
              </a:rPr>
              <a:t>“Charlotte Approach , </a:t>
            </a:r>
            <a:r>
              <a:rPr lang="it-IT" sz="1400" b="1" dirty="0">
                <a:effectLst>
                  <a:outerShdw blurRad="38100" dist="38100" dir="2700000" algn="tl">
                    <a:srgbClr val="000000">
                      <a:alpha val="43137"/>
                    </a:srgbClr>
                  </a:outerShdw>
                </a:effectLst>
              </a:rPr>
              <a:t>Falcon Five Zero Delta Alpha</a:t>
            </a:r>
            <a:r>
              <a:rPr lang="en-US" sz="1400" b="1" dirty="0">
                <a:effectLst>
                  <a:outerShdw blurRad="38100" dist="38100" dir="2700000" algn="tl">
                    <a:srgbClr val="000000">
                      <a:alpha val="43137"/>
                    </a:srgbClr>
                  </a:outerShdw>
                </a:effectLst>
              </a:rPr>
              <a:t>, </a:t>
            </a:r>
          </a:p>
          <a:p>
            <a:pPr algn="ctr"/>
            <a:r>
              <a:rPr lang="en-US" sz="1400" b="1" dirty="0">
                <a:effectLst>
                  <a:outerShdw blurRad="38100" dist="38100" dir="2700000" algn="tl">
                    <a:srgbClr val="000000">
                      <a:alpha val="43137"/>
                    </a:srgbClr>
                  </a:outerShdw>
                </a:effectLst>
              </a:rPr>
              <a:t>Leaving One Five Thousand, </a:t>
            </a:r>
          </a:p>
          <a:p>
            <a:pPr algn="ctr"/>
            <a:r>
              <a:rPr lang="en-US" sz="1400" b="1" dirty="0">
                <a:effectLst>
                  <a:outerShdw blurRad="38100" dist="38100" dir="2700000" algn="tl">
                    <a:srgbClr val="000000">
                      <a:alpha val="43137"/>
                    </a:srgbClr>
                  </a:outerShdw>
                </a:effectLst>
              </a:rPr>
              <a:t>Descending Via The IVANE Two Arrival, Landing North,</a:t>
            </a:r>
          </a:p>
          <a:p>
            <a:pPr algn="ctr"/>
            <a:r>
              <a:rPr lang="en-US" sz="1400" b="1" dirty="0">
                <a:effectLst>
                  <a:outerShdw blurRad="38100" dist="38100" dir="2700000" algn="tl">
                    <a:srgbClr val="000000">
                      <a:alpha val="43137"/>
                    </a:srgbClr>
                  </a:outerShdw>
                </a:effectLst>
              </a:rPr>
              <a:t>Information  Charlie”</a:t>
            </a:r>
          </a:p>
        </p:txBody>
      </p:sp>
      <p:sp>
        <p:nvSpPr>
          <p:cNvPr id="20" name="TextBox 19"/>
          <p:cNvSpPr txBox="1"/>
          <p:nvPr/>
        </p:nvSpPr>
        <p:spPr>
          <a:xfrm>
            <a:off x="262466" y="6257686"/>
            <a:ext cx="3044423" cy="261610"/>
          </a:xfrm>
          <a:prstGeom prst="rect">
            <a:avLst/>
          </a:prstGeom>
          <a:noFill/>
        </p:spPr>
        <p:txBody>
          <a:bodyPr wrap="none" rtlCol="0">
            <a:spAutoFit/>
          </a:bodyPr>
          <a:lstStyle/>
          <a:p>
            <a:r>
              <a:rPr lang="en-US" sz="1100" dirty="0"/>
              <a:t>©Jeppesen, Inc.  Not for Navigation Purposes</a:t>
            </a:r>
          </a:p>
        </p:txBody>
      </p:sp>
      <p:cxnSp>
        <p:nvCxnSpPr>
          <p:cNvPr id="21" name="Straight Connector 20"/>
          <p:cNvCxnSpPr/>
          <p:nvPr/>
        </p:nvCxnSpPr>
        <p:spPr>
          <a:xfrm>
            <a:off x="3620673" y="1354236"/>
            <a:ext cx="0" cy="531070"/>
          </a:xfrm>
          <a:prstGeom prst="line">
            <a:avLst/>
          </a:prstGeom>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45682">
            <a:off x="2356392" y="248881"/>
            <a:ext cx="2584928" cy="2024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0" y="0"/>
            <a:ext cx="2650084" cy="253916"/>
          </a:xfrm>
          <a:prstGeom prst="rect">
            <a:avLst/>
          </a:prstGeom>
          <a:noFill/>
        </p:spPr>
        <p:txBody>
          <a:bodyPr wrap="none" rtlCol="0">
            <a:spAutoFit/>
          </a:bodyPr>
          <a:lstStyle/>
          <a:p>
            <a:r>
              <a:rPr lang="en-US" sz="1050" b="1" dirty="0"/>
              <a:t>Descend Via – Operational Application</a:t>
            </a:r>
          </a:p>
        </p:txBody>
      </p:sp>
      <p:sp>
        <p:nvSpPr>
          <p:cNvPr id="22" name="TextBox 21"/>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40291420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DF398BC-C7A8-40F1-B45A-BD95B17A1C32}" type="slidenum">
              <a:rPr lang="en-US" smtClean="0"/>
              <a:pPr/>
              <a:t>71</a:t>
            </a:fld>
            <a:endParaRPr lang="en-US" dirty="0"/>
          </a:p>
        </p:txBody>
      </p:sp>
      <p:grpSp>
        <p:nvGrpSpPr>
          <p:cNvPr id="21" name="Group 20"/>
          <p:cNvGrpSpPr/>
          <p:nvPr/>
        </p:nvGrpSpPr>
        <p:grpSpPr>
          <a:xfrm>
            <a:off x="913742" y="393192"/>
            <a:ext cx="7295198" cy="6281374"/>
            <a:chOff x="913742" y="393192"/>
            <a:chExt cx="7295198" cy="6281374"/>
          </a:xfrm>
        </p:grpSpPr>
        <p:sp>
          <p:nvSpPr>
            <p:cNvPr id="18" name="TextBox 17"/>
            <p:cNvSpPr txBox="1"/>
            <p:nvPr/>
          </p:nvSpPr>
          <p:spPr>
            <a:xfrm>
              <a:off x="4583113" y="6412956"/>
              <a:ext cx="3044423" cy="261610"/>
            </a:xfrm>
            <a:prstGeom prst="rect">
              <a:avLst/>
            </a:prstGeom>
            <a:noFill/>
          </p:spPr>
          <p:txBody>
            <a:bodyPr wrap="none" rtlCol="0">
              <a:spAutoFit/>
            </a:bodyPr>
            <a:lstStyle/>
            <a:p>
              <a:r>
                <a:rPr lang="en-US" sz="1100" dirty="0">
                  <a:solidFill>
                    <a:schemeClr val="bg1"/>
                  </a:solidFill>
                </a:rPr>
                <a:t>©Jeppesen, Inc.  Not for Navigation Purposes</a:t>
              </a:r>
            </a:p>
          </p:txBody>
        </p:sp>
        <p:pic>
          <p:nvPicPr>
            <p:cNvPr id="3074" name="Picture 2" descr="H:\Working Documents\Climb Via\Climb Via Training - Oct 2013\Graphics\STARS\GREGS 6 STAR Jep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42" y="629314"/>
              <a:ext cx="7295198" cy="5717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630168" y="4050792"/>
              <a:ext cx="685800" cy="58521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6245352" y="3136392"/>
              <a:ext cx="1161288" cy="69494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756704" y="4797355"/>
              <a:ext cx="5623560" cy="578882"/>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400" b="1" dirty="0">
                  <a:solidFill>
                    <a:schemeClr val="bg1"/>
                  </a:solidFill>
                  <a:effectLst>
                    <a:outerShdw blurRad="38100" dist="38100" dir="2700000" algn="tl">
                      <a:srgbClr val="000000">
                        <a:alpha val="43137"/>
                      </a:srgbClr>
                    </a:outerShdw>
                  </a:effectLst>
                </a:rPr>
                <a:t>A “Descend Via” Clearance </a:t>
              </a:r>
              <a:r>
                <a:rPr lang="en-US" sz="1400" b="1" i="1" u="sng" dirty="0">
                  <a:solidFill>
                    <a:schemeClr val="bg1"/>
                  </a:solidFill>
                  <a:effectLst>
                    <a:outerShdw blurRad="38100" dist="38100" dir="2700000" algn="tl">
                      <a:srgbClr val="000000">
                        <a:alpha val="43137"/>
                      </a:srgbClr>
                    </a:outerShdw>
                  </a:effectLst>
                </a:rPr>
                <a:t>Will Not</a:t>
              </a:r>
              <a:r>
                <a:rPr lang="en-US" sz="1400" b="1" dirty="0">
                  <a:solidFill>
                    <a:schemeClr val="bg1"/>
                  </a:solidFill>
                  <a:effectLst>
                    <a:outerShdw blurRad="38100" dist="38100" dir="2700000" algn="tl">
                      <a:srgbClr val="000000">
                        <a:alpha val="43137"/>
                      </a:srgbClr>
                    </a:outerShdw>
                  </a:effectLst>
                </a:rPr>
                <a:t> Be Used Where The STAR Contains </a:t>
              </a:r>
            </a:p>
            <a:p>
              <a:pPr algn="ctr"/>
              <a:r>
                <a:rPr lang="en-US" sz="1400" b="1" dirty="0">
                  <a:solidFill>
                    <a:schemeClr val="bg1"/>
                  </a:solidFill>
                  <a:effectLst>
                    <a:outerShdw blurRad="38100" dist="38100" dir="2700000" algn="tl">
                      <a:srgbClr val="000000">
                        <a:alpha val="43137"/>
                      </a:srgbClr>
                    </a:outerShdw>
                  </a:effectLst>
                </a:rPr>
                <a:t> </a:t>
              </a:r>
              <a:r>
                <a:rPr lang="en-US" sz="1400" b="1" i="1" u="sng" dirty="0">
                  <a:solidFill>
                    <a:schemeClr val="bg1"/>
                  </a:solidFill>
                  <a:effectLst>
                    <a:outerShdw blurRad="38100" dist="38100" dir="2700000" algn="tl">
                      <a:srgbClr val="000000">
                        <a:alpha val="43137"/>
                      </a:srgbClr>
                    </a:outerShdw>
                  </a:effectLst>
                </a:rPr>
                <a:t>Only</a:t>
              </a:r>
              <a:r>
                <a:rPr lang="en-US" sz="1400" b="1" dirty="0">
                  <a:solidFill>
                    <a:schemeClr val="bg1"/>
                  </a:solidFill>
                  <a:effectLst>
                    <a:outerShdw blurRad="38100" dist="38100" dir="2700000" algn="tl">
                      <a:srgbClr val="000000">
                        <a:alpha val="43137"/>
                      </a:srgbClr>
                    </a:outerShdw>
                  </a:effectLst>
                </a:rPr>
                <a:t> Published “Expect” Altitude And/Or Speed Restrictions</a:t>
              </a:r>
            </a:p>
          </p:txBody>
        </p:sp>
        <p:grpSp>
          <p:nvGrpSpPr>
            <p:cNvPr id="15" name="Group 14"/>
            <p:cNvGrpSpPr/>
            <p:nvPr/>
          </p:nvGrpSpPr>
          <p:grpSpPr>
            <a:xfrm>
              <a:off x="1572768" y="832104"/>
              <a:ext cx="1656017" cy="905256"/>
              <a:chOff x="1618488" y="1865376"/>
              <a:chExt cx="1656017" cy="905256"/>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6680" y="1870520"/>
                <a:ext cx="1647825" cy="885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ular Callout 13"/>
              <p:cNvSpPr/>
              <p:nvPr/>
            </p:nvSpPr>
            <p:spPr>
              <a:xfrm>
                <a:off x="1618488" y="1865376"/>
                <a:ext cx="1645920" cy="905256"/>
              </a:xfrm>
              <a:prstGeom prst="wedgeRectCallout">
                <a:avLst>
                  <a:gd name="adj1" fmla="val 66945"/>
                  <a:gd name="adj2" fmla="val 89773"/>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ounded Rectangle 15"/>
            <p:cNvSpPr/>
            <p:nvPr/>
          </p:nvSpPr>
          <p:spPr>
            <a:xfrm>
              <a:off x="3493008" y="1911096"/>
              <a:ext cx="704088" cy="37490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p:cNvGrpSpPr/>
            <p:nvPr/>
          </p:nvGrpSpPr>
          <p:grpSpPr>
            <a:xfrm>
              <a:off x="1814300" y="2907792"/>
              <a:ext cx="1508760" cy="1197864"/>
              <a:chOff x="1860020" y="3081528"/>
              <a:chExt cx="1508760" cy="1197864"/>
            </a:xfrm>
          </p:grpSpPr>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6800" y="3094482"/>
                <a:ext cx="1495425" cy="1181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ular Callout 16"/>
              <p:cNvSpPr/>
              <p:nvPr/>
            </p:nvSpPr>
            <p:spPr>
              <a:xfrm>
                <a:off x="1860020" y="3081528"/>
                <a:ext cx="1508760" cy="1197864"/>
              </a:xfrm>
              <a:prstGeom prst="wedgeRectCallout">
                <a:avLst>
                  <a:gd name="adj1" fmla="val 70076"/>
                  <a:gd name="adj2" fmla="val 7395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p:cNvGrpSpPr/>
            <p:nvPr/>
          </p:nvGrpSpPr>
          <p:grpSpPr>
            <a:xfrm>
              <a:off x="4443984" y="393192"/>
              <a:ext cx="2596896" cy="2262569"/>
              <a:chOff x="3785616" y="411480"/>
              <a:chExt cx="2596896" cy="2262569"/>
            </a:xfrm>
          </p:grpSpPr>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8664" y="416624"/>
                <a:ext cx="2590800" cy="2257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ular Callout 19"/>
              <p:cNvSpPr/>
              <p:nvPr/>
            </p:nvSpPr>
            <p:spPr>
              <a:xfrm>
                <a:off x="3785616" y="411480"/>
                <a:ext cx="2596896" cy="2258568"/>
              </a:xfrm>
              <a:prstGeom prst="wedgeRectCallout">
                <a:avLst>
                  <a:gd name="adj1" fmla="val 42195"/>
                  <a:gd name="adj2" fmla="val 7100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3" name="TextBox 22"/>
          <p:cNvSpPr txBox="1"/>
          <p:nvPr/>
        </p:nvSpPr>
        <p:spPr>
          <a:xfrm>
            <a:off x="0" y="0"/>
            <a:ext cx="2650084" cy="253916"/>
          </a:xfrm>
          <a:prstGeom prst="rect">
            <a:avLst/>
          </a:prstGeom>
          <a:noFill/>
        </p:spPr>
        <p:txBody>
          <a:bodyPr wrap="none" rtlCol="0">
            <a:spAutoFit/>
          </a:bodyPr>
          <a:lstStyle/>
          <a:p>
            <a:r>
              <a:rPr lang="en-US" sz="1050" b="1" dirty="0"/>
              <a:t>Descend Via – Operational Application</a:t>
            </a:r>
          </a:p>
        </p:txBody>
      </p:sp>
      <p:sp>
        <p:nvSpPr>
          <p:cNvPr id="24" name="TextBox 23"/>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9280744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9BA96BB-7DBE-4AD9-88D2-170EED19CF9B}" type="slidenum">
              <a:rPr lang="en-US" smtClean="0"/>
              <a:pPr/>
              <a:t>72</a:t>
            </a:fld>
            <a:endParaRPr lang="en-US" dirty="0"/>
          </a:p>
        </p:txBody>
      </p:sp>
      <p:sp>
        <p:nvSpPr>
          <p:cNvPr id="42" name="Rounded Rectangle 41"/>
          <p:cNvSpPr/>
          <p:nvPr/>
        </p:nvSpPr>
        <p:spPr>
          <a:xfrm>
            <a:off x="5029200" y="2892548"/>
            <a:ext cx="3765175" cy="1055608"/>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a:t>
            </a:r>
          </a:p>
          <a:p>
            <a:pPr algn="ctr"/>
            <a:r>
              <a:rPr lang="en-US" sz="1400" b="1" dirty="0">
                <a:effectLst>
                  <a:outerShdw blurRad="38100" dist="38100" dir="2700000" algn="tl">
                    <a:srgbClr val="000000">
                      <a:alpha val="43137"/>
                    </a:srgbClr>
                  </a:outerShdw>
                </a:effectLst>
              </a:rPr>
              <a:t>“Gulfstream Two Three Echo, </a:t>
            </a:r>
          </a:p>
          <a:p>
            <a:pPr algn="ctr"/>
            <a:r>
              <a:rPr lang="en-US" sz="1400" b="1" dirty="0">
                <a:effectLst>
                  <a:outerShdw blurRad="38100" dist="38100" dir="2700000" algn="tl">
                    <a:srgbClr val="000000">
                      <a:alpha val="43137"/>
                    </a:srgbClr>
                  </a:outerShdw>
                </a:effectLst>
              </a:rPr>
              <a:t>Cross PEEDS At Flight Level Two Four Zero, </a:t>
            </a:r>
          </a:p>
          <a:p>
            <a:pPr algn="ctr"/>
            <a:r>
              <a:rPr lang="en-US" sz="1400" b="1" dirty="0">
                <a:effectLst>
                  <a:outerShdw blurRad="38100" dist="38100" dir="2700000" algn="tl">
                    <a:srgbClr val="000000">
                      <a:alpha val="43137"/>
                    </a:srgbClr>
                  </a:outerShdw>
                </a:effectLst>
              </a:rPr>
              <a:t>Then Descend Via The JAIKE Three Arrival”</a:t>
            </a:r>
          </a:p>
        </p:txBody>
      </p:sp>
      <p:sp>
        <p:nvSpPr>
          <p:cNvPr id="43" name="TextBox 42"/>
          <p:cNvSpPr txBox="1"/>
          <p:nvPr/>
        </p:nvSpPr>
        <p:spPr>
          <a:xfrm>
            <a:off x="4241529" y="5902688"/>
            <a:ext cx="3044423" cy="261610"/>
          </a:xfrm>
          <a:prstGeom prst="rect">
            <a:avLst/>
          </a:prstGeom>
          <a:noFill/>
        </p:spPr>
        <p:txBody>
          <a:bodyPr wrap="none" rtlCol="0">
            <a:spAutoFit/>
          </a:bodyPr>
          <a:lstStyle/>
          <a:p>
            <a:r>
              <a:rPr lang="en-US" sz="1100" dirty="0"/>
              <a:t>©Jeppesen, Inc.  Not for Navigation Purposes</a:t>
            </a:r>
          </a:p>
        </p:txBody>
      </p:sp>
      <p:grpSp>
        <p:nvGrpSpPr>
          <p:cNvPr id="20" name="Group 19"/>
          <p:cNvGrpSpPr/>
          <p:nvPr/>
        </p:nvGrpSpPr>
        <p:grpSpPr>
          <a:xfrm>
            <a:off x="375920" y="234240"/>
            <a:ext cx="5305425" cy="6372225"/>
            <a:chOff x="375920" y="234240"/>
            <a:chExt cx="5305425" cy="6372225"/>
          </a:xfrm>
        </p:grpSpPr>
        <p:pic>
          <p:nvPicPr>
            <p:cNvPr id="4099" name="Picture 3" descr="H:\Working Documents\Climb Via\Climb Via Training - Oct 2013\Graphics\STARS\JAIKE RSTAR TEB Jep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920" y="234240"/>
              <a:ext cx="5305425" cy="6372225"/>
            </a:xfrm>
            <a:prstGeom prst="rect">
              <a:avLst/>
            </a:prstGeom>
            <a:ln>
              <a:noFill/>
            </a:ln>
            <a:effectLst>
              <a:outerShdw blurRad="292100" dist="139700" dir="2700000" algn="tl" rotWithShape="0">
                <a:srgbClr val="333333">
                  <a:alpha val="65000"/>
                </a:srgbClr>
              </a:outerShdw>
            </a:effectLst>
            <a:scene3d>
              <a:camera prst="perspectiveHeroicExtremeRightFacing"/>
              <a:lightRig rig="threePt" dir="t"/>
            </a:scene3d>
            <a:extLst>
              <a:ext uri="{909E8E84-426E-40DD-AFC4-6F175D3DCCD1}">
                <a14:hiddenFill xmlns:a14="http://schemas.microsoft.com/office/drawing/2010/main">
                  <a:solidFill>
                    <a:srgbClr val="FFFFFF"/>
                  </a:solidFill>
                </a14:hiddenFill>
              </a:ext>
            </a:extLst>
          </p:spPr>
        </p:pic>
        <p:sp>
          <p:nvSpPr>
            <p:cNvPr id="15" name="Rectangular Callout 14"/>
            <p:cNvSpPr/>
            <p:nvPr/>
          </p:nvSpPr>
          <p:spPr>
            <a:xfrm>
              <a:off x="959279" y="1739043"/>
              <a:ext cx="448785" cy="280491"/>
            </a:xfrm>
            <a:prstGeom prst="wedgeRectCallout">
              <a:avLst>
                <a:gd name="adj1" fmla="val 355594"/>
                <a:gd name="adj2" fmla="val 145573"/>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ular Callout 20"/>
            <p:cNvSpPr/>
            <p:nvPr/>
          </p:nvSpPr>
          <p:spPr>
            <a:xfrm>
              <a:off x="1744653" y="1020402"/>
              <a:ext cx="342200" cy="269856"/>
            </a:xfrm>
            <a:prstGeom prst="wedgeRectCallout">
              <a:avLst>
                <a:gd name="adj1" fmla="val 295151"/>
                <a:gd name="adj2" fmla="val 32226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ular Callout 22"/>
            <p:cNvSpPr/>
            <p:nvPr/>
          </p:nvSpPr>
          <p:spPr>
            <a:xfrm>
              <a:off x="3461766" y="1915404"/>
              <a:ext cx="549252" cy="208260"/>
            </a:xfrm>
            <a:prstGeom prst="wedgeRectCallout">
              <a:avLst>
                <a:gd name="adj1" fmla="val -111367"/>
                <a:gd name="adj2" fmla="val -87284"/>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ular Callout 24"/>
            <p:cNvSpPr/>
            <p:nvPr/>
          </p:nvSpPr>
          <p:spPr>
            <a:xfrm>
              <a:off x="2530025" y="752564"/>
              <a:ext cx="375970" cy="341413"/>
            </a:xfrm>
            <a:prstGeom prst="wedgeRectCallout">
              <a:avLst>
                <a:gd name="adj1" fmla="val 153905"/>
                <a:gd name="adj2" fmla="val 12946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ular Callout 26"/>
            <p:cNvSpPr/>
            <p:nvPr/>
          </p:nvSpPr>
          <p:spPr>
            <a:xfrm>
              <a:off x="2950875" y="3455988"/>
              <a:ext cx="615636" cy="283301"/>
            </a:xfrm>
            <a:prstGeom prst="wedgeRectCallout">
              <a:avLst>
                <a:gd name="adj1" fmla="val -156385"/>
                <a:gd name="adj2" fmla="val -68446"/>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2"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0042"/>
            <a:stretch/>
          </p:blipFill>
          <p:spPr bwMode="auto">
            <a:xfrm>
              <a:off x="847082" y="1479658"/>
              <a:ext cx="616783" cy="590550"/>
            </a:xfrm>
            <a:prstGeom prst="rect">
              <a:avLst/>
            </a:prstGeom>
            <a:ln w="28575">
              <a:solidFill>
                <a:srgbClr val="FF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104"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53" r="24625" b="16706"/>
            <a:stretch/>
          </p:blipFill>
          <p:spPr bwMode="auto">
            <a:xfrm>
              <a:off x="1524792" y="838200"/>
              <a:ext cx="562061" cy="539496"/>
            </a:xfrm>
            <a:prstGeom prst="rect">
              <a:avLst/>
            </a:prstGeom>
            <a:ln w="28575">
              <a:solidFill>
                <a:srgbClr val="FF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106"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04" r="25982"/>
            <a:stretch/>
          </p:blipFill>
          <p:spPr bwMode="auto">
            <a:xfrm>
              <a:off x="2423552" y="611692"/>
              <a:ext cx="527323" cy="533400"/>
            </a:xfrm>
            <a:prstGeom prst="rect">
              <a:avLst/>
            </a:prstGeom>
            <a:ln w="28575">
              <a:solidFill>
                <a:srgbClr val="FF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105"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371" r="4548"/>
            <a:stretch/>
          </p:blipFill>
          <p:spPr bwMode="auto">
            <a:xfrm>
              <a:off x="3456154" y="1789220"/>
              <a:ext cx="785375" cy="561975"/>
            </a:xfrm>
            <a:prstGeom prst="rect">
              <a:avLst/>
            </a:prstGeom>
            <a:ln w="28575">
              <a:solidFill>
                <a:srgbClr val="FF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108" name="Picture 1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743" r="9133"/>
            <a:stretch/>
          </p:blipFill>
          <p:spPr bwMode="auto">
            <a:xfrm>
              <a:off x="2905995" y="3336914"/>
              <a:ext cx="805674" cy="647700"/>
            </a:xfrm>
            <a:prstGeom prst="rect">
              <a:avLst/>
            </a:prstGeom>
            <a:ln w="28575">
              <a:solidFill>
                <a:srgbClr val="FF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sp>
        <p:nvSpPr>
          <p:cNvPr id="29" name="Rounded Rectangle 28"/>
          <p:cNvSpPr/>
          <p:nvPr/>
        </p:nvSpPr>
        <p:spPr>
          <a:xfrm>
            <a:off x="654423" y="4374653"/>
            <a:ext cx="7835153" cy="817245"/>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400" b="1" dirty="0">
                <a:solidFill>
                  <a:schemeClr val="bg1"/>
                </a:solidFill>
                <a:effectLst>
                  <a:outerShdw blurRad="38100" dist="38100" dir="2700000" algn="tl">
                    <a:srgbClr val="000000">
                      <a:alpha val="43137"/>
                    </a:srgbClr>
                  </a:outerShdw>
                </a:effectLst>
              </a:rPr>
              <a:t>“Descend Via” May Be Used On Procedures That Contain Both “EXPECT” And REQUIRED Altitude And Speed Restrictions Only If Altitude And/Or Speed Restrictions Or Alternate Restrictions Are Issued For The Fix/Waypoint Associated With All Expect Restrictions</a:t>
            </a:r>
          </a:p>
        </p:txBody>
      </p:sp>
      <p:sp>
        <p:nvSpPr>
          <p:cNvPr id="30" name="Rounded Rectangle 29"/>
          <p:cNvSpPr/>
          <p:nvPr/>
        </p:nvSpPr>
        <p:spPr>
          <a:xfrm>
            <a:off x="1745566" y="5302850"/>
            <a:ext cx="5652866" cy="578882"/>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400" b="1" dirty="0">
                <a:effectLst>
                  <a:outerShdw blurRad="38100" dist="38100" dir="2700000" algn="tl">
                    <a:srgbClr val="000000">
                      <a:alpha val="43137"/>
                    </a:srgbClr>
                  </a:outerShdw>
                </a:effectLst>
              </a:rPr>
              <a:t>“Descend Via” Clearances May Also Be Issued If An Aircraft Is Past All Fixes/Waypoints That Have Expect Restrictions</a:t>
            </a:r>
          </a:p>
        </p:txBody>
      </p:sp>
      <p:sp>
        <p:nvSpPr>
          <p:cNvPr id="19" name="TextBox 18"/>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32313562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STARs </a:t>
            </a:r>
          </a:p>
        </p:txBody>
      </p:sp>
      <p:sp>
        <p:nvSpPr>
          <p:cNvPr id="3" name="Content Placeholder 2"/>
          <p:cNvSpPr>
            <a:spLocks noGrp="1"/>
          </p:cNvSpPr>
          <p:nvPr>
            <p:ph idx="1"/>
          </p:nvPr>
        </p:nvSpPr>
        <p:spPr/>
        <p:txBody>
          <a:bodyPr>
            <a:normAutofit lnSpcReduction="10000"/>
          </a:bodyPr>
          <a:lstStyle/>
          <a:p>
            <a:r>
              <a:rPr lang="en-US" sz="1800" dirty="0"/>
              <a:t>Lateral/Routing Clearance:</a:t>
            </a:r>
          </a:p>
          <a:p>
            <a:pPr lvl="1"/>
            <a:r>
              <a:rPr lang="en-US" sz="1600" dirty="0"/>
              <a:t>“</a:t>
            </a:r>
            <a:r>
              <a:rPr lang="en-US" sz="1600" i="1" dirty="0"/>
              <a:t>Cleared TYLER One Arrival</a:t>
            </a:r>
            <a:r>
              <a:rPr lang="en-US" sz="1600" dirty="0"/>
              <a:t>”</a:t>
            </a:r>
          </a:p>
          <a:p>
            <a:pPr lvl="2"/>
            <a:r>
              <a:rPr lang="en-US" sz="1600" b="1" u="sng" dirty="0"/>
              <a:t>No descent authorized</a:t>
            </a:r>
          </a:p>
          <a:p>
            <a:pPr lvl="2"/>
            <a:r>
              <a:rPr lang="en-US" sz="1600" b="1" u="sng" dirty="0"/>
              <a:t>Comply with published speed restrictions</a:t>
            </a:r>
          </a:p>
          <a:p>
            <a:pPr lvl="2"/>
            <a:r>
              <a:rPr lang="en-US" sz="1600" b="1" u="sng" dirty="0">
                <a:solidFill>
                  <a:srgbClr val="FF0000"/>
                </a:solidFill>
              </a:rPr>
              <a:t>Comply with the Mach to IAS transition note once established on the published lateral path of the STAR</a:t>
            </a:r>
            <a:endParaRPr lang="en-US" dirty="0">
              <a:solidFill>
                <a:srgbClr val="FF0000"/>
              </a:solidFill>
            </a:endParaRPr>
          </a:p>
          <a:p>
            <a:r>
              <a:rPr lang="en-US" sz="1800" dirty="0"/>
              <a:t>Lateral Route &amp; Unrestricted Descent:</a:t>
            </a:r>
          </a:p>
          <a:p>
            <a:pPr lvl="1"/>
            <a:r>
              <a:rPr lang="en-US" sz="1600" i="1" dirty="0"/>
              <a:t>“Cleared TYLER One Arrival, Descend At Pilot’s Discretion, Maintain One Zero Thousand”</a:t>
            </a:r>
          </a:p>
          <a:p>
            <a:pPr lvl="2"/>
            <a:r>
              <a:rPr lang="en-US" sz="1600" dirty="0"/>
              <a:t>Initiate descent at pilot’s discretion to 10,000’</a:t>
            </a:r>
          </a:p>
          <a:p>
            <a:pPr lvl="2"/>
            <a:r>
              <a:rPr lang="en-US" sz="1600" dirty="0"/>
              <a:t>All published altitude restrictions </a:t>
            </a:r>
            <a:r>
              <a:rPr lang="en-US" sz="1600" b="1" i="1" u="sng" dirty="0"/>
              <a:t>are canceled</a:t>
            </a:r>
          </a:p>
          <a:p>
            <a:pPr lvl="2"/>
            <a:r>
              <a:rPr lang="en-US" sz="1600" dirty="0"/>
              <a:t>All published speed restrictions </a:t>
            </a:r>
            <a:r>
              <a:rPr lang="en-US" sz="1600" dirty="0">
                <a:solidFill>
                  <a:srgbClr val="FF0000"/>
                </a:solidFill>
              </a:rPr>
              <a:t>and the Mach to IAS transition note </a:t>
            </a:r>
            <a:r>
              <a:rPr lang="en-US" sz="1600" b="1" i="1" u="sng" dirty="0">
                <a:solidFill>
                  <a:srgbClr val="FF0000"/>
                </a:solidFill>
              </a:rPr>
              <a:t>remain in effect</a:t>
            </a:r>
            <a:endParaRPr lang="en-US" sz="1600"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73</a:t>
            </a:fld>
            <a:endParaRPr lang="en-US" dirty="0"/>
          </a:p>
        </p:txBody>
      </p:sp>
      <p:sp>
        <p:nvSpPr>
          <p:cNvPr id="5" name="Text Placeholder 4"/>
          <p:cNvSpPr>
            <a:spLocks noGrp="1"/>
          </p:cNvSpPr>
          <p:nvPr>
            <p:ph type="body" sz="quarter" idx="13"/>
          </p:nvPr>
        </p:nvSpPr>
        <p:spPr/>
        <p:txBody>
          <a:bodyPr>
            <a:normAutofit/>
          </a:bodyPr>
          <a:lstStyle/>
          <a:p>
            <a:r>
              <a:rPr lang="en-US" dirty="0"/>
              <a:t>ATC Clearances</a:t>
            </a:r>
          </a:p>
        </p:txBody>
      </p:sp>
      <p:sp>
        <p:nvSpPr>
          <p:cNvPr id="6" name="TextBox 5"/>
          <p:cNvSpPr txBox="1"/>
          <p:nvPr/>
        </p:nvSpPr>
        <p:spPr>
          <a:xfrm>
            <a:off x="0" y="0"/>
            <a:ext cx="2650084" cy="253916"/>
          </a:xfrm>
          <a:prstGeom prst="rect">
            <a:avLst/>
          </a:prstGeom>
          <a:noFill/>
        </p:spPr>
        <p:txBody>
          <a:bodyPr wrap="none" rtlCol="0">
            <a:spAutoFit/>
          </a:bodyPr>
          <a:lstStyle/>
          <a:p>
            <a:r>
              <a:rPr lang="en-US" sz="1050" b="1" dirty="0"/>
              <a:t>Descend Via – Operational Application</a:t>
            </a:r>
          </a:p>
        </p:txBody>
      </p:sp>
      <p:sp>
        <p:nvSpPr>
          <p:cNvPr id="7" name="TextBox 6"/>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2381820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2242C0-73A7-AD9A-8697-1D7B53355C05}"/>
              </a:ext>
            </a:extLst>
          </p:cNvPr>
          <p:cNvGrpSpPr/>
          <p:nvPr/>
        </p:nvGrpSpPr>
        <p:grpSpPr>
          <a:xfrm>
            <a:off x="542903" y="129545"/>
            <a:ext cx="8039100" cy="6353175"/>
            <a:chOff x="542903" y="129545"/>
            <a:chExt cx="8039100" cy="6353175"/>
          </a:xfrm>
          <a:scene3d>
            <a:camera prst="perspectiveAbove"/>
            <a:lightRig rig="threePt" dir="t"/>
          </a:scene3d>
        </p:grpSpPr>
        <p:grpSp>
          <p:nvGrpSpPr>
            <p:cNvPr id="1032" name="Group 1031"/>
            <p:cNvGrpSpPr/>
            <p:nvPr/>
          </p:nvGrpSpPr>
          <p:grpSpPr>
            <a:xfrm>
              <a:off x="542903" y="129545"/>
              <a:ext cx="8039100" cy="6353175"/>
              <a:chOff x="542903" y="129545"/>
              <a:chExt cx="8039100" cy="6353175"/>
            </a:xfrm>
          </p:grpSpPr>
          <p:grpSp>
            <p:nvGrpSpPr>
              <p:cNvPr id="1031" name="Group 1030"/>
              <p:cNvGrpSpPr/>
              <p:nvPr/>
            </p:nvGrpSpPr>
            <p:grpSpPr>
              <a:xfrm>
                <a:off x="542903" y="129545"/>
                <a:ext cx="8039100" cy="6353175"/>
                <a:chOff x="542903" y="129545"/>
                <a:chExt cx="8039100" cy="6353175"/>
              </a:xfrm>
            </p:grpSpPr>
            <p:pic>
              <p:nvPicPr>
                <p:cNvPr id="1026" name="Picture 2" descr="C:\Users\Richard J Boll II\Dropbox\Working Documents\climb via\climb via training - oct 2013\Graphics\STARS\BLUZZ One RSTAR MEM Jep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903" y="129545"/>
                  <a:ext cx="8039100" cy="6353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6221032" y="2221220"/>
                  <a:ext cx="1893386" cy="76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1914971" y="2221220"/>
                  <a:ext cx="4152019" cy="4034528"/>
                </a:xfrm>
                <a:custGeom>
                  <a:avLst/>
                  <a:gdLst>
                    <a:gd name="connsiteX0" fmla="*/ 3950766 w 3950766"/>
                    <a:gd name="connsiteY0" fmla="*/ 0 h 2771120"/>
                    <a:gd name="connsiteX1" fmla="*/ 1354149 w 3950766"/>
                    <a:gd name="connsiteY1" fmla="*/ 1472812 h 2771120"/>
                    <a:gd name="connsiteX2" fmla="*/ 0 w 3950766"/>
                    <a:gd name="connsiteY2" fmla="*/ 2771120 h 2771120"/>
                    <a:gd name="connsiteX0" fmla="*/ 4139231 w 4139231"/>
                    <a:gd name="connsiteY0" fmla="*/ 0 h 4034528"/>
                    <a:gd name="connsiteX1" fmla="*/ 1542614 w 4139231"/>
                    <a:gd name="connsiteY1" fmla="*/ 1472812 h 4034528"/>
                    <a:gd name="connsiteX2" fmla="*/ 0 w 4139231"/>
                    <a:gd name="connsiteY2" fmla="*/ 4034528 h 4034528"/>
                    <a:gd name="connsiteX0" fmla="*/ 4139231 w 4139231"/>
                    <a:gd name="connsiteY0" fmla="*/ 0 h 4034528"/>
                    <a:gd name="connsiteX1" fmla="*/ 1542614 w 4139231"/>
                    <a:gd name="connsiteY1" fmla="*/ 1472812 h 4034528"/>
                    <a:gd name="connsiteX2" fmla="*/ 586334 w 4139231"/>
                    <a:gd name="connsiteY2" fmla="*/ 2966564 h 4034528"/>
                    <a:gd name="connsiteX3" fmla="*/ 0 w 4139231"/>
                    <a:gd name="connsiteY3" fmla="*/ 4034528 h 4034528"/>
                    <a:gd name="connsiteX0" fmla="*/ 4234648 w 4234648"/>
                    <a:gd name="connsiteY0" fmla="*/ 0 h 4034528"/>
                    <a:gd name="connsiteX1" fmla="*/ 1638031 w 4234648"/>
                    <a:gd name="connsiteY1" fmla="*/ 1472812 h 4034528"/>
                    <a:gd name="connsiteX2" fmla="*/ 95418 w 4234648"/>
                    <a:gd name="connsiteY2" fmla="*/ 2952603 h 4034528"/>
                    <a:gd name="connsiteX3" fmla="*/ 95417 w 4234648"/>
                    <a:gd name="connsiteY3" fmla="*/ 4034528 h 4034528"/>
                    <a:gd name="connsiteX0" fmla="*/ 4234648 w 4234648"/>
                    <a:gd name="connsiteY0" fmla="*/ 0 h 4034528"/>
                    <a:gd name="connsiteX1" fmla="*/ 1638031 w 4234648"/>
                    <a:gd name="connsiteY1" fmla="*/ 1472812 h 4034528"/>
                    <a:gd name="connsiteX2" fmla="*/ 95418 w 4234648"/>
                    <a:gd name="connsiteY2" fmla="*/ 2952603 h 4034528"/>
                    <a:gd name="connsiteX3" fmla="*/ 95417 w 4234648"/>
                    <a:gd name="connsiteY3" fmla="*/ 4034528 h 4034528"/>
                    <a:gd name="connsiteX0" fmla="*/ 4234648 w 4234648"/>
                    <a:gd name="connsiteY0" fmla="*/ 0 h 4034528"/>
                    <a:gd name="connsiteX1" fmla="*/ 3081826 w 4234648"/>
                    <a:gd name="connsiteY1" fmla="*/ 654450 h 4034528"/>
                    <a:gd name="connsiteX2" fmla="*/ 1638031 w 4234648"/>
                    <a:gd name="connsiteY2" fmla="*/ 1472812 h 4034528"/>
                    <a:gd name="connsiteX3" fmla="*/ 95418 w 4234648"/>
                    <a:gd name="connsiteY3" fmla="*/ 2952603 h 4034528"/>
                    <a:gd name="connsiteX4" fmla="*/ 95417 w 4234648"/>
                    <a:gd name="connsiteY4" fmla="*/ 4034528 h 4034528"/>
                    <a:gd name="connsiteX0" fmla="*/ 4234648 w 4234648"/>
                    <a:gd name="connsiteY0" fmla="*/ 0 h 4034528"/>
                    <a:gd name="connsiteX1" fmla="*/ 3065840 w 4234648"/>
                    <a:gd name="connsiteY1" fmla="*/ 644858 h 4034528"/>
                    <a:gd name="connsiteX2" fmla="*/ 1638031 w 4234648"/>
                    <a:gd name="connsiteY2" fmla="*/ 1472812 h 4034528"/>
                    <a:gd name="connsiteX3" fmla="*/ 95418 w 4234648"/>
                    <a:gd name="connsiteY3" fmla="*/ 2952603 h 4034528"/>
                    <a:gd name="connsiteX4" fmla="*/ 95417 w 4234648"/>
                    <a:gd name="connsiteY4" fmla="*/ 4034528 h 4034528"/>
                    <a:gd name="connsiteX0" fmla="*/ 4234648 w 4234648"/>
                    <a:gd name="connsiteY0" fmla="*/ 0 h 4034528"/>
                    <a:gd name="connsiteX1" fmla="*/ 3065840 w 4234648"/>
                    <a:gd name="connsiteY1" fmla="*/ 644858 h 4034528"/>
                    <a:gd name="connsiteX2" fmla="*/ 1638031 w 4234648"/>
                    <a:gd name="connsiteY2" fmla="*/ 1472812 h 4034528"/>
                    <a:gd name="connsiteX3" fmla="*/ 95418 w 4234648"/>
                    <a:gd name="connsiteY3" fmla="*/ 2952603 h 4034528"/>
                    <a:gd name="connsiteX4" fmla="*/ 95417 w 4234648"/>
                    <a:gd name="connsiteY4" fmla="*/ 4034528 h 4034528"/>
                    <a:gd name="connsiteX0" fmla="*/ 4234648 w 4234648"/>
                    <a:gd name="connsiteY0" fmla="*/ 0 h 4034528"/>
                    <a:gd name="connsiteX1" fmla="*/ 3065840 w 4234648"/>
                    <a:gd name="connsiteY1" fmla="*/ 644858 h 4034528"/>
                    <a:gd name="connsiteX2" fmla="*/ 1628439 w 4234648"/>
                    <a:gd name="connsiteY2" fmla="*/ 1463221 h 4034528"/>
                    <a:gd name="connsiteX3" fmla="*/ 95418 w 4234648"/>
                    <a:gd name="connsiteY3" fmla="*/ 2952603 h 4034528"/>
                    <a:gd name="connsiteX4" fmla="*/ 95417 w 4234648"/>
                    <a:gd name="connsiteY4" fmla="*/ 4034528 h 4034528"/>
                    <a:gd name="connsiteX0" fmla="*/ 4234648 w 4234648"/>
                    <a:gd name="connsiteY0" fmla="*/ 0 h 4034528"/>
                    <a:gd name="connsiteX1" fmla="*/ 3065840 w 4234648"/>
                    <a:gd name="connsiteY1" fmla="*/ 644858 h 4034528"/>
                    <a:gd name="connsiteX2" fmla="*/ 1638031 w 4234648"/>
                    <a:gd name="connsiteY2" fmla="*/ 1466419 h 4034528"/>
                    <a:gd name="connsiteX3" fmla="*/ 95418 w 4234648"/>
                    <a:gd name="connsiteY3" fmla="*/ 2952603 h 4034528"/>
                    <a:gd name="connsiteX4" fmla="*/ 95417 w 4234648"/>
                    <a:gd name="connsiteY4" fmla="*/ 4034528 h 4034528"/>
                    <a:gd name="connsiteX0" fmla="*/ 4234648 w 4234648"/>
                    <a:gd name="connsiteY0" fmla="*/ 0 h 4034528"/>
                    <a:gd name="connsiteX1" fmla="*/ 3065840 w 4234648"/>
                    <a:gd name="connsiteY1" fmla="*/ 644858 h 4034528"/>
                    <a:gd name="connsiteX2" fmla="*/ 1638031 w 4234648"/>
                    <a:gd name="connsiteY2" fmla="*/ 1466419 h 4034528"/>
                    <a:gd name="connsiteX3" fmla="*/ 95418 w 4234648"/>
                    <a:gd name="connsiteY3" fmla="*/ 2952603 h 4034528"/>
                    <a:gd name="connsiteX4" fmla="*/ 95417 w 4234648"/>
                    <a:gd name="connsiteY4" fmla="*/ 4034528 h 4034528"/>
                    <a:gd name="connsiteX0" fmla="*/ 4139231 w 4139231"/>
                    <a:gd name="connsiteY0" fmla="*/ 0 h 4034528"/>
                    <a:gd name="connsiteX1" fmla="*/ 2970423 w 4139231"/>
                    <a:gd name="connsiteY1" fmla="*/ 644858 h 4034528"/>
                    <a:gd name="connsiteX2" fmla="*/ 1542614 w 4139231"/>
                    <a:gd name="connsiteY2" fmla="*/ 1466419 h 4034528"/>
                    <a:gd name="connsiteX3" fmla="*/ 1 w 4139231"/>
                    <a:gd name="connsiteY3" fmla="*/ 2952603 h 4034528"/>
                    <a:gd name="connsiteX4" fmla="*/ 0 w 4139231"/>
                    <a:gd name="connsiteY4" fmla="*/ 4034528 h 4034528"/>
                    <a:gd name="connsiteX0" fmla="*/ 4152019 w 4152019"/>
                    <a:gd name="connsiteY0" fmla="*/ 0 h 4034528"/>
                    <a:gd name="connsiteX1" fmla="*/ 2983211 w 4152019"/>
                    <a:gd name="connsiteY1" fmla="*/ 644858 h 4034528"/>
                    <a:gd name="connsiteX2" fmla="*/ 1555402 w 4152019"/>
                    <a:gd name="connsiteY2" fmla="*/ 1466419 h 4034528"/>
                    <a:gd name="connsiteX3" fmla="*/ 0 w 4152019"/>
                    <a:gd name="connsiteY3" fmla="*/ 2965392 h 4034528"/>
                    <a:gd name="connsiteX4" fmla="*/ 12788 w 4152019"/>
                    <a:gd name="connsiteY4" fmla="*/ 4034528 h 4034528"/>
                    <a:gd name="connsiteX0" fmla="*/ 4152019 w 4152019"/>
                    <a:gd name="connsiteY0" fmla="*/ 0 h 4034528"/>
                    <a:gd name="connsiteX1" fmla="*/ 2983211 w 4152019"/>
                    <a:gd name="connsiteY1" fmla="*/ 644858 h 4034528"/>
                    <a:gd name="connsiteX2" fmla="*/ 1555402 w 4152019"/>
                    <a:gd name="connsiteY2" fmla="*/ 1466419 h 4034528"/>
                    <a:gd name="connsiteX3" fmla="*/ 0 w 4152019"/>
                    <a:gd name="connsiteY3" fmla="*/ 2965392 h 4034528"/>
                    <a:gd name="connsiteX4" fmla="*/ 12788 w 4152019"/>
                    <a:gd name="connsiteY4" fmla="*/ 4034528 h 4034528"/>
                    <a:gd name="connsiteX0" fmla="*/ 4152019 w 4152019"/>
                    <a:gd name="connsiteY0" fmla="*/ 0 h 4034528"/>
                    <a:gd name="connsiteX1" fmla="*/ 2983211 w 4152019"/>
                    <a:gd name="connsiteY1" fmla="*/ 644858 h 4034528"/>
                    <a:gd name="connsiteX2" fmla="*/ 1555402 w 4152019"/>
                    <a:gd name="connsiteY2" fmla="*/ 1466419 h 4034528"/>
                    <a:gd name="connsiteX3" fmla="*/ 0 w 4152019"/>
                    <a:gd name="connsiteY3" fmla="*/ 2965392 h 4034528"/>
                    <a:gd name="connsiteX4" fmla="*/ 12788 w 4152019"/>
                    <a:gd name="connsiteY4" fmla="*/ 4034528 h 4034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2019" h="4034528">
                      <a:moveTo>
                        <a:pt x="4152019" y="0"/>
                      </a:moveTo>
                      <a:lnTo>
                        <a:pt x="2983211" y="644858"/>
                      </a:lnTo>
                      <a:lnTo>
                        <a:pt x="1555402" y="1466419"/>
                      </a:lnTo>
                      <a:lnTo>
                        <a:pt x="0" y="2965392"/>
                      </a:lnTo>
                      <a:cubicBezTo>
                        <a:pt x="0" y="3326034"/>
                        <a:pt x="12788" y="3673886"/>
                        <a:pt x="12788" y="4034528"/>
                      </a:cubicBez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4242755" y="2536766"/>
                  <a:ext cx="473186" cy="12469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Rounded Rectangle 23"/>
                <p:cNvSpPr/>
                <p:nvPr/>
              </p:nvSpPr>
              <p:spPr>
                <a:xfrm>
                  <a:off x="2825183" y="3019544"/>
                  <a:ext cx="672486" cy="13428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Rounded Rectangle 24"/>
                <p:cNvSpPr/>
                <p:nvPr/>
              </p:nvSpPr>
              <p:spPr>
                <a:xfrm>
                  <a:off x="2535449" y="3572660"/>
                  <a:ext cx="476383" cy="11509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Rounded Rectangle 25"/>
                <p:cNvSpPr/>
                <p:nvPr/>
              </p:nvSpPr>
              <p:spPr>
                <a:xfrm>
                  <a:off x="3123734" y="4419919"/>
                  <a:ext cx="725765" cy="12788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Rounded Rectangle 27"/>
                <p:cNvSpPr/>
                <p:nvPr/>
              </p:nvSpPr>
              <p:spPr>
                <a:xfrm>
                  <a:off x="2679323" y="4919537"/>
                  <a:ext cx="722568" cy="12063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ounded Rectangle 28"/>
                <p:cNvSpPr/>
                <p:nvPr/>
              </p:nvSpPr>
              <p:spPr>
                <a:xfrm>
                  <a:off x="1240984" y="4682492"/>
                  <a:ext cx="673987" cy="12652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1" name="Rectangle 30"/>
              <p:cNvSpPr/>
              <p:nvPr/>
            </p:nvSpPr>
            <p:spPr>
              <a:xfrm>
                <a:off x="6819877" y="1322080"/>
                <a:ext cx="1104259" cy="3585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quot;No&quot; Symbol 37"/>
              <p:cNvSpPr>
                <a:spLocks noChangeAspect="1"/>
              </p:cNvSpPr>
              <p:nvPr/>
            </p:nvSpPr>
            <p:spPr>
              <a:xfrm>
                <a:off x="4393901" y="2671185"/>
                <a:ext cx="181274" cy="185863"/>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39" name="&quot;No&quot; Symbol 38"/>
              <p:cNvSpPr>
                <a:spLocks noChangeAspect="1"/>
              </p:cNvSpPr>
              <p:nvPr/>
            </p:nvSpPr>
            <p:spPr>
              <a:xfrm>
                <a:off x="3084822" y="3158691"/>
                <a:ext cx="181274" cy="185863"/>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40" name="&quot;No&quot; Symbol 39"/>
              <p:cNvSpPr>
                <a:spLocks noChangeAspect="1"/>
              </p:cNvSpPr>
              <p:nvPr/>
            </p:nvSpPr>
            <p:spPr>
              <a:xfrm>
                <a:off x="2687867" y="3702351"/>
                <a:ext cx="181274" cy="185863"/>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41" name="&quot;No&quot; Symbol 40"/>
              <p:cNvSpPr>
                <a:spLocks noChangeAspect="1"/>
              </p:cNvSpPr>
              <p:nvPr/>
            </p:nvSpPr>
            <p:spPr>
              <a:xfrm>
                <a:off x="3395979" y="4553243"/>
                <a:ext cx="181274" cy="185863"/>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42" name="&quot;No&quot; Symbol 41"/>
              <p:cNvSpPr>
                <a:spLocks noChangeAspect="1"/>
              </p:cNvSpPr>
              <p:nvPr/>
            </p:nvSpPr>
            <p:spPr>
              <a:xfrm>
                <a:off x="2954326" y="5052359"/>
                <a:ext cx="181274" cy="185863"/>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55" name="&quot;No&quot; Symbol 54"/>
              <p:cNvSpPr>
                <a:spLocks noChangeAspect="1"/>
              </p:cNvSpPr>
              <p:nvPr/>
            </p:nvSpPr>
            <p:spPr>
              <a:xfrm>
                <a:off x="1506796" y="4823382"/>
                <a:ext cx="181274" cy="185863"/>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56" name="&quot;No&quot; Symbol 55"/>
              <p:cNvSpPr>
                <a:spLocks noChangeAspect="1"/>
              </p:cNvSpPr>
              <p:nvPr/>
            </p:nvSpPr>
            <p:spPr>
              <a:xfrm>
                <a:off x="2336701" y="5279853"/>
                <a:ext cx="181274" cy="185863"/>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21" name="TextBox 20"/>
              <p:cNvSpPr txBox="1"/>
              <p:nvPr/>
            </p:nvSpPr>
            <p:spPr>
              <a:xfrm>
                <a:off x="2233786" y="6124943"/>
                <a:ext cx="3044423" cy="261610"/>
              </a:xfrm>
              <a:prstGeom prst="rect">
                <a:avLst/>
              </a:prstGeom>
              <a:noFill/>
            </p:spPr>
            <p:txBody>
              <a:bodyPr wrap="none" rtlCol="0">
                <a:spAutoFit/>
              </a:bodyPr>
              <a:lstStyle/>
              <a:p>
                <a:r>
                  <a:rPr lang="en-US" sz="1100" dirty="0">
                    <a:solidFill>
                      <a:srgbClr val="002060"/>
                    </a:solidFill>
                  </a:rPr>
                  <a:t>©Jeppesen, Inc.  Not for Navigation Purposes</a:t>
                </a:r>
              </a:p>
            </p:txBody>
          </p:sp>
        </p:grpSp>
        <p:sp>
          <p:nvSpPr>
            <p:cNvPr id="8" name="Rounded Rectangle 11">
              <a:extLst>
                <a:ext uri="{FF2B5EF4-FFF2-40B4-BE49-F238E27FC236}">
                  <a16:creationId xmlns:a16="http://schemas.microsoft.com/office/drawing/2014/main" id="{E91E014A-921E-63C3-92D1-3158C89C6200}"/>
                </a:ext>
              </a:extLst>
            </p:cNvPr>
            <p:cNvSpPr/>
            <p:nvPr/>
          </p:nvSpPr>
          <p:spPr>
            <a:xfrm>
              <a:off x="697086" y="5713361"/>
              <a:ext cx="990814" cy="542387"/>
            </a:xfrm>
            <a:prstGeom prst="roundRect">
              <a:avLst>
                <a:gd name="adj" fmla="val 6750"/>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9" name="Rounded Rectangle 11">
              <a:extLst>
                <a:ext uri="{FF2B5EF4-FFF2-40B4-BE49-F238E27FC236}">
                  <a16:creationId xmlns:a16="http://schemas.microsoft.com/office/drawing/2014/main" id="{A8B34C19-A424-2296-29FE-524829E992D9}"/>
                </a:ext>
              </a:extLst>
            </p:cNvPr>
            <p:cNvSpPr/>
            <p:nvPr/>
          </p:nvSpPr>
          <p:spPr>
            <a:xfrm>
              <a:off x="2157505" y="5608912"/>
              <a:ext cx="649749" cy="239252"/>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grpSp>
      <p:sp>
        <p:nvSpPr>
          <p:cNvPr id="3" name="Slide Number Placeholder 2"/>
          <p:cNvSpPr>
            <a:spLocks noGrp="1"/>
          </p:cNvSpPr>
          <p:nvPr>
            <p:ph type="sldNum" sz="quarter" idx="12"/>
          </p:nvPr>
        </p:nvSpPr>
        <p:spPr/>
        <p:txBody>
          <a:bodyPr/>
          <a:lstStyle/>
          <a:p>
            <a:fld id="{79BA96BB-7DBE-4AD9-88D2-170EED19CF9B}" type="slidenum">
              <a:rPr lang="en-US" smtClean="0"/>
              <a:pPr/>
              <a:t>74</a:t>
            </a:fld>
            <a:endParaRPr lang="en-US" dirty="0"/>
          </a:p>
        </p:txBody>
      </p:sp>
      <p:sp>
        <p:nvSpPr>
          <p:cNvPr id="19" name="Rounded Rectangle 18"/>
          <p:cNvSpPr/>
          <p:nvPr/>
        </p:nvSpPr>
        <p:spPr>
          <a:xfrm>
            <a:off x="423459" y="1513057"/>
            <a:ext cx="4803447"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a:t>
            </a:r>
          </a:p>
          <a:p>
            <a:pPr algn="ctr"/>
            <a:r>
              <a:rPr lang="en-US" sz="1400" b="1" dirty="0">
                <a:effectLst>
                  <a:outerShdw blurRad="38100" dist="38100" dir="2700000" algn="tl">
                    <a:srgbClr val="000000">
                      <a:alpha val="43137"/>
                    </a:srgbClr>
                  </a:outerShdw>
                </a:effectLst>
              </a:rPr>
              <a:t>“Proceed Direct Bowling Green, Cleared BLUZZ One Arrival,                            Landing North, Descend and Maintain One Zero Thousand”</a:t>
            </a:r>
          </a:p>
        </p:txBody>
      </p:sp>
      <p:sp>
        <p:nvSpPr>
          <p:cNvPr id="20" name="Rounded Rectangle 19"/>
          <p:cNvSpPr/>
          <p:nvPr/>
        </p:nvSpPr>
        <p:spPr>
          <a:xfrm>
            <a:off x="4029966" y="3456300"/>
            <a:ext cx="4656080" cy="1532334"/>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Track the lateral path of the BLUZZ One STAR</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Descend and maintain 10,000’</a:t>
            </a:r>
          </a:p>
          <a:p>
            <a:pPr marL="285750" indent="-285750">
              <a:buFont typeface="Arial" panose="020B0604020202020204" pitchFamily="34" charset="0"/>
              <a:buChar char="•"/>
            </a:pPr>
            <a:r>
              <a:rPr lang="en-US" sz="1400" b="1" u="sng" dirty="0">
                <a:solidFill>
                  <a:schemeClr val="bg1"/>
                </a:solidFill>
                <a:effectLst>
                  <a:outerShdw blurRad="38100" dist="38100" dir="2700000" algn="tl">
                    <a:srgbClr val="000000">
                      <a:alpha val="43137"/>
                    </a:srgbClr>
                  </a:outerShdw>
                </a:effectLst>
              </a:rPr>
              <a:t>Disregard</a:t>
            </a:r>
            <a:r>
              <a:rPr lang="en-US" sz="1400" b="1" dirty="0">
                <a:solidFill>
                  <a:schemeClr val="bg1"/>
                </a:solidFill>
                <a:effectLst>
                  <a:outerShdw blurRad="38100" dist="38100" dir="2700000" algn="tl">
                    <a:srgbClr val="000000">
                      <a:alpha val="43137"/>
                    </a:srgbClr>
                  </a:outerShdw>
                </a:effectLst>
              </a:rPr>
              <a:t> all published altitude restrictions</a:t>
            </a:r>
          </a:p>
          <a:p>
            <a:pPr marL="285750" indent="-285750">
              <a:buFont typeface="Arial" panose="020B0604020202020204" pitchFamily="34" charset="0"/>
              <a:buChar char="•"/>
            </a:pPr>
            <a:r>
              <a:rPr lang="en-US" sz="1400" b="1" i="1" u="sng" dirty="0">
                <a:solidFill>
                  <a:schemeClr val="bg1"/>
                </a:solidFill>
                <a:effectLst>
                  <a:outerShdw blurRad="38100" dist="38100" dir="2700000" algn="tl">
                    <a:srgbClr val="000000">
                      <a:alpha val="43137"/>
                    </a:srgbClr>
                  </a:outerShdw>
                </a:effectLst>
              </a:rPr>
              <a:t>Transition from cruise Mach to 290 KT once over           BWG VORTAC and on the lateral path of the STAR</a:t>
            </a:r>
          </a:p>
          <a:p>
            <a:pPr marL="285750" indent="-285750">
              <a:buFont typeface="Arial" panose="020B0604020202020204" pitchFamily="34" charset="0"/>
              <a:buChar char="•"/>
            </a:pPr>
            <a:r>
              <a:rPr lang="en-US" sz="1400" b="1" i="1" u="sng" dirty="0">
                <a:solidFill>
                  <a:schemeClr val="bg1"/>
                </a:solidFill>
                <a:effectLst>
                  <a:outerShdw blurRad="38100" dist="38100" dir="2700000" algn="tl">
                    <a:srgbClr val="000000">
                      <a:alpha val="43137"/>
                    </a:srgbClr>
                  </a:outerShdw>
                </a:effectLst>
              </a:rPr>
              <a:t>Comply with</a:t>
            </a:r>
            <a:r>
              <a:rPr lang="en-US" sz="1400" b="1" dirty="0">
                <a:solidFill>
                  <a:schemeClr val="bg1"/>
                </a:solidFill>
                <a:effectLst>
                  <a:outerShdw blurRad="38100" dist="38100" dir="2700000" algn="tl">
                    <a:srgbClr val="000000">
                      <a:alpha val="43137"/>
                    </a:srgbClr>
                  </a:outerShdw>
                </a:effectLst>
              </a:rPr>
              <a:t> published speed restrictions</a:t>
            </a:r>
          </a:p>
        </p:txBody>
      </p:sp>
      <p:sp>
        <p:nvSpPr>
          <p:cNvPr id="23" name="TextBox 22"/>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8365" y="855199"/>
            <a:ext cx="1779968" cy="5732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5" name="Rectangular Callout 1024"/>
          <p:cNvSpPr/>
          <p:nvPr/>
        </p:nvSpPr>
        <p:spPr>
          <a:xfrm>
            <a:off x="4615516" y="853949"/>
            <a:ext cx="1772817" cy="573210"/>
          </a:xfrm>
          <a:prstGeom prst="wedgeRectCallout">
            <a:avLst>
              <a:gd name="adj1" fmla="val 67951"/>
              <a:gd name="adj2" fmla="val 88509"/>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034" name="Straight Connector 1033"/>
          <p:cNvCxnSpPr/>
          <p:nvPr/>
        </p:nvCxnSpPr>
        <p:spPr>
          <a:xfrm flipV="1">
            <a:off x="8014301" y="2187910"/>
            <a:ext cx="0" cy="135211"/>
          </a:xfrm>
          <a:prstGeom prst="line">
            <a:avLst/>
          </a:prstGeom>
        </p:spPr>
        <p:style>
          <a:lnRef idx="1">
            <a:schemeClr val="accent1"/>
          </a:lnRef>
          <a:fillRef idx="0">
            <a:schemeClr val="accent1"/>
          </a:fillRef>
          <a:effectRef idx="0">
            <a:schemeClr val="accent1"/>
          </a:effectRef>
          <a:fontRef idx="minor">
            <a:schemeClr val="tx1"/>
          </a:fontRef>
        </p:style>
      </p:cxnSp>
      <p:pic>
        <p:nvPicPr>
          <p:cNvPr id="77" name="Picture 2" descr="C:\Users\Richard J. Boll II\Documents\Working Documents\Transport Airplane Performance Planning WG\FAA_TAPP WG Presentation\Jets-PNG\Jet-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82599" flipH="1">
            <a:off x="7421139" y="1660538"/>
            <a:ext cx="1338803" cy="8926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ounded Rectangle 26">
            <a:extLst>
              <a:ext uri="{FF2B5EF4-FFF2-40B4-BE49-F238E27FC236}">
                <a16:creationId xmlns:a16="http://schemas.microsoft.com/office/drawing/2014/main" id="{309D8A39-E8DC-75ED-00B6-ADA9D0EC63A9}"/>
              </a:ext>
            </a:extLst>
          </p:cNvPr>
          <p:cNvSpPr/>
          <p:nvPr/>
        </p:nvSpPr>
        <p:spPr>
          <a:xfrm>
            <a:off x="2928258" y="5415256"/>
            <a:ext cx="3214734" cy="578882"/>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400" b="1" dirty="0">
                <a:solidFill>
                  <a:srgbClr val="FFFFFF"/>
                </a:solidFill>
                <a:effectLst>
                  <a:outerShdw blurRad="38100" dist="38100" dir="2700000" algn="tl">
                    <a:srgbClr val="000000">
                      <a:alpha val="43137"/>
                    </a:srgbClr>
                  </a:outerShdw>
                </a:effectLst>
              </a:rPr>
              <a:t>Altitude Restrictions at DIGLE &amp; DINKE Requires Further ATC Clearance </a:t>
            </a:r>
          </a:p>
        </p:txBody>
      </p:sp>
    </p:spTree>
    <p:extLst>
      <p:ext uri="{BB962C8B-B14F-4D97-AF65-F5344CB8AC3E}">
        <p14:creationId xmlns:p14="http://schemas.microsoft.com/office/powerpoint/2010/main" val="1055487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ECAEDCC-1B99-C32F-1953-F848109B9F04}"/>
              </a:ext>
            </a:extLst>
          </p:cNvPr>
          <p:cNvGrpSpPr/>
          <p:nvPr/>
        </p:nvGrpSpPr>
        <p:grpSpPr>
          <a:xfrm>
            <a:off x="-1697402" y="244475"/>
            <a:ext cx="10720091" cy="8313539"/>
            <a:chOff x="-1697402" y="244475"/>
            <a:chExt cx="10720091" cy="8313539"/>
          </a:xfrm>
          <a:scene3d>
            <a:camera prst="perspectiveAbove"/>
            <a:lightRig rig="threePt" dir="t"/>
          </a:scene3d>
        </p:grpSpPr>
        <p:grpSp>
          <p:nvGrpSpPr>
            <p:cNvPr id="29" name="Group 28"/>
            <p:cNvGrpSpPr>
              <a:grpSpLocks noChangeAspect="1"/>
            </p:cNvGrpSpPr>
            <p:nvPr/>
          </p:nvGrpSpPr>
          <p:grpSpPr>
            <a:xfrm>
              <a:off x="-1697402" y="244475"/>
              <a:ext cx="10720091" cy="8313539"/>
              <a:chOff x="-1652463" y="-1450298"/>
              <a:chExt cx="11434763" cy="8867775"/>
            </a:xfrm>
          </p:grpSpPr>
          <p:pic>
            <p:nvPicPr>
              <p:cNvPr id="5122" name="Picture 2" descr="H:\Working Documents\Climb Via\Climb Via Training - Oct 2013\Graphics\STARS\GIBBZ 2 RSTAR IAD Jep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2463" y="-1450298"/>
                <a:ext cx="11434763" cy="8867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Freeform 5"/>
              <p:cNvSpPr/>
              <p:nvPr/>
            </p:nvSpPr>
            <p:spPr>
              <a:xfrm>
                <a:off x="2695492" y="-174929"/>
                <a:ext cx="5542059" cy="2154804"/>
              </a:xfrm>
              <a:custGeom>
                <a:avLst/>
                <a:gdLst>
                  <a:gd name="connsiteX0" fmla="*/ 0 w 5542059"/>
                  <a:gd name="connsiteY0" fmla="*/ 0 h 2154804"/>
                  <a:gd name="connsiteX1" fmla="*/ 3601941 w 5542059"/>
                  <a:gd name="connsiteY1" fmla="*/ 834887 h 2154804"/>
                  <a:gd name="connsiteX2" fmla="*/ 5542059 w 5542059"/>
                  <a:gd name="connsiteY2" fmla="*/ 2154804 h 2154804"/>
                  <a:gd name="connsiteX0" fmla="*/ 0 w 5542059"/>
                  <a:gd name="connsiteY0" fmla="*/ 0 h 2154804"/>
                  <a:gd name="connsiteX1" fmla="*/ 3601941 w 5542059"/>
                  <a:gd name="connsiteY1" fmla="*/ 834887 h 2154804"/>
                  <a:gd name="connsiteX2" fmla="*/ 5542059 w 5542059"/>
                  <a:gd name="connsiteY2" fmla="*/ 2154804 h 2154804"/>
                  <a:gd name="connsiteX0" fmla="*/ 0 w 5542059"/>
                  <a:gd name="connsiteY0" fmla="*/ 0 h 2154804"/>
                  <a:gd name="connsiteX1" fmla="*/ 3601941 w 5542059"/>
                  <a:gd name="connsiteY1" fmla="*/ 834887 h 2154804"/>
                  <a:gd name="connsiteX2" fmla="*/ 5542059 w 5542059"/>
                  <a:gd name="connsiteY2" fmla="*/ 2154804 h 2154804"/>
                </a:gdLst>
                <a:ahLst/>
                <a:cxnLst>
                  <a:cxn ang="0">
                    <a:pos x="connsiteX0" y="connsiteY0"/>
                  </a:cxn>
                  <a:cxn ang="0">
                    <a:pos x="connsiteX1" y="connsiteY1"/>
                  </a:cxn>
                  <a:cxn ang="0">
                    <a:pos x="connsiteX2" y="connsiteY2"/>
                  </a:cxn>
                </a:cxnLst>
                <a:rect l="l" t="t" r="r" b="b"/>
                <a:pathLst>
                  <a:path w="5542059" h="2154804">
                    <a:moveTo>
                      <a:pt x="0" y="0"/>
                    </a:moveTo>
                    <a:lnTo>
                      <a:pt x="3601941" y="834887"/>
                    </a:lnTo>
                    <a:lnTo>
                      <a:pt x="5542059" y="2154804"/>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quot;No&quot; Symbol 20"/>
              <p:cNvSpPr/>
              <p:nvPr/>
            </p:nvSpPr>
            <p:spPr>
              <a:xfrm>
                <a:off x="6449134" y="160613"/>
                <a:ext cx="282263" cy="275942"/>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22" name="&quot;No&quot; Symbol 21"/>
              <p:cNvSpPr/>
              <p:nvPr/>
            </p:nvSpPr>
            <p:spPr>
              <a:xfrm>
                <a:off x="7236315" y="278390"/>
                <a:ext cx="220134" cy="201112"/>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23" name="&quot;No&quot; Symbol 22"/>
              <p:cNvSpPr/>
              <p:nvPr/>
            </p:nvSpPr>
            <p:spPr>
              <a:xfrm>
                <a:off x="7346382" y="902473"/>
                <a:ext cx="282263" cy="275942"/>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7" name="Rounded Rectangle 6"/>
              <p:cNvSpPr/>
              <p:nvPr/>
            </p:nvSpPr>
            <p:spPr>
              <a:xfrm>
                <a:off x="7017834" y="121710"/>
                <a:ext cx="643054" cy="15143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ounded Rectangle 19"/>
              <p:cNvSpPr/>
              <p:nvPr/>
            </p:nvSpPr>
            <p:spPr>
              <a:xfrm>
                <a:off x="5566689" y="-285472"/>
                <a:ext cx="620008" cy="633390"/>
              </a:xfrm>
              <a:prstGeom prst="roundRect">
                <a:avLst>
                  <a:gd name="adj" fmla="val 371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Rounded Rectangle 25"/>
              <p:cNvSpPr/>
              <p:nvPr/>
            </p:nvSpPr>
            <p:spPr>
              <a:xfrm>
                <a:off x="4531163" y="-201690"/>
                <a:ext cx="964158" cy="30188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ounded Rectangle 26"/>
              <p:cNvSpPr/>
              <p:nvPr/>
            </p:nvSpPr>
            <p:spPr>
              <a:xfrm>
                <a:off x="4139289" y="802888"/>
                <a:ext cx="615547" cy="655692"/>
              </a:xfrm>
              <a:prstGeom prst="roundRect">
                <a:avLst>
                  <a:gd name="adj" fmla="val 5727"/>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Rounded Rectangle 27"/>
              <p:cNvSpPr/>
              <p:nvPr/>
            </p:nvSpPr>
            <p:spPr>
              <a:xfrm>
                <a:off x="3501483" y="682454"/>
                <a:ext cx="508496" cy="504881"/>
              </a:xfrm>
              <a:prstGeom prst="roundRect">
                <a:avLst>
                  <a:gd name="adj" fmla="val 6949"/>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1" name="Rounded Rectangle 11">
              <a:extLst>
                <a:ext uri="{FF2B5EF4-FFF2-40B4-BE49-F238E27FC236}">
                  <a16:creationId xmlns:a16="http://schemas.microsoft.com/office/drawing/2014/main" id="{8E6C464E-C427-4E44-9926-8728922C83BE}"/>
                </a:ext>
              </a:extLst>
            </p:cNvPr>
            <p:cNvSpPr/>
            <p:nvPr/>
          </p:nvSpPr>
          <p:spPr>
            <a:xfrm>
              <a:off x="7151629" y="2509765"/>
              <a:ext cx="615685" cy="248001"/>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12" name="Rounded Rectangle 11">
              <a:extLst>
                <a:ext uri="{FF2B5EF4-FFF2-40B4-BE49-F238E27FC236}">
                  <a16:creationId xmlns:a16="http://schemas.microsoft.com/office/drawing/2014/main" id="{36766173-11E1-E5AB-29DF-AFB63B89F504}"/>
                </a:ext>
              </a:extLst>
            </p:cNvPr>
            <p:cNvSpPr/>
            <p:nvPr/>
          </p:nvSpPr>
          <p:spPr>
            <a:xfrm>
              <a:off x="7307809" y="2951151"/>
              <a:ext cx="533320" cy="18218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grpSp>
      <p:sp>
        <p:nvSpPr>
          <p:cNvPr id="3" name="Slide Number Placeholder 2"/>
          <p:cNvSpPr>
            <a:spLocks noGrp="1"/>
          </p:cNvSpPr>
          <p:nvPr>
            <p:ph type="sldNum" sz="quarter" idx="12"/>
          </p:nvPr>
        </p:nvSpPr>
        <p:spPr/>
        <p:txBody>
          <a:bodyPr/>
          <a:lstStyle/>
          <a:p>
            <a:fld id="{79BA96BB-7DBE-4AD9-88D2-170EED19CF9B}" type="slidenum">
              <a:rPr lang="en-US" smtClean="0"/>
              <a:pPr/>
              <a:t>75</a:t>
            </a:fld>
            <a:endParaRPr lang="en-US" dirty="0"/>
          </a:p>
        </p:txBody>
      </p:sp>
      <p:sp>
        <p:nvSpPr>
          <p:cNvPr id="14" name="Rounded Rectangle 13"/>
          <p:cNvSpPr/>
          <p:nvPr/>
        </p:nvSpPr>
        <p:spPr>
          <a:xfrm>
            <a:off x="592919" y="4442371"/>
            <a:ext cx="7603895"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a:t>
            </a:r>
          </a:p>
          <a:p>
            <a:pPr algn="ctr"/>
            <a:r>
              <a:rPr lang="en-US" sz="1400" b="1" dirty="0">
                <a:effectLst>
                  <a:outerShdw blurRad="38100" dist="38100" dir="2700000" algn="tl">
                    <a:srgbClr val="000000">
                      <a:alpha val="43137"/>
                    </a:srgbClr>
                  </a:outerShdw>
                </a:effectLst>
              </a:rPr>
              <a:t>“Falcon 900 Delta Alpha, Descend Via The GIBBZ Two Arrival, Landing North,</a:t>
            </a:r>
          </a:p>
          <a:p>
            <a:pPr algn="ctr"/>
            <a:r>
              <a:rPr lang="en-US" sz="1400" b="1" dirty="0">
                <a:effectLst>
                  <a:outerShdw blurRad="38100" dist="38100" dir="2700000" algn="tl">
                    <a:srgbClr val="000000">
                      <a:alpha val="43137"/>
                    </a:srgbClr>
                  </a:outerShdw>
                </a:effectLst>
              </a:rPr>
              <a:t> Except After KIKKR Descend And Maintain One Zero Thousand”</a:t>
            </a:r>
          </a:p>
        </p:txBody>
      </p:sp>
      <p:sp>
        <p:nvSpPr>
          <p:cNvPr id="16" name="Rounded Rectangle 15"/>
          <p:cNvSpPr/>
          <p:nvPr/>
        </p:nvSpPr>
        <p:spPr>
          <a:xfrm>
            <a:off x="625704" y="3862975"/>
            <a:ext cx="7571110" cy="374571"/>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600" b="1" dirty="0">
                <a:effectLst>
                  <a:outerShdw blurRad="38100" dist="38100" dir="2700000" algn="tl">
                    <a:srgbClr val="000000">
                      <a:alpha val="43137"/>
                    </a:srgbClr>
                  </a:outerShdw>
                </a:effectLst>
              </a:rPr>
              <a:t>ATC May Assign “Descend Via” With An Interim Altitude Or New “Bottom Altitude”</a:t>
            </a:r>
          </a:p>
        </p:txBody>
      </p:sp>
      <p:sp>
        <p:nvSpPr>
          <p:cNvPr id="17" name="TextBox 16"/>
          <p:cNvSpPr txBox="1"/>
          <p:nvPr/>
        </p:nvSpPr>
        <p:spPr>
          <a:xfrm>
            <a:off x="71447" y="647056"/>
            <a:ext cx="3044423" cy="261610"/>
          </a:xfrm>
          <a:prstGeom prst="rect">
            <a:avLst/>
          </a:prstGeom>
          <a:noFill/>
        </p:spPr>
        <p:txBody>
          <a:bodyPr wrap="none" rtlCol="0">
            <a:spAutoFit/>
          </a:bodyPr>
          <a:lstStyle/>
          <a:p>
            <a:r>
              <a:rPr lang="en-US" sz="1100" dirty="0"/>
              <a:t>©Jeppesen, Inc.  Not for Navigation Purposes</a:t>
            </a:r>
          </a:p>
        </p:txBody>
      </p:sp>
      <p:sp>
        <p:nvSpPr>
          <p:cNvPr id="18" name="TextBox 17"/>
          <p:cNvSpPr txBox="1"/>
          <p:nvPr/>
        </p:nvSpPr>
        <p:spPr>
          <a:xfrm>
            <a:off x="0" y="0"/>
            <a:ext cx="2650084" cy="253916"/>
          </a:xfrm>
          <a:prstGeom prst="rect">
            <a:avLst/>
          </a:prstGeom>
          <a:noFill/>
        </p:spPr>
        <p:txBody>
          <a:bodyPr wrap="none" rtlCol="0">
            <a:spAutoFit/>
          </a:bodyPr>
          <a:lstStyle/>
          <a:p>
            <a:r>
              <a:rPr lang="en-US" sz="1050" b="1" dirty="0"/>
              <a:t>Descend Via – Operational Application</a:t>
            </a:r>
          </a:p>
        </p:txBody>
      </p:sp>
      <p:sp>
        <p:nvSpPr>
          <p:cNvPr id="19" name="TextBox 18"/>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cxnSp>
        <p:nvCxnSpPr>
          <p:cNvPr id="31" name="Straight Connector 30"/>
          <p:cNvCxnSpPr/>
          <p:nvPr/>
        </p:nvCxnSpPr>
        <p:spPr>
          <a:xfrm flipV="1">
            <a:off x="2468880" y="1515883"/>
            <a:ext cx="0" cy="296902"/>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Picture 2" descr="C:\Users\Richard J. Boll II\Documents\Working Documents\Transport Airplane Performance Planning WG\FAA_TAPP WG Presentation\Jets-PNG\Jet-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17401">
            <a:off x="1642792" y="965664"/>
            <a:ext cx="1338803" cy="8926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6882" y="253916"/>
            <a:ext cx="981075" cy="1257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ular Callout 32"/>
          <p:cNvSpPr/>
          <p:nvPr/>
        </p:nvSpPr>
        <p:spPr>
          <a:xfrm>
            <a:off x="5536882" y="253916"/>
            <a:ext cx="981075" cy="1261967"/>
          </a:xfrm>
          <a:prstGeom prst="wedgeRectCallout">
            <a:avLst>
              <a:gd name="adj1" fmla="val -66270"/>
              <a:gd name="adj2" fmla="val 69746"/>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Rounded Rectangle 26">
            <a:extLst>
              <a:ext uri="{FF2B5EF4-FFF2-40B4-BE49-F238E27FC236}">
                <a16:creationId xmlns:a16="http://schemas.microsoft.com/office/drawing/2014/main" id="{7EB9DEDA-21AA-222F-F244-CF39AE0F33D7}"/>
              </a:ext>
            </a:extLst>
          </p:cNvPr>
          <p:cNvSpPr/>
          <p:nvPr/>
        </p:nvSpPr>
        <p:spPr>
          <a:xfrm>
            <a:off x="592919" y="5464442"/>
            <a:ext cx="7603895" cy="340519"/>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400" b="1" dirty="0">
                <a:solidFill>
                  <a:srgbClr val="FFFFFF"/>
                </a:solidFill>
                <a:effectLst>
                  <a:outerShdw blurRad="38100" dist="38100" dir="2700000" algn="tl">
                    <a:srgbClr val="000000">
                      <a:alpha val="43137"/>
                    </a:srgbClr>
                  </a:outerShdw>
                </a:effectLst>
              </a:rPr>
              <a:t>Altitude Restrictions at BMICH &amp; THZMN Requires Further ATC Clearance </a:t>
            </a:r>
          </a:p>
        </p:txBody>
      </p:sp>
    </p:spTree>
    <p:extLst>
      <p:ext uri="{BB962C8B-B14F-4D97-AF65-F5344CB8AC3E}">
        <p14:creationId xmlns:p14="http://schemas.microsoft.com/office/powerpoint/2010/main" val="2265273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Content Placeholder 2"/>
          <p:cNvSpPr>
            <a:spLocks noGrp="1"/>
          </p:cNvSpPr>
          <p:nvPr>
            <p:ph sz="half" idx="1"/>
          </p:nvPr>
        </p:nvSpPr>
        <p:spPr>
          <a:xfrm>
            <a:off x="605353" y="1432765"/>
            <a:ext cx="8242556" cy="4525963"/>
          </a:xfrm>
        </p:spPr>
        <p:txBody>
          <a:bodyPr>
            <a:normAutofit/>
          </a:bodyPr>
          <a:lstStyle/>
          <a:p>
            <a:pPr marL="0" indent="0">
              <a:buNone/>
            </a:pPr>
            <a:r>
              <a:rPr lang="en-US" sz="1600" dirty="0"/>
              <a:t>The Pilot Should:</a:t>
            </a:r>
          </a:p>
          <a:p>
            <a:r>
              <a:rPr lang="en-US" sz="1600" dirty="0"/>
              <a:t>Track the lateral path of the GIBBZ2, Runway 1 Center transition</a:t>
            </a:r>
          </a:p>
          <a:p>
            <a:r>
              <a:rPr lang="en-US" sz="1600" dirty="0"/>
              <a:t>Descend at pilot’s discretion to comply with published altitude restrictions until KIKKR</a:t>
            </a:r>
          </a:p>
          <a:p>
            <a:r>
              <a:rPr lang="en-US" sz="1600" dirty="0"/>
              <a:t>Then descend unrestricted and at a optimum rate to 10,000’</a:t>
            </a:r>
          </a:p>
          <a:p>
            <a:r>
              <a:rPr lang="en-US" sz="1600" dirty="0"/>
              <a:t>Comply with all published speed restrictions (e.g., 250 KT at MOSLE)</a:t>
            </a:r>
          </a:p>
          <a:p>
            <a:r>
              <a:rPr lang="en-US" sz="1600" dirty="0"/>
              <a:t>Altitude Restrictions at BMICH &amp; THZMN Requires Further ATC Clearance </a:t>
            </a:r>
          </a:p>
          <a:p>
            <a:endParaRPr lang="en-US" sz="1600" dirty="0"/>
          </a:p>
        </p:txBody>
      </p:sp>
      <p:sp>
        <p:nvSpPr>
          <p:cNvPr id="2" name="Title 1"/>
          <p:cNvSpPr>
            <a:spLocks noGrp="1"/>
          </p:cNvSpPr>
          <p:nvPr>
            <p:ph type="title"/>
          </p:nvPr>
        </p:nvSpPr>
        <p:spPr>
          <a:xfrm>
            <a:off x="565240" y="685799"/>
            <a:ext cx="7848600" cy="815789"/>
          </a:xfrm>
        </p:spPr>
        <p:txBody>
          <a:bodyPr>
            <a:noAutofit/>
          </a:bodyPr>
          <a:lstStyle/>
          <a:p>
            <a:r>
              <a:rPr lang="en-US" sz="2800" dirty="0"/>
              <a:t>“Descend Via” With An Interim Altitude Or                   Revised Bottom Altitude</a:t>
            </a:r>
          </a:p>
        </p:txBody>
      </p:sp>
      <p:sp>
        <p:nvSpPr>
          <p:cNvPr id="4" name="Slide Number Placeholder 3"/>
          <p:cNvSpPr>
            <a:spLocks noGrp="1"/>
          </p:cNvSpPr>
          <p:nvPr>
            <p:ph type="sldNum" sz="quarter" idx="12"/>
          </p:nvPr>
        </p:nvSpPr>
        <p:spPr/>
        <p:txBody>
          <a:bodyPr/>
          <a:lstStyle/>
          <a:p>
            <a:fld id="{79BA96BB-7DBE-4AD9-88D2-170EED19CF9B}" type="slidenum">
              <a:rPr lang="en-US" smtClean="0"/>
              <a:pPr/>
              <a:t>76</a:t>
            </a:fld>
            <a:endParaRPr lang="en-US" dirty="0"/>
          </a:p>
        </p:txBody>
      </p:sp>
      <p:cxnSp>
        <p:nvCxnSpPr>
          <p:cNvPr id="9" name="Straight Connector 8"/>
          <p:cNvCxnSpPr/>
          <p:nvPr/>
        </p:nvCxnSpPr>
        <p:spPr>
          <a:xfrm>
            <a:off x="3900466" y="4513508"/>
            <a:ext cx="492861" cy="12887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270937" y="3382843"/>
            <a:ext cx="8786295" cy="2947709"/>
            <a:chOff x="270937" y="3263313"/>
            <a:chExt cx="8786295" cy="2947709"/>
          </a:xfrm>
        </p:grpSpPr>
        <p:grpSp>
          <p:nvGrpSpPr>
            <p:cNvPr id="97" name="Group 96"/>
            <p:cNvGrpSpPr/>
            <p:nvPr/>
          </p:nvGrpSpPr>
          <p:grpSpPr>
            <a:xfrm>
              <a:off x="270937" y="3263313"/>
              <a:ext cx="8786295" cy="2947709"/>
              <a:chOff x="270937" y="3263313"/>
              <a:chExt cx="8786295" cy="2947709"/>
            </a:xfrm>
          </p:grpSpPr>
          <p:sp>
            <p:nvSpPr>
              <p:cNvPr id="68" name="TextBox 67"/>
              <p:cNvSpPr txBox="1"/>
              <p:nvPr/>
            </p:nvSpPr>
            <p:spPr>
              <a:xfrm>
                <a:off x="6875270" y="5642977"/>
                <a:ext cx="647934" cy="261610"/>
              </a:xfrm>
              <a:prstGeom prst="rect">
                <a:avLst/>
              </a:prstGeom>
              <a:noFill/>
            </p:spPr>
            <p:txBody>
              <a:bodyPr wrap="none" rtlCol="0">
                <a:spAutoFit/>
              </a:bodyPr>
              <a:lstStyle/>
              <a:p>
                <a:r>
                  <a:rPr lang="en-US" sz="1100" b="1" i="1" dirty="0">
                    <a:solidFill>
                      <a:srgbClr val="000000"/>
                    </a:solidFill>
                  </a:rPr>
                  <a:t>BMICH</a:t>
                </a:r>
              </a:p>
            </p:txBody>
          </p:sp>
          <p:grpSp>
            <p:nvGrpSpPr>
              <p:cNvPr id="96" name="Group 95"/>
              <p:cNvGrpSpPr/>
              <p:nvPr/>
            </p:nvGrpSpPr>
            <p:grpSpPr>
              <a:xfrm>
                <a:off x="270937" y="3263313"/>
                <a:ext cx="8786295" cy="2947709"/>
                <a:chOff x="270937" y="3263313"/>
                <a:chExt cx="8786295" cy="2947709"/>
              </a:xfrm>
            </p:grpSpPr>
            <p:cxnSp>
              <p:nvCxnSpPr>
                <p:cNvPr id="45" name="Straight Connector 44"/>
                <p:cNvCxnSpPr/>
                <p:nvPr/>
              </p:nvCxnSpPr>
              <p:spPr>
                <a:xfrm flipV="1">
                  <a:off x="3878263" y="4299123"/>
                  <a:ext cx="437431" cy="193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270937" y="3263313"/>
                  <a:ext cx="8786295" cy="2947709"/>
                  <a:chOff x="270937" y="3263313"/>
                  <a:chExt cx="8786295" cy="2947709"/>
                </a:xfrm>
              </p:grpSpPr>
              <p:sp>
                <p:nvSpPr>
                  <p:cNvPr id="49" name="4-Point Star 48"/>
                  <p:cNvSpPr/>
                  <p:nvPr/>
                </p:nvSpPr>
                <p:spPr>
                  <a:xfrm>
                    <a:off x="1743565" y="3924344"/>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2540582" y="4486102"/>
                    <a:ext cx="607859" cy="261610"/>
                  </a:xfrm>
                  <a:prstGeom prst="rect">
                    <a:avLst/>
                  </a:prstGeom>
                  <a:noFill/>
                </p:spPr>
                <p:txBody>
                  <a:bodyPr wrap="none" rtlCol="0">
                    <a:spAutoFit/>
                  </a:bodyPr>
                  <a:lstStyle/>
                  <a:p>
                    <a:r>
                      <a:rPr lang="en-US" sz="1100" b="1" i="1" dirty="0">
                        <a:solidFill>
                          <a:srgbClr val="000000"/>
                        </a:solidFill>
                      </a:rPr>
                      <a:t>JIMVE</a:t>
                    </a:r>
                  </a:p>
                </p:txBody>
              </p:sp>
              <p:grpSp>
                <p:nvGrpSpPr>
                  <p:cNvPr id="59" name="Group 58"/>
                  <p:cNvGrpSpPr/>
                  <p:nvPr/>
                </p:nvGrpSpPr>
                <p:grpSpPr>
                  <a:xfrm>
                    <a:off x="270937" y="3263313"/>
                    <a:ext cx="8786295" cy="2947709"/>
                    <a:chOff x="270937" y="3263313"/>
                    <a:chExt cx="8786295" cy="2947709"/>
                  </a:xfrm>
                </p:grpSpPr>
                <p:sp>
                  <p:nvSpPr>
                    <p:cNvPr id="87" name="Freeform 86"/>
                    <p:cNvSpPr/>
                    <p:nvPr/>
                  </p:nvSpPr>
                  <p:spPr>
                    <a:xfrm>
                      <a:off x="789148" y="3729852"/>
                      <a:ext cx="8268084" cy="1750298"/>
                    </a:xfrm>
                    <a:custGeom>
                      <a:avLst/>
                      <a:gdLst>
                        <a:gd name="connsiteX0" fmla="*/ 0 w 7046259"/>
                        <a:gd name="connsiteY0" fmla="*/ 3729317 h 3729317"/>
                        <a:gd name="connsiteX1" fmla="*/ 7046259 w 7046259"/>
                        <a:gd name="connsiteY1" fmla="*/ 0 h 3729317"/>
                        <a:gd name="connsiteX0" fmla="*/ 0 w 7046259"/>
                        <a:gd name="connsiteY0" fmla="*/ 3729317 h 3729317"/>
                        <a:gd name="connsiteX1" fmla="*/ 1308847 w 7046259"/>
                        <a:gd name="connsiteY1" fmla="*/ 3048000 h 3729317"/>
                        <a:gd name="connsiteX2" fmla="*/ 7046259 w 7046259"/>
                        <a:gd name="connsiteY2" fmla="*/ 0 h 3729317"/>
                        <a:gd name="connsiteX0" fmla="*/ 0 w 7046259"/>
                        <a:gd name="connsiteY0" fmla="*/ 3729317 h 3729317"/>
                        <a:gd name="connsiteX1" fmla="*/ 1308847 w 7046259"/>
                        <a:gd name="connsiteY1" fmla="*/ 3048000 h 3729317"/>
                        <a:gd name="connsiteX2" fmla="*/ 2474259 w 7046259"/>
                        <a:gd name="connsiteY2" fmla="*/ 2438400 h 3729317"/>
                        <a:gd name="connsiteX3" fmla="*/ 7046259 w 7046259"/>
                        <a:gd name="connsiteY3" fmla="*/ 0 h 3729317"/>
                        <a:gd name="connsiteX0" fmla="*/ 0 w 7046259"/>
                        <a:gd name="connsiteY0" fmla="*/ 3729317 h 3729317"/>
                        <a:gd name="connsiteX1" fmla="*/ 1308847 w 7046259"/>
                        <a:gd name="connsiteY1" fmla="*/ 3048000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357718 w 7046259"/>
                        <a:gd name="connsiteY2" fmla="*/ 2868705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6651812 w 7046259"/>
                        <a:gd name="connsiteY3" fmla="*/ 251011 h 3729317"/>
                        <a:gd name="connsiteX4" fmla="*/ 7046259 w 7046259"/>
                        <a:gd name="connsiteY4" fmla="*/ 0 h 3729317"/>
                        <a:gd name="connsiteX0" fmla="*/ 0 w 7548282"/>
                        <a:gd name="connsiteY0" fmla="*/ 3478306 h 3478306"/>
                        <a:gd name="connsiteX1" fmla="*/ 1335741 w 7548282"/>
                        <a:gd name="connsiteY1" fmla="*/ 2734236 h 3478306"/>
                        <a:gd name="connsiteX2" fmla="*/ 238461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09278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02510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009786 w 7548282"/>
                        <a:gd name="connsiteY3" fmla="*/ 389106 h 3478306"/>
                        <a:gd name="connsiteX4" fmla="*/ 7548282 w 7548282"/>
                        <a:gd name="connsiteY4" fmla="*/ 0 h 3478306"/>
                        <a:gd name="connsiteX0" fmla="*/ 0 w 7470461"/>
                        <a:gd name="connsiteY0" fmla="*/ 3089200 h 3089200"/>
                        <a:gd name="connsiteX1" fmla="*/ 1335741 w 7470461"/>
                        <a:gd name="connsiteY1" fmla="*/ 2345130 h 3089200"/>
                        <a:gd name="connsiteX2" fmla="*/ 2112238 w 7470461"/>
                        <a:gd name="connsiteY2" fmla="*/ 2346656 h 3089200"/>
                        <a:gd name="connsiteX3" fmla="*/ 6009786 w 7470461"/>
                        <a:gd name="connsiteY3" fmla="*/ 0 h 3089200"/>
                        <a:gd name="connsiteX4" fmla="*/ 7470461 w 7470461"/>
                        <a:gd name="connsiteY4" fmla="*/ 9728 h 3089200"/>
                        <a:gd name="connsiteX0" fmla="*/ 0 w 7470461"/>
                        <a:gd name="connsiteY0" fmla="*/ 3089200 h 3089200"/>
                        <a:gd name="connsiteX1" fmla="*/ 1335741 w 7470461"/>
                        <a:gd name="connsiteY1" fmla="*/ 2345130 h 3089200"/>
                        <a:gd name="connsiteX2" fmla="*/ 6009786 w 7470461"/>
                        <a:gd name="connsiteY2" fmla="*/ 0 h 3089200"/>
                        <a:gd name="connsiteX3" fmla="*/ 7470461 w 7470461"/>
                        <a:gd name="connsiteY3" fmla="*/ 9728 h 3089200"/>
                        <a:gd name="connsiteX0" fmla="*/ 0 w 7470461"/>
                        <a:gd name="connsiteY0" fmla="*/ 3089200 h 3089200"/>
                        <a:gd name="connsiteX1" fmla="*/ 1335741 w 7470461"/>
                        <a:gd name="connsiteY1" fmla="*/ 2345130 h 3089200"/>
                        <a:gd name="connsiteX2" fmla="*/ 5423647 w 7470461"/>
                        <a:gd name="connsiteY2" fmla="*/ 286725 h 3089200"/>
                        <a:gd name="connsiteX3" fmla="*/ 6009786 w 7470461"/>
                        <a:gd name="connsiteY3" fmla="*/ 0 h 3089200"/>
                        <a:gd name="connsiteX4" fmla="*/ 7470461 w 7470461"/>
                        <a:gd name="connsiteY4" fmla="*/ 9728 h 3089200"/>
                        <a:gd name="connsiteX0" fmla="*/ 0 w 7470461"/>
                        <a:gd name="connsiteY0" fmla="*/ 3079472 h 3079472"/>
                        <a:gd name="connsiteX1" fmla="*/ 1335741 w 7470461"/>
                        <a:gd name="connsiteY1" fmla="*/ 2335402 h 3079472"/>
                        <a:gd name="connsiteX2" fmla="*/ 5423647 w 7470461"/>
                        <a:gd name="connsiteY2" fmla="*/ 276997 h 3079472"/>
                        <a:gd name="connsiteX3" fmla="*/ 7470461 w 7470461"/>
                        <a:gd name="connsiteY3" fmla="*/ 0 h 3079472"/>
                        <a:gd name="connsiteX0" fmla="*/ 0 w 7470461"/>
                        <a:gd name="connsiteY0" fmla="*/ 3079472 h 3079472"/>
                        <a:gd name="connsiteX1" fmla="*/ 1335741 w 7470461"/>
                        <a:gd name="connsiteY1" fmla="*/ 2335402 h 3079472"/>
                        <a:gd name="connsiteX2" fmla="*/ 5423647 w 7470461"/>
                        <a:gd name="connsiteY2" fmla="*/ 276997 h 3079472"/>
                        <a:gd name="connsiteX3" fmla="*/ 7470461 w 7470461"/>
                        <a:gd name="connsiteY3" fmla="*/ 0 h 3079472"/>
                        <a:gd name="connsiteX0" fmla="*/ 0 w 7470461"/>
                        <a:gd name="connsiteY0" fmla="*/ 3079472 h 3079472"/>
                        <a:gd name="connsiteX1" fmla="*/ 1335741 w 7470461"/>
                        <a:gd name="connsiteY1" fmla="*/ 2335402 h 3079472"/>
                        <a:gd name="connsiteX2" fmla="*/ 3895098 w 7470461"/>
                        <a:gd name="connsiteY2" fmla="*/ 1027624 h 3079472"/>
                        <a:gd name="connsiteX3" fmla="*/ 7470461 w 7470461"/>
                        <a:gd name="connsiteY3" fmla="*/ 0 h 3079472"/>
                        <a:gd name="connsiteX0" fmla="*/ 0 w 7647882"/>
                        <a:gd name="connsiteY0" fmla="*/ 2055890 h 2055890"/>
                        <a:gd name="connsiteX1" fmla="*/ 1335741 w 7647882"/>
                        <a:gd name="connsiteY1" fmla="*/ 1311820 h 2055890"/>
                        <a:gd name="connsiteX2" fmla="*/ 3895098 w 7647882"/>
                        <a:gd name="connsiteY2" fmla="*/ 4042 h 2055890"/>
                        <a:gd name="connsiteX3" fmla="*/ 7647882 w 7647882"/>
                        <a:gd name="connsiteY3" fmla="*/ 0 h 2055890"/>
                        <a:gd name="connsiteX0" fmla="*/ 0 w 7647882"/>
                        <a:gd name="connsiteY0" fmla="*/ 2055890 h 2055890"/>
                        <a:gd name="connsiteX1" fmla="*/ 1335741 w 7647882"/>
                        <a:gd name="connsiteY1" fmla="*/ 1311820 h 2055890"/>
                        <a:gd name="connsiteX2" fmla="*/ 7647882 w 7647882"/>
                        <a:gd name="connsiteY2" fmla="*/ 0 h 2055890"/>
                        <a:gd name="connsiteX0" fmla="*/ 0 w 7647882"/>
                        <a:gd name="connsiteY0" fmla="*/ 2055890 h 2055890"/>
                        <a:gd name="connsiteX1" fmla="*/ 7647882 w 7647882"/>
                        <a:gd name="connsiteY1" fmla="*/ 0 h 2055890"/>
                        <a:gd name="connsiteX0" fmla="*/ 0 w 8148815"/>
                        <a:gd name="connsiteY0" fmla="*/ 0 h 178426"/>
                        <a:gd name="connsiteX1" fmla="*/ 8148815 w 8148815"/>
                        <a:gd name="connsiteY1" fmla="*/ 178426 h 178426"/>
                        <a:gd name="connsiteX0" fmla="*/ 0 w 8148815"/>
                        <a:gd name="connsiteY0" fmla="*/ 0 h 178426"/>
                        <a:gd name="connsiteX1" fmla="*/ 8148815 w 8148815"/>
                        <a:gd name="connsiteY1" fmla="*/ 178426 h 178426"/>
                        <a:gd name="connsiteX0" fmla="*/ 0 w 8148815"/>
                        <a:gd name="connsiteY0" fmla="*/ 0 h 178426"/>
                        <a:gd name="connsiteX1" fmla="*/ 2600934 w 8148815"/>
                        <a:gd name="connsiteY1" fmla="*/ 56671 h 178426"/>
                        <a:gd name="connsiteX2" fmla="*/ 8148815 w 8148815"/>
                        <a:gd name="connsiteY2" fmla="*/ 178426 h 178426"/>
                        <a:gd name="connsiteX0" fmla="*/ 0 w 8148815"/>
                        <a:gd name="connsiteY0" fmla="*/ 0 h 1241415"/>
                        <a:gd name="connsiteX1" fmla="*/ 4787543 w 8148815"/>
                        <a:gd name="connsiteY1" fmla="*/ 1241415 h 1241415"/>
                        <a:gd name="connsiteX2" fmla="*/ 8148815 w 8148815"/>
                        <a:gd name="connsiteY2" fmla="*/ 178426 h 1241415"/>
                        <a:gd name="connsiteX0" fmla="*/ 0 w 7806909"/>
                        <a:gd name="connsiteY0" fmla="*/ 0 h 1241415"/>
                        <a:gd name="connsiteX1" fmla="*/ 4787543 w 7806909"/>
                        <a:gd name="connsiteY1" fmla="*/ 1241415 h 1241415"/>
                        <a:gd name="connsiteX2" fmla="*/ 7806909 w 7806909"/>
                        <a:gd name="connsiteY2" fmla="*/ 1227998 h 1241415"/>
                        <a:gd name="connsiteX0" fmla="*/ 0 w 7830763"/>
                        <a:gd name="connsiteY0" fmla="*/ 0 h 1243901"/>
                        <a:gd name="connsiteX1" fmla="*/ 4787543 w 7830763"/>
                        <a:gd name="connsiteY1" fmla="*/ 1241415 h 1243901"/>
                        <a:gd name="connsiteX2" fmla="*/ 7830763 w 7830763"/>
                        <a:gd name="connsiteY2" fmla="*/ 1243901 h 1243901"/>
                        <a:gd name="connsiteX0" fmla="*/ 0 w 7830763"/>
                        <a:gd name="connsiteY0" fmla="*/ 0 h 1638981"/>
                        <a:gd name="connsiteX1" fmla="*/ 6338047 w 7830763"/>
                        <a:gd name="connsiteY1" fmla="*/ 1638981 h 1638981"/>
                        <a:gd name="connsiteX2" fmla="*/ 7830763 w 7830763"/>
                        <a:gd name="connsiteY2" fmla="*/ 1243901 h 1638981"/>
                        <a:gd name="connsiteX0" fmla="*/ 0 w 7830763"/>
                        <a:gd name="connsiteY0" fmla="*/ 0 h 1964984"/>
                        <a:gd name="connsiteX1" fmla="*/ 7737477 w 7830763"/>
                        <a:gd name="connsiteY1" fmla="*/ 1964984 h 1964984"/>
                        <a:gd name="connsiteX2" fmla="*/ 7830763 w 7830763"/>
                        <a:gd name="connsiteY2" fmla="*/ 1243901 h 1964984"/>
                        <a:gd name="connsiteX0" fmla="*/ 0 w 8307841"/>
                        <a:gd name="connsiteY0" fmla="*/ 0 h 1967469"/>
                        <a:gd name="connsiteX1" fmla="*/ 7737477 w 8307841"/>
                        <a:gd name="connsiteY1" fmla="*/ 1964984 h 1967469"/>
                        <a:gd name="connsiteX2" fmla="*/ 8307841 w 8307841"/>
                        <a:gd name="connsiteY2" fmla="*/ 1967469 h 1967469"/>
                        <a:gd name="connsiteX0" fmla="*/ 0 w 8307841"/>
                        <a:gd name="connsiteY0" fmla="*/ 0 h 1967469"/>
                        <a:gd name="connsiteX1" fmla="*/ 7705672 w 8307841"/>
                        <a:gd name="connsiteY1" fmla="*/ 1964984 h 1967469"/>
                        <a:gd name="connsiteX2" fmla="*/ 8307841 w 8307841"/>
                        <a:gd name="connsiteY2" fmla="*/ 1967469 h 1967469"/>
                        <a:gd name="connsiteX0" fmla="*/ 0 w 8307841"/>
                        <a:gd name="connsiteY0" fmla="*/ 0 h 1967469"/>
                        <a:gd name="connsiteX1" fmla="*/ 6854882 w 8307841"/>
                        <a:gd name="connsiteY1" fmla="*/ 1750298 h 1967469"/>
                        <a:gd name="connsiteX2" fmla="*/ 8307841 w 8307841"/>
                        <a:gd name="connsiteY2" fmla="*/ 1967469 h 1967469"/>
                        <a:gd name="connsiteX0" fmla="*/ 0 w 8260133"/>
                        <a:gd name="connsiteY0" fmla="*/ 0 h 1768686"/>
                        <a:gd name="connsiteX1" fmla="*/ 6854882 w 8260133"/>
                        <a:gd name="connsiteY1" fmla="*/ 1750298 h 1768686"/>
                        <a:gd name="connsiteX2" fmla="*/ 8260133 w 8260133"/>
                        <a:gd name="connsiteY2" fmla="*/ 1768686 h 1768686"/>
                        <a:gd name="connsiteX0" fmla="*/ 0 w 8268085"/>
                        <a:gd name="connsiteY0" fmla="*/ 0 h 1776638"/>
                        <a:gd name="connsiteX1" fmla="*/ 6854882 w 8268085"/>
                        <a:gd name="connsiteY1" fmla="*/ 1750298 h 1776638"/>
                        <a:gd name="connsiteX2" fmla="*/ 8268085 w 8268085"/>
                        <a:gd name="connsiteY2" fmla="*/ 1776638 h 1776638"/>
                        <a:gd name="connsiteX0" fmla="*/ 0 w 8283987"/>
                        <a:gd name="connsiteY0" fmla="*/ 0 h 1768687"/>
                        <a:gd name="connsiteX1" fmla="*/ 6854882 w 8283987"/>
                        <a:gd name="connsiteY1" fmla="*/ 1750298 h 1768687"/>
                        <a:gd name="connsiteX2" fmla="*/ 8283987 w 8283987"/>
                        <a:gd name="connsiteY2" fmla="*/ 1768687 h 1768687"/>
                        <a:gd name="connsiteX0" fmla="*/ 0 w 8260133"/>
                        <a:gd name="connsiteY0" fmla="*/ 0 h 1760735"/>
                        <a:gd name="connsiteX1" fmla="*/ 6854882 w 8260133"/>
                        <a:gd name="connsiteY1" fmla="*/ 1750298 h 1760735"/>
                        <a:gd name="connsiteX2" fmla="*/ 8260133 w 8260133"/>
                        <a:gd name="connsiteY2" fmla="*/ 1760735 h 1760735"/>
                        <a:gd name="connsiteX0" fmla="*/ 0 w 8268084"/>
                        <a:gd name="connsiteY0" fmla="*/ 0 h 1750298"/>
                        <a:gd name="connsiteX1" fmla="*/ 6854882 w 8268084"/>
                        <a:gd name="connsiteY1" fmla="*/ 1750298 h 1750298"/>
                        <a:gd name="connsiteX2" fmla="*/ 8268084 w 8268084"/>
                        <a:gd name="connsiteY2" fmla="*/ 1736881 h 1750298"/>
                      </a:gdLst>
                      <a:ahLst/>
                      <a:cxnLst>
                        <a:cxn ang="0">
                          <a:pos x="connsiteX0" y="connsiteY0"/>
                        </a:cxn>
                        <a:cxn ang="0">
                          <a:pos x="connsiteX1" y="connsiteY1"/>
                        </a:cxn>
                        <a:cxn ang="0">
                          <a:pos x="connsiteX2" y="connsiteY2"/>
                        </a:cxn>
                      </a:cxnLst>
                      <a:rect l="l" t="t" r="r" b="b"/>
                      <a:pathLst>
                        <a:path w="8268084" h="1750298">
                          <a:moveTo>
                            <a:pt x="0" y="0"/>
                          </a:moveTo>
                          <a:lnTo>
                            <a:pt x="6854882" y="1750298"/>
                          </a:lnTo>
                          <a:lnTo>
                            <a:pt x="8268084" y="1736881"/>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59"/>
                    <p:cNvSpPr/>
                    <p:nvPr/>
                  </p:nvSpPr>
                  <p:spPr>
                    <a:xfrm>
                      <a:off x="515978" y="3670988"/>
                      <a:ext cx="3378436" cy="853150"/>
                    </a:xfrm>
                    <a:custGeom>
                      <a:avLst/>
                      <a:gdLst>
                        <a:gd name="connsiteX0" fmla="*/ 0 w 7046259"/>
                        <a:gd name="connsiteY0" fmla="*/ 3729317 h 3729317"/>
                        <a:gd name="connsiteX1" fmla="*/ 7046259 w 7046259"/>
                        <a:gd name="connsiteY1" fmla="*/ 0 h 3729317"/>
                        <a:gd name="connsiteX0" fmla="*/ 0 w 7046259"/>
                        <a:gd name="connsiteY0" fmla="*/ 3729317 h 3729317"/>
                        <a:gd name="connsiteX1" fmla="*/ 1308847 w 7046259"/>
                        <a:gd name="connsiteY1" fmla="*/ 3048000 h 3729317"/>
                        <a:gd name="connsiteX2" fmla="*/ 7046259 w 7046259"/>
                        <a:gd name="connsiteY2" fmla="*/ 0 h 3729317"/>
                        <a:gd name="connsiteX0" fmla="*/ 0 w 7046259"/>
                        <a:gd name="connsiteY0" fmla="*/ 3729317 h 3729317"/>
                        <a:gd name="connsiteX1" fmla="*/ 1308847 w 7046259"/>
                        <a:gd name="connsiteY1" fmla="*/ 3048000 h 3729317"/>
                        <a:gd name="connsiteX2" fmla="*/ 2474259 w 7046259"/>
                        <a:gd name="connsiteY2" fmla="*/ 2438400 h 3729317"/>
                        <a:gd name="connsiteX3" fmla="*/ 7046259 w 7046259"/>
                        <a:gd name="connsiteY3" fmla="*/ 0 h 3729317"/>
                        <a:gd name="connsiteX0" fmla="*/ 0 w 7046259"/>
                        <a:gd name="connsiteY0" fmla="*/ 3729317 h 3729317"/>
                        <a:gd name="connsiteX1" fmla="*/ 1308847 w 7046259"/>
                        <a:gd name="connsiteY1" fmla="*/ 3048000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357718 w 7046259"/>
                        <a:gd name="connsiteY2" fmla="*/ 2868705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6651812 w 7046259"/>
                        <a:gd name="connsiteY3" fmla="*/ 251011 h 3729317"/>
                        <a:gd name="connsiteX4" fmla="*/ 7046259 w 7046259"/>
                        <a:gd name="connsiteY4" fmla="*/ 0 h 3729317"/>
                        <a:gd name="connsiteX0" fmla="*/ 0 w 7548282"/>
                        <a:gd name="connsiteY0" fmla="*/ 3478306 h 3478306"/>
                        <a:gd name="connsiteX1" fmla="*/ 1335741 w 7548282"/>
                        <a:gd name="connsiteY1" fmla="*/ 2734236 h 3478306"/>
                        <a:gd name="connsiteX2" fmla="*/ 238461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09278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02510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009786 w 7548282"/>
                        <a:gd name="connsiteY3" fmla="*/ 389106 h 3478306"/>
                        <a:gd name="connsiteX4" fmla="*/ 7548282 w 7548282"/>
                        <a:gd name="connsiteY4" fmla="*/ 0 h 3478306"/>
                        <a:gd name="connsiteX0" fmla="*/ 0 w 7470461"/>
                        <a:gd name="connsiteY0" fmla="*/ 3089200 h 3089200"/>
                        <a:gd name="connsiteX1" fmla="*/ 1335741 w 7470461"/>
                        <a:gd name="connsiteY1" fmla="*/ 2345130 h 3089200"/>
                        <a:gd name="connsiteX2" fmla="*/ 2112238 w 7470461"/>
                        <a:gd name="connsiteY2" fmla="*/ 2346656 h 3089200"/>
                        <a:gd name="connsiteX3" fmla="*/ 6009786 w 7470461"/>
                        <a:gd name="connsiteY3" fmla="*/ 0 h 3089200"/>
                        <a:gd name="connsiteX4" fmla="*/ 7470461 w 7470461"/>
                        <a:gd name="connsiteY4" fmla="*/ 9728 h 3089200"/>
                        <a:gd name="connsiteX0" fmla="*/ 0 w 7470461"/>
                        <a:gd name="connsiteY0" fmla="*/ 3089200 h 3089200"/>
                        <a:gd name="connsiteX1" fmla="*/ 1335741 w 7470461"/>
                        <a:gd name="connsiteY1" fmla="*/ 2345130 h 3089200"/>
                        <a:gd name="connsiteX2" fmla="*/ 6009786 w 7470461"/>
                        <a:gd name="connsiteY2" fmla="*/ 0 h 3089200"/>
                        <a:gd name="connsiteX3" fmla="*/ 7470461 w 7470461"/>
                        <a:gd name="connsiteY3" fmla="*/ 9728 h 3089200"/>
                        <a:gd name="connsiteX0" fmla="*/ 0 w 7470461"/>
                        <a:gd name="connsiteY0" fmla="*/ 3089200 h 3089200"/>
                        <a:gd name="connsiteX1" fmla="*/ 1335741 w 7470461"/>
                        <a:gd name="connsiteY1" fmla="*/ 2345130 h 3089200"/>
                        <a:gd name="connsiteX2" fmla="*/ 5423647 w 7470461"/>
                        <a:gd name="connsiteY2" fmla="*/ 286725 h 3089200"/>
                        <a:gd name="connsiteX3" fmla="*/ 6009786 w 7470461"/>
                        <a:gd name="connsiteY3" fmla="*/ 0 h 3089200"/>
                        <a:gd name="connsiteX4" fmla="*/ 7470461 w 7470461"/>
                        <a:gd name="connsiteY4" fmla="*/ 9728 h 3089200"/>
                        <a:gd name="connsiteX0" fmla="*/ 0 w 7470461"/>
                        <a:gd name="connsiteY0" fmla="*/ 3079472 h 3079472"/>
                        <a:gd name="connsiteX1" fmla="*/ 1335741 w 7470461"/>
                        <a:gd name="connsiteY1" fmla="*/ 2335402 h 3079472"/>
                        <a:gd name="connsiteX2" fmla="*/ 5423647 w 7470461"/>
                        <a:gd name="connsiteY2" fmla="*/ 276997 h 3079472"/>
                        <a:gd name="connsiteX3" fmla="*/ 7470461 w 7470461"/>
                        <a:gd name="connsiteY3" fmla="*/ 0 h 3079472"/>
                        <a:gd name="connsiteX0" fmla="*/ 0 w 7470461"/>
                        <a:gd name="connsiteY0" fmla="*/ 3079472 h 3079472"/>
                        <a:gd name="connsiteX1" fmla="*/ 1335741 w 7470461"/>
                        <a:gd name="connsiteY1" fmla="*/ 2335402 h 3079472"/>
                        <a:gd name="connsiteX2" fmla="*/ 5423647 w 7470461"/>
                        <a:gd name="connsiteY2" fmla="*/ 276997 h 3079472"/>
                        <a:gd name="connsiteX3" fmla="*/ 7470461 w 7470461"/>
                        <a:gd name="connsiteY3" fmla="*/ 0 h 3079472"/>
                        <a:gd name="connsiteX0" fmla="*/ 0 w 7470461"/>
                        <a:gd name="connsiteY0" fmla="*/ 3079472 h 3079472"/>
                        <a:gd name="connsiteX1" fmla="*/ 1335741 w 7470461"/>
                        <a:gd name="connsiteY1" fmla="*/ 2335402 h 3079472"/>
                        <a:gd name="connsiteX2" fmla="*/ 3895098 w 7470461"/>
                        <a:gd name="connsiteY2" fmla="*/ 1027624 h 3079472"/>
                        <a:gd name="connsiteX3" fmla="*/ 7470461 w 7470461"/>
                        <a:gd name="connsiteY3" fmla="*/ 0 h 3079472"/>
                        <a:gd name="connsiteX0" fmla="*/ 0 w 7647882"/>
                        <a:gd name="connsiteY0" fmla="*/ 2055890 h 2055890"/>
                        <a:gd name="connsiteX1" fmla="*/ 1335741 w 7647882"/>
                        <a:gd name="connsiteY1" fmla="*/ 1311820 h 2055890"/>
                        <a:gd name="connsiteX2" fmla="*/ 3895098 w 7647882"/>
                        <a:gd name="connsiteY2" fmla="*/ 4042 h 2055890"/>
                        <a:gd name="connsiteX3" fmla="*/ 7647882 w 7647882"/>
                        <a:gd name="connsiteY3" fmla="*/ 0 h 2055890"/>
                        <a:gd name="connsiteX0" fmla="*/ 0 w 7647882"/>
                        <a:gd name="connsiteY0" fmla="*/ 2055890 h 2055890"/>
                        <a:gd name="connsiteX1" fmla="*/ 1335741 w 7647882"/>
                        <a:gd name="connsiteY1" fmla="*/ 1311820 h 2055890"/>
                        <a:gd name="connsiteX2" fmla="*/ 7647882 w 7647882"/>
                        <a:gd name="connsiteY2" fmla="*/ 0 h 2055890"/>
                        <a:gd name="connsiteX0" fmla="*/ 0 w 7647882"/>
                        <a:gd name="connsiteY0" fmla="*/ 2055890 h 2055890"/>
                        <a:gd name="connsiteX1" fmla="*/ 7647882 w 7647882"/>
                        <a:gd name="connsiteY1" fmla="*/ 0 h 2055890"/>
                        <a:gd name="connsiteX0" fmla="*/ 0 w 8148815"/>
                        <a:gd name="connsiteY0" fmla="*/ 0 h 178426"/>
                        <a:gd name="connsiteX1" fmla="*/ 8148815 w 8148815"/>
                        <a:gd name="connsiteY1" fmla="*/ 178426 h 178426"/>
                        <a:gd name="connsiteX0" fmla="*/ 0 w 8148815"/>
                        <a:gd name="connsiteY0" fmla="*/ 0 h 178426"/>
                        <a:gd name="connsiteX1" fmla="*/ 8148815 w 8148815"/>
                        <a:gd name="connsiteY1" fmla="*/ 178426 h 178426"/>
                        <a:gd name="connsiteX0" fmla="*/ 0 w 8148815"/>
                        <a:gd name="connsiteY0" fmla="*/ 0 h 178426"/>
                        <a:gd name="connsiteX1" fmla="*/ 2600934 w 8148815"/>
                        <a:gd name="connsiteY1" fmla="*/ 56671 h 178426"/>
                        <a:gd name="connsiteX2" fmla="*/ 8148815 w 8148815"/>
                        <a:gd name="connsiteY2" fmla="*/ 178426 h 178426"/>
                        <a:gd name="connsiteX0" fmla="*/ 0 w 8148815"/>
                        <a:gd name="connsiteY0" fmla="*/ 0 h 1241415"/>
                        <a:gd name="connsiteX1" fmla="*/ 4787543 w 8148815"/>
                        <a:gd name="connsiteY1" fmla="*/ 1241415 h 1241415"/>
                        <a:gd name="connsiteX2" fmla="*/ 8148815 w 8148815"/>
                        <a:gd name="connsiteY2" fmla="*/ 178426 h 1241415"/>
                        <a:gd name="connsiteX0" fmla="*/ 0 w 7806909"/>
                        <a:gd name="connsiteY0" fmla="*/ 0 h 1241415"/>
                        <a:gd name="connsiteX1" fmla="*/ 4787543 w 7806909"/>
                        <a:gd name="connsiteY1" fmla="*/ 1241415 h 1241415"/>
                        <a:gd name="connsiteX2" fmla="*/ 7806909 w 7806909"/>
                        <a:gd name="connsiteY2" fmla="*/ 1227998 h 1241415"/>
                        <a:gd name="connsiteX0" fmla="*/ 0 w 7830763"/>
                        <a:gd name="connsiteY0" fmla="*/ 0 h 1243901"/>
                        <a:gd name="connsiteX1" fmla="*/ 4787543 w 7830763"/>
                        <a:gd name="connsiteY1" fmla="*/ 1241415 h 1243901"/>
                        <a:gd name="connsiteX2" fmla="*/ 7830763 w 7830763"/>
                        <a:gd name="connsiteY2" fmla="*/ 1243901 h 1243901"/>
                        <a:gd name="connsiteX0" fmla="*/ 0 w 7830763"/>
                        <a:gd name="connsiteY0" fmla="*/ 0 h 1638981"/>
                        <a:gd name="connsiteX1" fmla="*/ 6338047 w 7830763"/>
                        <a:gd name="connsiteY1" fmla="*/ 1638981 h 1638981"/>
                        <a:gd name="connsiteX2" fmla="*/ 7830763 w 7830763"/>
                        <a:gd name="connsiteY2" fmla="*/ 1243901 h 1638981"/>
                        <a:gd name="connsiteX0" fmla="*/ 0 w 7830763"/>
                        <a:gd name="connsiteY0" fmla="*/ 0 h 1964984"/>
                        <a:gd name="connsiteX1" fmla="*/ 7737477 w 7830763"/>
                        <a:gd name="connsiteY1" fmla="*/ 1964984 h 1964984"/>
                        <a:gd name="connsiteX2" fmla="*/ 7830763 w 7830763"/>
                        <a:gd name="connsiteY2" fmla="*/ 1243901 h 1964984"/>
                        <a:gd name="connsiteX0" fmla="*/ 0 w 8307841"/>
                        <a:gd name="connsiteY0" fmla="*/ 0 h 1967469"/>
                        <a:gd name="connsiteX1" fmla="*/ 7737477 w 8307841"/>
                        <a:gd name="connsiteY1" fmla="*/ 1964984 h 1967469"/>
                        <a:gd name="connsiteX2" fmla="*/ 8307841 w 8307841"/>
                        <a:gd name="connsiteY2" fmla="*/ 1967469 h 1967469"/>
                        <a:gd name="connsiteX0" fmla="*/ 0 w 8307841"/>
                        <a:gd name="connsiteY0" fmla="*/ 0 h 1967469"/>
                        <a:gd name="connsiteX1" fmla="*/ 7705672 w 8307841"/>
                        <a:gd name="connsiteY1" fmla="*/ 1964984 h 1967469"/>
                        <a:gd name="connsiteX2" fmla="*/ 8307841 w 8307841"/>
                        <a:gd name="connsiteY2" fmla="*/ 1967469 h 1967469"/>
                        <a:gd name="connsiteX0" fmla="*/ 0 w 8307841"/>
                        <a:gd name="connsiteY0" fmla="*/ 0 h 1967469"/>
                        <a:gd name="connsiteX1" fmla="*/ 6854882 w 8307841"/>
                        <a:gd name="connsiteY1" fmla="*/ 1750298 h 1967469"/>
                        <a:gd name="connsiteX2" fmla="*/ 8307841 w 8307841"/>
                        <a:gd name="connsiteY2" fmla="*/ 1967469 h 1967469"/>
                        <a:gd name="connsiteX0" fmla="*/ 0 w 8260133"/>
                        <a:gd name="connsiteY0" fmla="*/ 0 h 1768686"/>
                        <a:gd name="connsiteX1" fmla="*/ 6854882 w 8260133"/>
                        <a:gd name="connsiteY1" fmla="*/ 1750298 h 1768686"/>
                        <a:gd name="connsiteX2" fmla="*/ 8260133 w 8260133"/>
                        <a:gd name="connsiteY2" fmla="*/ 1768686 h 1768686"/>
                        <a:gd name="connsiteX0" fmla="*/ 0 w 8268085"/>
                        <a:gd name="connsiteY0" fmla="*/ 0 h 1776638"/>
                        <a:gd name="connsiteX1" fmla="*/ 6854882 w 8268085"/>
                        <a:gd name="connsiteY1" fmla="*/ 1750298 h 1776638"/>
                        <a:gd name="connsiteX2" fmla="*/ 8268085 w 8268085"/>
                        <a:gd name="connsiteY2" fmla="*/ 1776638 h 1776638"/>
                        <a:gd name="connsiteX0" fmla="*/ 0 w 8283987"/>
                        <a:gd name="connsiteY0" fmla="*/ 0 h 1768687"/>
                        <a:gd name="connsiteX1" fmla="*/ 6854882 w 8283987"/>
                        <a:gd name="connsiteY1" fmla="*/ 1750298 h 1768687"/>
                        <a:gd name="connsiteX2" fmla="*/ 8283987 w 8283987"/>
                        <a:gd name="connsiteY2" fmla="*/ 1768687 h 1768687"/>
                        <a:gd name="connsiteX0" fmla="*/ 0 w 8260133"/>
                        <a:gd name="connsiteY0" fmla="*/ 0 h 1760735"/>
                        <a:gd name="connsiteX1" fmla="*/ 6854882 w 8260133"/>
                        <a:gd name="connsiteY1" fmla="*/ 1750298 h 1760735"/>
                        <a:gd name="connsiteX2" fmla="*/ 8260133 w 8260133"/>
                        <a:gd name="connsiteY2" fmla="*/ 1760735 h 1760735"/>
                        <a:gd name="connsiteX0" fmla="*/ 0 w 8268084"/>
                        <a:gd name="connsiteY0" fmla="*/ 0 h 1750298"/>
                        <a:gd name="connsiteX1" fmla="*/ 6854882 w 8268084"/>
                        <a:gd name="connsiteY1" fmla="*/ 1750298 h 1750298"/>
                        <a:gd name="connsiteX2" fmla="*/ 8268084 w 8268084"/>
                        <a:gd name="connsiteY2" fmla="*/ 1736881 h 1750298"/>
                        <a:gd name="connsiteX0" fmla="*/ 0 w 6854882"/>
                        <a:gd name="connsiteY0" fmla="*/ 0 h 1750298"/>
                        <a:gd name="connsiteX1" fmla="*/ 6854882 w 6854882"/>
                        <a:gd name="connsiteY1" fmla="*/ 1750298 h 1750298"/>
                        <a:gd name="connsiteX0" fmla="*/ 0 w 3378436"/>
                        <a:gd name="connsiteY0" fmla="*/ 0 h 853150"/>
                        <a:gd name="connsiteX1" fmla="*/ 3378436 w 3378436"/>
                        <a:gd name="connsiteY1" fmla="*/ 853150 h 853150"/>
                      </a:gdLst>
                      <a:ahLst/>
                      <a:cxnLst>
                        <a:cxn ang="0">
                          <a:pos x="connsiteX0" y="connsiteY0"/>
                        </a:cxn>
                        <a:cxn ang="0">
                          <a:pos x="connsiteX1" y="connsiteY1"/>
                        </a:cxn>
                      </a:cxnLst>
                      <a:rect l="l" t="t" r="r" b="b"/>
                      <a:pathLst>
                        <a:path w="3378436" h="853150">
                          <a:moveTo>
                            <a:pt x="0" y="0"/>
                          </a:moveTo>
                          <a:lnTo>
                            <a:pt x="3378436" y="8531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4-Point Star 63"/>
                    <p:cNvSpPr/>
                    <p:nvPr/>
                  </p:nvSpPr>
                  <p:spPr>
                    <a:xfrm>
                      <a:off x="3012611" y="4230560"/>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p:cNvSpPr txBox="1"/>
                    <p:nvPr/>
                  </p:nvSpPr>
                  <p:spPr>
                    <a:xfrm>
                      <a:off x="903875" y="4023307"/>
                      <a:ext cx="697627" cy="261610"/>
                    </a:xfrm>
                    <a:prstGeom prst="rect">
                      <a:avLst/>
                    </a:prstGeom>
                    <a:noFill/>
                  </p:spPr>
                  <p:txBody>
                    <a:bodyPr wrap="none" rtlCol="0">
                      <a:spAutoFit/>
                    </a:bodyPr>
                    <a:lstStyle/>
                    <a:p>
                      <a:r>
                        <a:rPr lang="en-US" sz="1100" b="1" i="1" dirty="0">
                          <a:solidFill>
                            <a:srgbClr val="000000"/>
                          </a:solidFill>
                        </a:rPr>
                        <a:t>BRNDN</a:t>
                      </a:r>
                    </a:p>
                  </p:txBody>
                </p:sp>
                <p:sp>
                  <p:nvSpPr>
                    <p:cNvPr id="71" name="TextBox 70"/>
                    <p:cNvSpPr txBox="1"/>
                    <p:nvPr/>
                  </p:nvSpPr>
                  <p:spPr>
                    <a:xfrm>
                      <a:off x="996706" y="4375679"/>
                      <a:ext cx="631904" cy="261610"/>
                    </a:xfrm>
                    <a:prstGeom prst="rect">
                      <a:avLst/>
                    </a:prstGeom>
                    <a:noFill/>
                  </p:spPr>
                  <p:txBody>
                    <a:bodyPr wrap="none" rtlCol="0">
                      <a:spAutoFit/>
                    </a:bodyPr>
                    <a:lstStyle/>
                    <a:p>
                      <a:r>
                        <a:rPr lang="en-US" sz="1100" b="1" i="1" dirty="0">
                          <a:solidFill>
                            <a:srgbClr val="000000"/>
                          </a:solidFill>
                        </a:rPr>
                        <a:t>HIROY</a:t>
                      </a:r>
                    </a:p>
                  </p:txBody>
                </p:sp>
                <p:sp>
                  <p:nvSpPr>
                    <p:cNvPr id="72" name="Rounded Rectangular Callout 71"/>
                    <p:cNvSpPr/>
                    <p:nvPr/>
                  </p:nvSpPr>
                  <p:spPr>
                    <a:xfrm>
                      <a:off x="4334808" y="3761509"/>
                      <a:ext cx="850318" cy="452391"/>
                    </a:xfrm>
                    <a:prstGeom prst="wedgeRoundRectCallout">
                      <a:avLst>
                        <a:gd name="adj1" fmla="val 23075"/>
                        <a:gd name="adj2" fmla="val 119035"/>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Below </a:t>
                      </a:r>
                      <a:r>
                        <a:rPr lang="en-US" sz="1000" b="1" dirty="0">
                          <a:solidFill>
                            <a:srgbClr val="000000"/>
                          </a:solidFill>
                        </a:rPr>
                        <a:t>14000’</a:t>
                      </a:r>
                    </a:p>
                  </p:txBody>
                </p:sp>
                <p:sp>
                  <p:nvSpPr>
                    <p:cNvPr id="73" name="TextBox 72"/>
                    <p:cNvSpPr txBox="1"/>
                    <p:nvPr/>
                  </p:nvSpPr>
                  <p:spPr>
                    <a:xfrm>
                      <a:off x="4334809" y="3551842"/>
                      <a:ext cx="644728" cy="261610"/>
                    </a:xfrm>
                    <a:prstGeom prst="rect">
                      <a:avLst/>
                    </a:prstGeom>
                    <a:noFill/>
                  </p:spPr>
                  <p:txBody>
                    <a:bodyPr wrap="none" rtlCol="0">
                      <a:spAutoFit/>
                    </a:bodyPr>
                    <a:lstStyle/>
                    <a:p>
                      <a:r>
                        <a:rPr lang="en-US" sz="1100" b="1" i="1" dirty="0">
                          <a:solidFill>
                            <a:srgbClr val="000000"/>
                          </a:solidFill>
                        </a:rPr>
                        <a:t>IGGGY</a:t>
                      </a:r>
                    </a:p>
                  </p:txBody>
                </p:sp>
                <p:sp>
                  <p:nvSpPr>
                    <p:cNvPr id="76" name="TextBox 75"/>
                    <p:cNvSpPr txBox="1"/>
                    <p:nvPr/>
                  </p:nvSpPr>
                  <p:spPr>
                    <a:xfrm>
                      <a:off x="4560940" y="5234182"/>
                      <a:ext cx="686406" cy="261610"/>
                    </a:xfrm>
                    <a:prstGeom prst="rect">
                      <a:avLst/>
                    </a:prstGeom>
                    <a:noFill/>
                  </p:spPr>
                  <p:txBody>
                    <a:bodyPr wrap="none" rtlCol="0">
                      <a:spAutoFit/>
                    </a:bodyPr>
                    <a:lstStyle/>
                    <a:p>
                      <a:r>
                        <a:rPr lang="en-US" sz="1100" b="1" i="1" dirty="0">
                          <a:solidFill>
                            <a:srgbClr val="000000"/>
                          </a:solidFill>
                        </a:rPr>
                        <a:t>MOSLE</a:t>
                      </a:r>
                    </a:p>
                  </p:txBody>
                </p:sp>
                <p:sp>
                  <p:nvSpPr>
                    <p:cNvPr id="26" name="Rounded Rectangular Callout 25"/>
                    <p:cNvSpPr/>
                    <p:nvPr/>
                  </p:nvSpPr>
                  <p:spPr>
                    <a:xfrm>
                      <a:off x="2665563" y="3669228"/>
                      <a:ext cx="1097426" cy="414068"/>
                    </a:xfrm>
                    <a:prstGeom prst="wedgeRoundRectCallout">
                      <a:avLst>
                        <a:gd name="adj1" fmla="val -10268"/>
                        <a:gd name="adj2" fmla="val 74419"/>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Between </a:t>
                      </a:r>
                    </a:p>
                    <a:p>
                      <a:pPr algn="ctr"/>
                      <a:r>
                        <a:rPr lang="en-US" sz="1000" b="1" dirty="0">
                          <a:solidFill>
                            <a:srgbClr val="000000"/>
                          </a:solidFill>
                        </a:rPr>
                        <a:t>FL270 &amp;  FL240</a:t>
                      </a:r>
                    </a:p>
                  </p:txBody>
                </p:sp>
                <p:sp>
                  <p:nvSpPr>
                    <p:cNvPr id="30" name="TextBox 29"/>
                    <p:cNvSpPr txBox="1"/>
                    <p:nvPr/>
                  </p:nvSpPr>
                  <p:spPr>
                    <a:xfrm>
                      <a:off x="5561148" y="5406180"/>
                      <a:ext cx="718466" cy="261610"/>
                    </a:xfrm>
                    <a:prstGeom prst="rect">
                      <a:avLst/>
                    </a:prstGeom>
                    <a:noFill/>
                  </p:spPr>
                  <p:txBody>
                    <a:bodyPr wrap="none" rtlCol="0">
                      <a:spAutoFit/>
                    </a:bodyPr>
                    <a:lstStyle/>
                    <a:p>
                      <a:r>
                        <a:rPr lang="en-US" sz="1100" b="1" i="1" dirty="0">
                          <a:solidFill>
                            <a:srgbClr val="000000"/>
                          </a:solidFill>
                        </a:rPr>
                        <a:t>MONNK</a:t>
                      </a:r>
                    </a:p>
                  </p:txBody>
                </p:sp>
                <p:sp>
                  <p:nvSpPr>
                    <p:cNvPr id="43" name="TextBox 42"/>
                    <p:cNvSpPr txBox="1"/>
                    <p:nvPr/>
                  </p:nvSpPr>
                  <p:spPr>
                    <a:xfrm>
                      <a:off x="270937" y="3263313"/>
                      <a:ext cx="543739" cy="261610"/>
                    </a:xfrm>
                    <a:prstGeom prst="rect">
                      <a:avLst/>
                    </a:prstGeom>
                    <a:noFill/>
                  </p:spPr>
                  <p:txBody>
                    <a:bodyPr wrap="none" rtlCol="0">
                      <a:spAutoFit/>
                    </a:bodyPr>
                    <a:lstStyle/>
                    <a:p>
                      <a:r>
                        <a:rPr lang="en-US" sz="1100" b="1" i="1" dirty="0">
                          <a:solidFill>
                            <a:srgbClr val="000000"/>
                          </a:solidFill>
                        </a:rPr>
                        <a:t>MGW</a:t>
                      </a:r>
                    </a:p>
                  </p:txBody>
                </p:sp>
                <p:sp>
                  <p:nvSpPr>
                    <p:cNvPr id="48" name="4-Point Star 47"/>
                    <p:cNvSpPr/>
                    <p:nvPr/>
                  </p:nvSpPr>
                  <p:spPr>
                    <a:xfrm>
                      <a:off x="403732" y="3573651"/>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4-Point Star 49"/>
                    <p:cNvSpPr/>
                    <p:nvPr/>
                  </p:nvSpPr>
                  <p:spPr>
                    <a:xfrm>
                      <a:off x="1139270" y="3762184"/>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2635530" y="3446946"/>
                      <a:ext cx="673582" cy="261610"/>
                    </a:xfrm>
                    <a:prstGeom prst="rect">
                      <a:avLst/>
                    </a:prstGeom>
                    <a:noFill/>
                  </p:spPr>
                  <p:txBody>
                    <a:bodyPr wrap="none" rtlCol="0">
                      <a:spAutoFit/>
                    </a:bodyPr>
                    <a:lstStyle/>
                    <a:p>
                      <a:r>
                        <a:rPr lang="en-US" sz="1100" b="1" i="1" dirty="0">
                          <a:solidFill>
                            <a:srgbClr val="000000"/>
                          </a:solidFill>
                        </a:rPr>
                        <a:t>TABBE</a:t>
                      </a:r>
                    </a:p>
                  </p:txBody>
                </p:sp>
                <p:sp>
                  <p:nvSpPr>
                    <p:cNvPr id="52" name="4-Point Star 51"/>
                    <p:cNvSpPr/>
                    <p:nvPr/>
                  </p:nvSpPr>
                  <p:spPr>
                    <a:xfrm>
                      <a:off x="2241847" y="4043438"/>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ular Callout 53"/>
                    <p:cNvSpPr/>
                    <p:nvPr/>
                  </p:nvSpPr>
                  <p:spPr>
                    <a:xfrm>
                      <a:off x="2269732" y="4713939"/>
                      <a:ext cx="850318" cy="835608"/>
                    </a:xfrm>
                    <a:prstGeom prst="wedgeRoundRectCallout">
                      <a:avLst>
                        <a:gd name="adj1" fmla="val -40436"/>
                        <a:gd name="adj2" fmla="val -100755"/>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a:t>
                      </a:r>
                      <a:r>
                        <a:rPr lang="en-US" sz="1000" b="1" dirty="0">
                          <a:solidFill>
                            <a:srgbClr val="000000"/>
                          </a:solidFill>
                        </a:rPr>
                        <a:t> 280 KT</a:t>
                      </a:r>
                    </a:p>
                    <a:p>
                      <a:pPr algn="ctr"/>
                      <a:r>
                        <a:rPr lang="en-US" sz="1000" dirty="0">
                          <a:solidFill>
                            <a:srgbClr val="000000"/>
                          </a:solidFill>
                        </a:rPr>
                        <a:t>Between </a:t>
                      </a:r>
                    </a:p>
                    <a:p>
                      <a:pPr algn="ctr"/>
                      <a:r>
                        <a:rPr lang="en-US" sz="1000" b="1" dirty="0">
                          <a:solidFill>
                            <a:srgbClr val="000000"/>
                          </a:solidFill>
                        </a:rPr>
                        <a:t>FL270</a:t>
                      </a:r>
                    </a:p>
                    <a:p>
                      <a:pPr algn="ctr"/>
                      <a:r>
                        <a:rPr lang="en-US" sz="1000" b="1" dirty="0">
                          <a:solidFill>
                            <a:srgbClr val="000000"/>
                          </a:solidFill>
                        </a:rPr>
                        <a:t> &amp; </a:t>
                      </a:r>
                    </a:p>
                    <a:p>
                      <a:pPr algn="ctr"/>
                      <a:r>
                        <a:rPr lang="en-US" sz="1000" b="1" dirty="0">
                          <a:solidFill>
                            <a:srgbClr val="000000"/>
                          </a:solidFill>
                        </a:rPr>
                        <a:t>FL240</a:t>
                      </a:r>
                    </a:p>
                  </p:txBody>
                </p:sp>
                <p:sp>
                  <p:nvSpPr>
                    <p:cNvPr id="55" name="TextBox 54"/>
                    <p:cNvSpPr txBox="1"/>
                    <p:nvPr/>
                  </p:nvSpPr>
                  <p:spPr>
                    <a:xfrm>
                      <a:off x="3193431" y="5174399"/>
                      <a:ext cx="633507" cy="261610"/>
                    </a:xfrm>
                    <a:prstGeom prst="rect">
                      <a:avLst/>
                    </a:prstGeom>
                    <a:noFill/>
                  </p:spPr>
                  <p:txBody>
                    <a:bodyPr wrap="none" rtlCol="0">
                      <a:spAutoFit/>
                    </a:bodyPr>
                    <a:lstStyle/>
                    <a:p>
                      <a:r>
                        <a:rPr lang="en-US" sz="1100" b="1" i="1" dirty="0">
                          <a:solidFill>
                            <a:srgbClr val="000000"/>
                          </a:solidFill>
                        </a:rPr>
                        <a:t>KIKKR</a:t>
                      </a:r>
                    </a:p>
                  </p:txBody>
                </p:sp>
                <p:sp>
                  <p:nvSpPr>
                    <p:cNvPr id="56" name="Rounded Rectangular Callout 55"/>
                    <p:cNvSpPr/>
                    <p:nvPr/>
                  </p:nvSpPr>
                  <p:spPr>
                    <a:xfrm>
                      <a:off x="3170108" y="5382297"/>
                      <a:ext cx="1105232" cy="468642"/>
                    </a:xfrm>
                    <a:prstGeom prst="wedgeRoundRectCallout">
                      <a:avLst>
                        <a:gd name="adj1" fmla="val 36283"/>
                        <a:gd name="adj2" fmla="val -176047"/>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280 KT             </a:t>
                      </a:r>
                      <a:r>
                        <a:rPr lang="en-US" sz="1000" dirty="0">
                          <a:solidFill>
                            <a:srgbClr val="000000"/>
                          </a:solidFill>
                        </a:rPr>
                        <a:t>Between </a:t>
                      </a:r>
                    </a:p>
                    <a:p>
                      <a:pPr algn="ctr"/>
                      <a:r>
                        <a:rPr lang="en-US" sz="1000" b="1" dirty="0">
                          <a:solidFill>
                            <a:srgbClr val="000000"/>
                          </a:solidFill>
                        </a:rPr>
                        <a:t>16000’ &amp; 14000’</a:t>
                      </a:r>
                    </a:p>
                  </p:txBody>
                </p:sp>
                <p:sp>
                  <p:nvSpPr>
                    <p:cNvPr id="66" name="Rounded Rectangular Callout 65"/>
                    <p:cNvSpPr/>
                    <p:nvPr/>
                  </p:nvSpPr>
                  <p:spPr>
                    <a:xfrm>
                      <a:off x="4565092" y="5456881"/>
                      <a:ext cx="1060987" cy="558493"/>
                    </a:xfrm>
                    <a:prstGeom prst="wedgeRoundRectCallout">
                      <a:avLst>
                        <a:gd name="adj1" fmla="val 47490"/>
                        <a:gd name="adj2" fmla="val -115816"/>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rgbClr val="000000"/>
                        </a:solidFill>
                      </a:endParaRPr>
                    </a:p>
                    <a:p>
                      <a:pPr algn="ctr"/>
                      <a:r>
                        <a:rPr lang="en-US" sz="1000" dirty="0">
                          <a:solidFill>
                            <a:srgbClr val="000000"/>
                          </a:solidFill>
                        </a:rPr>
                        <a:t>At </a:t>
                      </a:r>
                      <a:r>
                        <a:rPr lang="en-US" sz="1000" b="1" dirty="0">
                          <a:solidFill>
                            <a:srgbClr val="000000"/>
                          </a:solidFill>
                        </a:rPr>
                        <a:t>250</a:t>
                      </a:r>
                      <a:r>
                        <a:rPr lang="en-US" sz="1000" dirty="0">
                          <a:solidFill>
                            <a:srgbClr val="000000"/>
                          </a:solidFill>
                        </a:rPr>
                        <a:t> KT</a:t>
                      </a:r>
                    </a:p>
                    <a:p>
                      <a:pPr algn="ctr"/>
                      <a:endParaRPr lang="en-US" sz="1000" dirty="0">
                        <a:solidFill>
                          <a:srgbClr val="000000"/>
                        </a:solidFill>
                      </a:endParaRPr>
                    </a:p>
                    <a:p>
                      <a:pPr algn="ctr"/>
                      <a:r>
                        <a:rPr lang="en-US" sz="1000" dirty="0">
                          <a:solidFill>
                            <a:srgbClr val="000000"/>
                          </a:solidFill>
                        </a:rPr>
                        <a:t>At</a:t>
                      </a:r>
                      <a:r>
                        <a:rPr lang="en-US" sz="1000" b="1" dirty="0">
                          <a:solidFill>
                            <a:srgbClr val="000000"/>
                          </a:solidFill>
                        </a:rPr>
                        <a:t> 11000’</a:t>
                      </a:r>
                    </a:p>
                    <a:p>
                      <a:pPr algn="ctr"/>
                      <a:endParaRPr lang="en-US" sz="1000" b="1" dirty="0">
                        <a:solidFill>
                          <a:srgbClr val="000000"/>
                        </a:solidFill>
                      </a:endParaRPr>
                    </a:p>
                  </p:txBody>
                </p:sp>
                <p:sp>
                  <p:nvSpPr>
                    <p:cNvPr id="67" name="Rounded Rectangular Callout 66"/>
                    <p:cNvSpPr/>
                    <p:nvPr/>
                  </p:nvSpPr>
                  <p:spPr>
                    <a:xfrm>
                      <a:off x="5709983" y="5626347"/>
                      <a:ext cx="850318" cy="350829"/>
                    </a:xfrm>
                    <a:prstGeom prst="wedgeRoundRectCallout">
                      <a:avLst>
                        <a:gd name="adj1" fmla="val 19087"/>
                        <a:gd name="adj2" fmla="val -140096"/>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Below </a:t>
                      </a:r>
                      <a:r>
                        <a:rPr lang="en-US" sz="1000" b="1" dirty="0">
                          <a:solidFill>
                            <a:srgbClr val="000000"/>
                          </a:solidFill>
                        </a:rPr>
                        <a:t>10000’</a:t>
                      </a:r>
                    </a:p>
                  </p:txBody>
                </p:sp>
                <p:sp>
                  <p:nvSpPr>
                    <p:cNvPr id="70" name="Rounded Rectangular Callout 69"/>
                    <p:cNvSpPr/>
                    <p:nvPr/>
                  </p:nvSpPr>
                  <p:spPr>
                    <a:xfrm>
                      <a:off x="6598710" y="5860193"/>
                      <a:ext cx="850318" cy="350829"/>
                    </a:xfrm>
                    <a:prstGeom prst="wedgeRoundRectCallout">
                      <a:avLst>
                        <a:gd name="adj1" fmla="val -26241"/>
                        <a:gd name="adj2" fmla="val -172234"/>
                        <a:gd name="adj3" fmla="val 16667"/>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or Above </a:t>
                      </a:r>
                      <a:r>
                        <a:rPr lang="en-US" sz="1000" b="1" dirty="0">
                          <a:solidFill>
                            <a:srgbClr val="000000"/>
                          </a:solidFill>
                        </a:rPr>
                        <a:t>9000’</a:t>
                      </a:r>
                    </a:p>
                  </p:txBody>
                </p:sp>
                <p:sp>
                  <p:nvSpPr>
                    <p:cNvPr id="79" name="TextBox 78"/>
                    <p:cNvSpPr txBox="1"/>
                    <p:nvPr/>
                  </p:nvSpPr>
                  <p:spPr>
                    <a:xfrm>
                      <a:off x="7732632" y="5658180"/>
                      <a:ext cx="679994" cy="261610"/>
                    </a:xfrm>
                    <a:prstGeom prst="rect">
                      <a:avLst/>
                    </a:prstGeom>
                    <a:noFill/>
                  </p:spPr>
                  <p:txBody>
                    <a:bodyPr wrap="none" rtlCol="0">
                      <a:spAutoFit/>
                    </a:bodyPr>
                    <a:lstStyle/>
                    <a:p>
                      <a:r>
                        <a:rPr lang="en-US" sz="1100" b="1" i="1" dirty="0">
                          <a:solidFill>
                            <a:srgbClr val="000000"/>
                          </a:solidFill>
                        </a:rPr>
                        <a:t>THZMN</a:t>
                      </a:r>
                    </a:p>
                  </p:txBody>
                </p:sp>
                <p:sp>
                  <p:nvSpPr>
                    <p:cNvPr id="80" name="Rounded Rectangular Callout 79"/>
                    <p:cNvSpPr/>
                    <p:nvPr/>
                  </p:nvSpPr>
                  <p:spPr>
                    <a:xfrm>
                      <a:off x="7588172" y="5860577"/>
                      <a:ext cx="727332" cy="204445"/>
                    </a:xfrm>
                    <a:prstGeom prst="wedgeRoundRectCallout">
                      <a:avLst>
                        <a:gd name="adj1" fmla="val -77819"/>
                        <a:gd name="adj2" fmla="val -192499"/>
                        <a:gd name="adj3" fmla="val 16667"/>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7000’</a:t>
                      </a:r>
                    </a:p>
                  </p:txBody>
                </p:sp>
                <p:sp>
                  <p:nvSpPr>
                    <p:cNvPr id="81" name="TextBox 80"/>
                    <p:cNvSpPr txBox="1"/>
                    <p:nvPr/>
                  </p:nvSpPr>
                  <p:spPr>
                    <a:xfrm>
                      <a:off x="8120513" y="5475390"/>
                      <a:ext cx="623889" cy="261610"/>
                    </a:xfrm>
                    <a:prstGeom prst="rect">
                      <a:avLst/>
                    </a:prstGeom>
                    <a:noFill/>
                  </p:spPr>
                  <p:txBody>
                    <a:bodyPr wrap="none" rtlCol="0">
                      <a:spAutoFit/>
                    </a:bodyPr>
                    <a:lstStyle/>
                    <a:p>
                      <a:r>
                        <a:rPr lang="en-US" sz="1100" b="1" i="1" dirty="0">
                          <a:solidFill>
                            <a:srgbClr val="000000"/>
                          </a:solidFill>
                        </a:rPr>
                        <a:t>GIBBZ</a:t>
                      </a:r>
                    </a:p>
                  </p:txBody>
                </p:sp>
                <p:cxnSp>
                  <p:nvCxnSpPr>
                    <p:cNvPr id="46" name="Straight Connector 45"/>
                    <p:cNvCxnSpPr/>
                    <p:nvPr/>
                  </p:nvCxnSpPr>
                  <p:spPr>
                    <a:xfrm flipV="1">
                      <a:off x="3881887" y="4799528"/>
                      <a:ext cx="432938" cy="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4-Point Star 56"/>
                    <p:cNvSpPr/>
                    <p:nvPr/>
                  </p:nvSpPr>
                  <p:spPr>
                    <a:xfrm>
                      <a:off x="4025269" y="4474403"/>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ounded Rectangular Callout 62"/>
                    <p:cNvSpPr/>
                    <p:nvPr/>
                  </p:nvSpPr>
                  <p:spPr>
                    <a:xfrm>
                      <a:off x="1227645" y="4757107"/>
                      <a:ext cx="850318" cy="625662"/>
                    </a:xfrm>
                    <a:prstGeom prst="wedgeRoundRectCallout">
                      <a:avLst>
                        <a:gd name="adj1" fmla="val 41142"/>
                        <a:gd name="adj2" fmla="val -117351"/>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Between </a:t>
                      </a:r>
                    </a:p>
                    <a:p>
                      <a:pPr algn="ctr"/>
                      <a:r>
                        <a:rPr lang="en-US" sz="1000" b="1" dirty="0">
                          <a:solidFill>
                            <a:srgbClr val="000000"/>
                          </a:solidFill>
                        </a:rPr>
                        <a:t>FL270</a:t>
                      </a:r>
                    </a:p>
                    <a:p>
                      <a:pPr algn="ctr"/>
                      <a:r>
                        <a:rPr lang="en-US" sz="1000" b="1" dirty="0">
                          <a:solidFill>
                            <a:srgbClr val="000000"/>
                          </a:solidFill>
                        </a:rPr>
                        <a:t> &amp; </a:t>
                      </a:r>
                    </a:p>
                    <a:p>
                      <a:pPr algn="ctr"/>
                      <a:r>
                        <a:rPr lang="en-US" sz="1000" b="1" dirty="0">
                          <a:solidFill>
                            <a:srgbClr val="000000"/>
                          </a:solidFill>
                        </a:rPr>
                        <a:t>FL240</a:t>
                      </a:r>
                    </a:p>
                  </p:txBody>
                </p:sp>
                <p:sp>
                  <p:nvSpPr>
                    <p:cNvPr id="77" name="&quot;No&quot; Symbol 76"/>
                    <p:cNvSpPr/>
                    <p:nvPr/>
                  </p:nvSpPr>
                  <p:spPr>
                    <a:xfrm>
                      <a:off x="4551976" y="3786557"/>
                      <a:ext cx="389576" cy="400448"/>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82" name="&quot;No&quot; Symbol 81"/>
                    <p:cNvSpPr/>
                    <p:nvPr/>
                  </p:nvSpPr>
                  <p:spPr>
                    <a:xfrm>
                      <a:off x="4904143" y="5689747"/>
                      <a:ext cx="370341" cy="336329"/>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13" name="Rounded Rectangle 12"/>
                    <p:cNvSpPr/>
                    <p:nvPr/>
                  </p:nvSpPr>
                  <p:spPr>
                    <a:xfrm>
                      <a:off x="4693920" y="5471909"/>
                      <a:ext cx="783852" cy="22428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quot;No&quot; Symbol 82"/>
                    <p:cNvSpPr/>
                    <p:nvPr/>
                  </p:nvSpPr>
                  <p:spPr>
                    <a:xfrm>
                      <a:off x="5920381" y="5642977"/>
                      <a:ext cx="341209" cy="322712"/>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89" name="Freeform 88"/>
                    <p:cNvSpPr/>
                    <p:nvPr/>
                  </p:nvSpPr>
                  <p:spPr>
                    <a:xfrm>
                      <a:off x="4409105" y="4645423"/>
                      <a:ext cx="4622558" cy="300615"/>
                    </a:xfrm>
                    <a:custGeom>
                      <a:avLst/>
                      <a:gdLst>
                        <a:gd name="connsiteX0" fmla="*/ 0 w 7046259"/>
                        <a:gd name="connsiteY0" fmla="*/ 3729317 h 3729317"/>
                        <a:gd name="connsiteX1" fmla="*/ 7046259 w 7046259"/>
                        <a:gd name="connsiteY1" fmla="*/ 0 h 3729317"/>
                        <a:gd name="connsiteX0" fmla="*/ 0 w 7046259"/>
                        <a:gd name="connsiteY0" fmla="*/ 3729317 h 3729317"/>
                        <a:gd name="connsiteX1" fmla="*/ 1308847 w 7046259"/>
                        <a:gd name="connsiteY1" fmla="*/ 3048000 h 3729317"/>
                        <a:gd name="connsiteX2" fmla="*/ 7046259 w 7046259"/>
                        <a:gd name="connsiteY2" fmla="*/ 0 h 3729317"/>
                        <a:gd name="connsiteX0" fmla="*/ 0 w 7046259"/>
                        <a:gd name="connsiteY0" fmla="*/ 3729317 h 3729317"/>
                        <a:gd name="connsiteX1" fmla="*/ 1308847 w 7046259"/>
                        <a:gd name="connsiteY1" fmla="*/ 3048000 h 3729317"/>
                        <a:gd name="connsiteX2" fmla="*/ 2474259 w 7046259"/>
                        <a:gd name="connsiteY2" fmla="*/ 2438400 h 3729317"/>
                        <a:gd name="connsiteX3" fmla="*/ 7046259 w 7046259"/>
                        <a:gd name="connsiteY3" fmla="*/ 0 h 3729317"/>
                        <a:gd name="connsiteX0" fmla="*/ 0 w 7046259"/>
                        <a:gd name="connsiteY0" fmla="*/ 3729317 h 3729317"/>
                        <a:gd name="connsiteX1" fmla="*/ 1308847 w 7046259"/>
                        <a:gd name="connsiteY1" fmla="*/ 3048000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357718 w 7046259"/>
                        <a:gd name="connsiteY2" fmla="*/ 2868705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6651812 w 7046259"/>
                        <a:gd name="connsiteY3" fmla="*/ 251011 h 3729317"/>
                        <a:gd name="connsiteX4" fmla="*/ 7046259 w 7046259"/>
                        <a:gd name="connsiteY4" fmla="*/ 0 h 3729317"/>
                        <a:gd name="connsiteX0" fmla="*/ 0 w 7548282"/>
                        <a:gd name="connsiteY0" fmla="*/ 3478306 h 3478306"/>
                        <a:gd name="connsiteX1" fmla="*/ 1335741 w 7548282"/>
                        <a:gd name="connsiteY1" fmla="*/ 2734236 h 3478306"/>
                        <a:gd name="connsiteX2" fmla="*/ 238461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09278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02510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009786 w 7548282"/>
                        <a:gd name="connsiteY3" fmla="*/ 389106 h 3478306"/>
                        <a:gd name="connsiteX4" fmla="*/ 7548282 w 7548282"/>
                        <a:gd name="connsiteY4" fmla="*/ 0 h 3478306"/>
                        <a:gd name="connsiteX0" fmla="*/ 0 w 7470461"/>
                        <a:gd name="connsiteY0" fmla="*/ 3089200 h 3089200"/>
                        <a:gd name="connsiteX1" fmla="*/ 1335741 w 7470461"/>
                        <a:gd name="connsiteY1" fmla="*/ 2345130 h 3089200"/>
                        <a:gd name="connsiteX2" fmla="*/ 2112238 w 7470461"/>
                        <a:gd name="connsiteY2" fmla="*/ 2346656 h 3089200"/>
                        <a:gd name="connsiteX3" fmla="*/ 6009786 w 7470461"/>
                        <a:gd name="connsiteY3" fmla="*/ 0 h 3089200"/>
                        <a:gd name="connsiteX4" fmla="*/ 7470461 w 7470461"/>
                        <a:gd name="connsiteY4" fmla="*/ 9728 h 3089200"/>
                        <a:gd name="connsiteX0" fmla="*/ 0 w 7470461"/>
                        <a:gd name="connsiteY0" fmla="*/ 3089200 h 3089200"/>
                        <a:gd name="connsiteX1" fmla="*/ 1335741 w 7470461"/>
                        <a:gd name="connsiteY1" fmla="*/ 2345130 h 3089200"/>
                        <a:gd name="connsiteX2" fmla="*/ 6009786 w 7470461"/>
                        <a:gd name="connsiteY2" fmla="*/ 0 h 3089200"/>
                        <a:gd name="connsiteX3" fmla="*/ 7470461 w 7470461"/>
                        <a:gd name="connsiteY3" fmla="*/ 9728 h 3089200"/>
                        <a:gd name="connsiteX0" fmla="*/ 0 w 7470461"/>
                        <a:gd name="connsiteY0" fmla="*/ 3089200 h 3089200"/>
                        <a:gd name="connsiteX1" fmla="*/ 1335741 w 7470461"/>
                        <a:gd name="connsiteY1" fmla="*/ 2345130 h 3089200"/>
                        <a:gd name="connsiteX2" fmla="*/ 5423647 w 7470461"/>
                        <a:gd name="connsiteY2" fmla="*/ 286725 h 3089200"/>
                        <a:gd name="connsiteX3" fmla="*/ 6009786 w 7470461"/>
                        <a:gd name="connsiteY3" fmla="*/ 0 h 3089200"/>
                        <a:gd name="connsiteX4" fmla="*/ 7470461 w 7470461"/>
                        <a:gd name="connsiteY4" fmla="*/ 9728 h 3089200"/>
                        <a:gd name="connsiteX0" fmla="*/ 0 w 7470461"/>
                        <a:gd name="connsiteY0" fmla="*/ 3079472 h 3079472"/>
                        <a:gd name="connsiteX1" fmla="*/ 1335741 w 7470461"/>
                        <a:gd name="connsiteY1" fmla="*/ 2335402 h 3079472"/>
                        <a:gd name="connsiteX2" fmla="*/ 5423647 w 7470461"/>
                        <a:gd name="connsiteY2" fmla="*/ 276997 h 3079472"/>
                        <a:gd name="connsiteX3" fmla="*/ 7470461 w 7470461"/>
                        <a:gd name="connsiteY3" fmla="*/ 0 h 3079472"/>
                        <a:gd name="connsiteX0" fmla="*/ 0 w 7470461"/>
                        <a:gd name="connsiteY0" fmla="*/ 3079472 h 3079472"/>
                        <a:gd name="connsiteX1" fmla="*/ 1335741 w 7470461"/>
                        <a:gd name="connsiteY1" fmla="*/ 2335402 h 3079472"/>
                        <a:gd name="connsiteX2" fmla="*/ 5423647 w 7470461"/>
                        <a:gd name="connsiteY2" fmla="*/ 276997 h 3079472"/>
                        <a:gd name="connsiteX3" fmla="*/ 7470461 w 7470461"/>
                        <a:gd name="connsiteY3" fmla="*/ 0 h 3079472"/>
                        <a:gd name="connsiteX0" fmla="*/ 0 w 7470461"/>
                        <a:gd name="connsiteY0" fmla="*/ 3079472 h 3079472"/>
                        <a:gd name="connsiteX1" fmla="*/ 1335741 w 7470461"/>
                        <a:gd name="connsiteY1" fmla="*/ 2335402 h 3079472"/>
                        <a:gd name="connsiteX2" fmla="*/ 3895098 w 7470461"/>
                        <a:gd name="connsiteY2" fmla="*/ 1027624 h 3079472"/>
                        <a:gd name="connsiteX3" fmla="*/ 7470461 w 7470461"/>
                        <a:gd name="connsiteY3" fmla="*/ 0 h 3079472"/>
                        <a:gd name="connsiteX0" fmla="*/ 0 w 7647882"/>
                        <a:gd name="connsiteY0" fmla="*/ 2055890 h 2055890"/>
                        <a:gd name="connsiteX1" fmla="*/ 1335741 w 7647882"/>
                        <a:gd name="connsiteY1" fmla="*/ 1311820 h 2055890"/>
                        <a:gd name="connsiteX2" fmla="*/ 3895098 w 7647882"/>
                        <a:gd name="connsiteY2" fmla="*/ 4042 h 2055890"/>
                        <a:gd name="connsiteX3" fmla="*/ 7647882 w 7647882"/>
                        <a:gd name="connsiteY3" fmla="*/ 0 h 2055890"/>
                        <a:gd name="connsiteX0" fmla="*/ 0 w 7647882"/>
                        <a:gd name="connsiteY0" fmla="*/ 2055890 h 2055890"/>
                        <a:gd name="connsiteX1" fmla="*/ 1335741 w 7647882"/>
                        <a:gd name="connsiteY1" fmla="*/ 1311820 h 2055890"/>
                        <a:gd name="connsiteX2" fmla="*/ 7647882 w 7647882"/>
                        <a:gd name="connsiteY2" fmla="*/ 0 h 2055890"/>
                        <a:gd name="connsiteX0" fmla="*/ 0 w 7647882"/>
                        <a:gd name="connsiteY0" fmla="*/ 2055890 h 2055890"/>
                        <a:gd name="connsiteX1" fmla="*/ 7647882 w 7647882"/>
                        <a:gd name="connsiteY1" fmla="*/ 0 h 2055890"/>
                        <a:gd name="connsiteX0" fmla="*/ 0 w 8148815"/>
                        <a:gd name="connsiteY0" fmla="*/ 0 h 178426"/>
                        <a:gd name="connsiteX1" fmla="*/ 8148815 w 8148815"/>
                        <a:gd name="connsiteY1" fmla="*/ 178426 h 178426"/>
                        <a:gd name="connsiteX0" fmla="*/ 0 w 8148815"/>
                        <a:gd name="connsiteY0" fmla="*/ 0 h 178426"/>
                        <a:gd name="connsiteX1" fmla="*/ 8148815 w 8148815"/>
                        <a:gd name="connsiteY1" fmla="*/ 178426 h 178426"/>
                        <a:gd name="connsiteX0" fmla="*/ 0 w 8148815"/>
                        <a:gd name="connsiteY0" fmla="*/ 0 h 178426"/>
                        <a:gd name="connsiteX1" fmla="*/ 2600934 w 8148815"/>
                        <a:gd name="connsiteY1" fmla="*/ 56671 h 178426"/>
                        <a:gd name="connsiteX2" fmla="*/ 8148815 w 8148815"/>
                        <a:gd name="connsiteY2" fmla="*/ 178426 h 178426"/>
                        <a:gd name="connsiteX0" fmla="*/ 0 w 8148815"/>
                        <a:gd name="connsiteY0" fmla="*/ 0 h 1241415"/>
                        <a:gd name="connsiteX1" fmla="*/ 4787543 w 8148815"/>
                        <a:gd name="connsiteY1" fmla="*/ 1241415 h 1241415"/>
                        <a:gd name="connsiteX2" fmla="*/ 8148815 w 8148815"/>
                        <a:gd name="connsiteY2" fmla="*/ 178426 h 1241415"/>
                        <a:gd name="connsiteX0" fmla="*/ 0 w 7806909"/>
                        <a:gd name="connsiteY0" fmla="*/ 0 h 1241415"/>
                        <a:gd name="connsiteX1" fmla="*/ 4787543 w 7806909"/>
                        <a:gd name="connsiteY1" fmla="*/ 1241415 h 1241415"/>
                        <a:gd name="connsiteX2" fmla="*/ 7806909 w 7806909"/>
                        <a:gd name="connsiteY2" fmla="*/ 1227998 h 1241415"/>
                        <a:gd name="connsiteX0" fmla="*/ 0 w 7830763"/>
                        <a:gd name="connsiteY0" fmla="*/ 0 h 1243901"/>
                        <a:gd name="connsiteX1" fmla="*/ 4787543 w 7830763"/>
                        <a:gd name="connsiteY1" fmla="*/ 1241415 h 1243901"/>
                        <a:gd name="connsiteX2" fmla="*/ 7830763 w 7830763"/>
                        <a:gd name="connsiteY2" fmla="*/ 1243901 h 1243901"/>
                        <a:gd name="connsiteX0" fmla="*/ 0 w 7830763"/>
                        <a:gd name="connsiteY0" fmla="*/ 0 h 1638981"/>
                        <a:gd name="connsiteX1" fmla="*/ 6338047 w 7830763"/>
                        <a:gd name="connsiteY1" fmla="*/ 1638981 h 1638981"/>
                        <a:gd name="connsiteX2" fmla="*/ 7830763 w 7830763"/>
                        <a:gd name="connsiteY2" fmla="*/ 1243901 h 1638981"/>
                        <a:gd name="connsiteX0" fmla="*/ 0 w 7830763"/>
                        <a:gd name="connsiteY0" fmla="*/ 0 h 1964984"/>
                        <a:gd name="connsiteX1" fmla="*/ 7737477 w 7830763"/>
                        <a:gd name="connsiteY1" fmla="*/ 1964984 h 1964984"/>
                        <a:gd name="connsiteX2" fmla="*/ 7830763 w 7830763"/>
                        <a:gd name="connsiteY2" fmla="*/ 1243901 h 1964984"/>
                        <a:gd name="connsiteX0" fmla="*/ 0 w 8307841"/>
                        <a:gd name="connsiteY0" fmla="*/ 0 h 1967469"/>
                        <a:gd name="connsiteX1" fmla="*/ 7737477 w 8307841"/>
                        <a:gd name="connsiteY1" fmla="*/ 1964984 h 1967469"/>
                        <a:gd name="connsiteX2" fmla="*/ 8307841 w 8307841"/>
                        <a:gd name="connsiteY2" fmla="*/ 1967469 h 1967469"/>
                        <a:gd name="connsiteX0" fmla="*/ 0 w 8307841"/>
                        <a:gd name="connsiteY0" fmla="*/ 0 h 1967469"/>
                        <a:gd name="connsiteX1" fmla="*/ 7705672 w 8307841"/>
                        <a:gd name="connsiteY1" fmla="*/ 1964984 h 1967469"/>
                        <a:gd name="connsiteX2" fmla="*/ 8307841 w 8307841"/>
                        <a:gd name="connsiteY2" fmla="*/ 1967469 h 1967469"/>
                        <a:gd name="connsiteX0" fmla="*/ 0 w 8307841"/>
                        <a:gd name="connsiteY0" fmla="*/ 0 h 1967469"/>
                        <a:gd name="connsiteX1" fmla="*/ 6854882 w 8307841"/>
                        <a:gd name="connsiteY1" fmla="*/ 1750298 h 1967469"/>
                        <a:gd name="connsiteX2" fmla="*/ 8307841 w 8307841"/>
                        <a:gd name="connsiteY2" fmla="*/ 1967469 h 1967469"/>
                        <a:gd name="connsiteX0" fmla="*/ 0 w 8260133"/>
                        <a:gd name="connsiteY0" fmla="*/ 0 h 1768686"/>
                        <a:gd name="connsiteX1" fmla="*/ 6854882 w 8260133"/>
                        <a:gd name="connsiteY1" fmla="*/ 1750298 h 1768686"/>
                        <a:gd name="connsiteX2" fmla="*/ 8260133 w 8260133"/>
                        <a:gd name="connsiteY2" fmla="*/ 1768686 h 1768686"/>
                        <a:gd name="connsiteX0" fmla="*/ 0 w 8268085"/>
                        <a:gd name="connsiteY0" fmla="*/ 0 h 1776638"/>
                        <a:gd name="connsiteX1" fmla="*/ 6854882 w 8268085"/>
                        <a:gd name="connsiteY1" fmla="*/ 1750298 h 1776638"/>
                        <a:gd name="connsiteX2" fmla="*/ 8268085 w 8268085"/>
                        <a:gd name="connsiteY2" fmla="*/ 1776638 h 1776638"/>
                        <a:gd name="connsiteX0" fmla="*/ 0 w 8283987"/>
                        <a:gd name="connsiteY0" fmla="*/ 0 h 1768687"/>
                        <a:gd name="connsiteX1" fmla="*/ 6854882 w 8283987"/>
                        <a:gd name="connsiteY1" fmla="*/ 1750298 h 1768687"/>
                        <a:gd name="connsiteX2" fmla="*/ 8283987 w 8283987"/>
                        <a:gd name="connsiteY2" fmla="*/ 1768687 h 1768687"/>
                        <a:gd name="connsiteX0" fmla="*/ 0 w 8260133"/>
                        <a:gd name="connsiteY0" fmla="*/ 0 h 1760735"/>
                        <a:gd name="connsiteX1" fmla="*/ 6854882 w 8260133"/>
                        <a:gd name="connsiteY1" fmla="*/ 1750298 h 1760735"/>
                        <a:gd name="connsiteX2" fmla="*/ 8260133 w 8260133"/>
                        <a:gd name="connsiteY2" fmla="*/ 1760735 h 1760735"/>
                        <a:gd name="connsiteX0" fmla="*/ 0 w 8268084"/>
                        <a:gd name="connsiteY0" fmla="*/ 0 h 1750298"/>
                        <a:gd name="connsiteX1" fmla="*/ 6854882 w 8268084"/>
                        <a:gd name="connsiteY1" fmla="*/ 1750298 h 1750298"/>
                        <a:gd name="connsiteX2" fmla="*/ 8268084 w 8268084"/>
                        <a:gd name="connsiteY2" fmla="*/ 1736881 h 1750298"/>
                        <a:gd name="connsiteX0" fmla="*/ 0 w 6854882"/>
                        <a:gd name="connsiteY0" fmla="*/ 0 h 1750298"/>
                        <a:gd name="connsiteX1" fmla="*/ 6854882 w 6854882"/>
                        <a:gd name="connsiteY1" fmla="*/ 1750298 h 1750298"/>
                        <a:gd name="connsiteX0" fmla="*/ 0 w 3378436"/>
                        <a:gd name="connsiteY0" fmla="*/ 0 h 853150"/>
                        <a:gd name="connsiteX1" fmla="*/ 3378436 w 3378436"/>
                        <a:gd name="connsiteY1" fmla="*/ 853150 h 853150"/>
                        <a:gd name="connsiteX0" fmla="*/ 0 w 3378436"/>
                        <a:gd name="connsiteY0" fmla="*/ 0 h 853150"/>
                        <a:gd name="connsiteX1" fmla="*/ 2426474 w 3378436"/>
                        <a:gd name="connsiteY1" fmla="*/ 630166 h 853150"/>
                        <a:gd name="connsiteX2" fmla="*/ 3378436 w 3378436"/>
                        <a:gd name="connsiteY2" fmla="*/ 853150 h 853150"/>
                        <a:gd name="connsiteX0" fmla="*/ 0 w 3378436"/>
                        <a:gd name="connsiteY0" fmla="*/ 0 h 853150"/>
                        <a:gd name="connsiteX1" fmla="*/ 2426474 w 3378436"/>
                        <a:gd name="connsiteY1" fmla="*/ 630166 h 853150"/>
                        <a:gd name="connsiteX2" fmla="*/ 3378436 w 3378436"/>
                        <a:gd name="connsiteY2" fmla="*/ 853150 h 853150"/>
                        <a:gd name="connsiteX0" fmla="*/ 0 w 4421062"/>
                        <a:gd name="connsiteY0" fmla="*/ 0 h 630166"/>
                        <a:gd name="connsiteX1" fmla="*/ 2426474 w 4421062"/>
                        <a:gd name="connsiteY1" fmla="*/ 630166 h 630166"/>
                        <a:gd name="connsiteX2" fmla="*/ 4421062 w 4421062"/>
                        <a:gd name="connsiteY2" fmla="*/ 382404 h 630166"/>
                        <a:gd name="connsiteX0" fmla="*/ 0 w 4421062"/>
                        <a:gd name="connsiteY0" fmla="*/ 0 h 853359"/>
                        <a:gd name="connsiteX1" fmla="*/ 2426474 w 4421062"/>
                        <a:gd name="connsiteY1" fmla="*/ 630166 h 853359"/>
                        <a:gd name="connsiteX2" fmla="*/ 2399275 w 4421062"/>
                        <a:gd name="connsiteY2" fmla="*/ 853150 h 853359"/>
                        <a:gd name="connsiteX3" fmla="*/ 4421062 w 4421062"/>
                        <a:gd name="connsiteY3" fmla="*/ 382404 h 853359"/>
                        <a:gd name="connsiteX0" fmla="*/ 0 w 4466394"/>
                        <a:gd name="connsiteY0" fmla="*/ 0 h 877925"/>
                        <a:gd name="connsiteX1" fmla="*/ 2426474 w 4466394"/>
                        <a:gd name="connsiteY1" fmla="*/ 630166 h 877925"/>
                        <a:gd name="connsiteX2" fmla="*/ 2399275 w 4466394"/>
                        <a:gd name="connsiteY2" fmla="*/ 853150 h 877925"/>
                        <a:gd name="connsiteX3" fmla="*/ 4466394 w 4466394"/>
                        <a:gd name="connsiteY3" fmla="*/ 877925 h 877925"/>
                        <a:gd name="connsiteX0" fmla="*/ 0 w 4466394"/>
                        <a:gd name="connsiteY0" fmla="*/ 0 h 877925"/>
                        <a:gd name="connsiteX1" fmla="*/ 2426474 w 4466394"/>
                        <a:gd name="connsiteY1" fmla="*/ 630166 h 877925"/>
                        <a:gd name="connsiteX2" fmla="*/ 4466394 w 4466394"/>
                        <a:gd name="connsiteY2" fmla="*/ 877925 h 877925"/>
                        <a:gd name="connsiteX0" fmla="*/ 0 w 4466394"/>
                        <a:gd name="connsiteY0" fmla="*/ 0 h 878129"/>
                        <a:gd name="connsiteX1" fmla="*/ 2435541 w 4466394"/>
                        <a:gd name="connsiteY1" fmla="*/ 803600 h 878129"/>
                        <a:gd name="connsiteX2" fmla="*/ 4466394 w 4466394"/>
                        <a:gd name="connsiteY2" fmla="*/ 877925 h 878129"/>
                        <a:gd name="connsiteX0" fmla="*/ 0 w 4470134"/>
                        <a:gd name="connsiteY0" fmla="*/ 0 h 861189"/>
                        <a:gd name="connsiteX1" fmla="*/ 2435541 w 4470134"/>
                        <a:gd name="connsiteY1" fmla="*/ 803600 h 861189"/>
                        <a:gd name="connsiteX2" fmla="*/ 4470134 w 4470134"/>
                        <a:gd name="connsiteY2" fmla="*/ 816604 h 861189"/>
                        <a:gd name="connsiteX0" fmla="*/ 0 w 4470134"/>
                        <a:gd name="connsiteY0" fmla="*/ 0 h 867353"/>
                        <a:gd name="connsiteX1" fmla="*/ 2435541 w 4470134"/>
                        <a:gd name="connsiteY1" fmla="*/ 803600 h 867353"/>
                        <a:gd name="connsiteX2" fmla="*/ 4470134 w 4470134"/>
                        <a:gd name="connsiteY2" fmla="*/ 816604 h 867353"/>
                        <a:gd name="connsiteX0" fmla="*/ 0 w 4470134"/>
                        <a:gd name="connsiteY0" fmla="*/ 0 h 816604"/>
                        <a:gd name="connsiteX1" fmla="*/ 2435541 w 4470134"/>
                        <a:gd name="connsiteY1" fmla="*/ 803600 h 816604"/>
                        <a:gd name="connsiteX2" fmla="*/ 4470134 w 4470134"/>
                        <a:gd name="connsiteY2" fmla="*/ 816604 h 816604"/>
                        <a:gd name="connsiteX0" fmla="*/ 0 w 4537451"/>
                        <a:gd name="connsiteY0" fmla="*/ 0 h 806384"/>
                        <a:gd name="connsiteX1" fmla="*/ 2435541 w 4537451"/>
                        <a:gd name="connsiteY1" fmla="*/ 803600 h 806384"/>
                        <a:gd name="connsiteX2" fmla="*/ 4537451 w 4537451"/>
                        <a:gd name="connsiteY2" fmla="*/ 806384 h 806384"/>
                      </a:gdLst>
                      <a:ahLst/>
                      <a:cxnLst>
                        <a:cxn ang="0">
                          <a:pos x="connsiteX0" y="connsiteY0"/>
                        </a:cxn>
                        <a:cxn ang="0">
                          <a:pos x="connsiteX1" y="connsiteY1"/>
                        </a:cxn>
                        <a:cxn ang="0">
                          <a:pos x="connsiteX2" y="connsiteY2"/>
                        </a:cxn>
                      </a:cxnLst>
                      <a:rect l="l" t="t" r="r" b="b"/>
                      <a:pathLst>
                        <a:path w="4537451" h="806384">
                          <a:moveTo>
                            <a:pt x="0" y="0"/>
                          </a:moveTo>
                          <a:lnTo>
                            <a:pt x="2435541" y="803600"/>
                          </a:lnTo>
                          <a:lnTo>
                            <a:pt x="4537451" y="80638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4-Point Star 89"/>
                    <p:cNvSpPr/>
                    <p:nvPr/>
                  </p:nvSpPr>
                  <p:spPr>
                    <a:xfrm>
                      <a:off x="5504777" y="4849529"/>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4-Point Star 90"/>
                    <p:cNvSpPr/>
                    <p:nvPr/>
                  </p:nvSpPr>
                  <p:spPr>
                    <a:xfrm>
                      <a:off x="6167717" y="5043839"/>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4-Point Star 91"/>
                    <p:cNvSpPr/>
                    <p:nvPr/>
                  </p:nvSpPr>
                  <p:spPr>
                    <a:xfrm>
                      <a:off x="6685668" y="5174399"/>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4-Point Star 92"/>
                    <p:cNvSpPr/>
                    <p:nvPr/>
                  </p:nvSpPr>
                  <p:spPr>
                    <a:xfrm>
                      <a:off x="7267438" y="5307533"/>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4-Point Star 93"/>
                    <p:cNvSpPr/>
                    <p:nvPr/>
                  </p:nvSpPr>
                  <p:spPr>
                    <a:xfrm>
                      <a:off x="8118280" y="5377779"/>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4-Point Star 61"/>
                    <p:cNvSpPr/>
                    <p:nvPr/>
                  </p:nvSpPr>
                  <p:spPr>
                    <a:xfrm>
                      <a:off x="4851905" y="4602129"/>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ounded Rectangle 94"/>
                    <p:cNvSpPr/>
                    <p:nvPr/>
                  </p:nvSpPr>
                  <p:spPr>
                    <a:xfrm>
                      <a:off x="7245264" y="3829775"/>
                      <a:ext cx="1654729" cy="817245"/>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400" b="1" i="1" dirty="0">
                          <a:effectLst>
                            <a:outerShdw blurRad="38100" dist="38100" dir="2700000" algn="tl">
                              <a:srgbClr val="000000">
                                <a:alpha val="43137"/>
                              </a:srgbClr>
                            </a:outerShdw>
                          </a:effectLst>
                        </a:rPr>
                        <a:t>ATC Issued </a:t>
                      </a:r>
                    </a:p>
                    <a:p>
                      <a:pPr algn="ctr"/>
                      <a:r>
                        <a:rPr lang="en-US" sz="1400" b="1" i="1" dirty="0">
                          <a:effectLst>
                            <a:outerShdw blurRad="38100" dist="38100" dir="2700000" algn="tl">
                              <a:srgbClr val="000000">
                                <a:alpha val="43137"/>
                              </a:srgbClr>
                            </a:outerShdw>
                          </a:effectLst>
                        </a:rPr>
                        <a:t>“Bottom Altitude”</a:t>
                      </a:r>
                    </a:p>
                    <a:p>
                      <a:pPr algn="ctr"/>
                      <a:r>
                        <a:rPr lang="en-US" sz="1400" b="1" i="1" dirty="0">
                          <a:effectLst>
                            <a:outerShdw blurRad="38100" dist="38100" dir="2700000" algn="tl">
                              <a:srgbClr val="000000">
                                <a:alpha val="43137"/>
                              </a:srgbClr>
                            </a:outerShdw>
                          </a:effectLst>
                        </a:rPr>
                        <a:t> 10,000’</a:t>
                      </a:r>
                      <a:r>
                        <a:rPr lang="en-US" sz="1400" b="1" dirty="0">
                          <a:effectLst>
                            <a:outerShdw blurRad="38100" dist="38100" dir="2700000" algn="tl">
                              <a:srgbClr val="000000">
                                <a:alpha val="43137"/>
                              </a:srgbClr>
                            </a:outerShdw>
                          </a:effectLst>
                        </a:rPr>
                        <a:t> </a:t>
                      </a:r>
                    </a:p>
                  </p:txBody>
                </p:sp>
              </p:grpSp>
            </p:grpSp>
          </p:grpSp>
        </p:grpSp>
        <p:sp>
          <p:nvSpPr>
            <p:cNvPr id="65" name="4-Point Star 64"/>
            <p:cNvSpPr/>
            <p:nvPr/>
          </p:nvSpPr>
          <p:spPr>
            <a:xfrm>
              <a:off x="8086956" y="4853890"/>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4-Point Star 77"/>
            <p:cNvSpPr/>
            <p:nvPr/>
          </p:nvSpPr>
          <p:spPr>
            <a:xfrm>
              <a:off x="6685668" y="4848594"/>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4-Point Star 27"/>
            <p:cNvSpPr/>
            <p:nvPr/>
          </p:nvSpPr>
          <p:spPr>
            <a:xfrm>
              <a:off x="6165840" y="4770323"/>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4-Point Star 74"/>
            <p:cNvSpPr/>
            <p:nvPr/>
          </p:nvSpPr>
          <p:spPr>
            <a:xfrm>
              <a:off x="7267438" y="4852735"/>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4-Point Star 73"/>
            <p:cNvSpPr/>
            <p:nvPr/>
          </p:nvSpPr>
          <p:spPr>
            <a:xfrm>
              <a:off x="5503034" y="4693185"/>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4-Point Star 87"/>
            <p:cNvSpPr/>
            <p:nvPr/>
          </p:nvSpPr>
          <p:spPr>
            <a:xfrm>
              <a:off x="4853267" y="4697129"/>
              <a:ext cx="197224" cy="188259"/>
            </a:xfrm>
            <a:prstGeom prst="star4">
              <a:avLst/>
            </a:prstGeom>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9" name="TextBox 98"/>
          <p:cNvSpPr txBox="1"/>
          <p:nvPr/>
        </p:nvSpPr>
        <p:spPr>
          <a:xfrm>
            <a:off x="0" y="0"/>
            <a:ext cx="2650084" cy="253916"/>
          </a:xfrm>
          <a:prstGeom prst="rect">
            <a:avLst/>
          </a:prstGeom>
          <a:noFill/>
        </p:spPr>
        <p:txBody>
          <a:bodyPr wrap="none" rtlCol="0">
            <a:spAutoFit/>
          </a:bodyPr>
          <a:lstStyle/>
          <a:p>
            <a:r>
              <a:rPr lang="en-US" sz="1050" b="1" dirty="0"/>
              <a:t>Descend Via – Operational Application</a:t>
            </a:r>
          </a:p>
        </p:txBody>
      </p:sp>
      <p:sp>
        <p:nvSpPr>
          <p:cNvPr id="100" name="TextBox 99"/>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2005642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Pilot/Controller Initial Contact Phraseology</a:t>
            </a:r>
          </a:p>
        </p:txBody>
      </p:sp>
      <p:sp>
        <p:nvSpPr>
          <p:cNvPr id="4" name="Slide Number Placeholder 3"/>
          <p:cNvSpPr>
            <a:spLocks noGrp="1"/>
          </p:cNvSpPr>
          <p:nvPr>
            <p:ph type="sldNum" sz="quarter" idx="12"/>
          </p:nvPr>
        </p:nvSpPr>
        <p:spPr/>
        <p:txBody>
          <a:bodyPr/>
          <a:lstStyle/>
          <a:p>
            <a:fld id="{79BA96BB-7DBE-4AD9-88D2-170EED19CF9B}" type="slidenum">
              <a:rPr lang="en-US" smtClean="0"/>
              <a:pPr/>
              <a:t>77</a:t>
            </a:fld>
            <a:endParaRPr lang="en-US" dirty="0"/>
          </a:p>
        </p:txBody>
      </p:sp>
      <p:sp>
        <p:nvSpPr>
          <p:cNvPr id="6" name="Text Placeholder 5"/>
          <p:cNvSpPr>
            <a:spLocks noGrp="1"/>
          </p:cNvSpPr>
          <p:nvPr>
            <p:ph type="body" sz="quarter" idx="14"/>
          </p:nvPr>
        </p:nvSpPr>
        <p:spPr/>
        <p:txBody>
          <a:bodyPr/>
          <a:lstStyle/>
          <a:p>
            <a:endParaRPr lang="en-US" dirty="0"/>
          </a:p>
        </p:txBody>
      </p:sp>
      <p:grpSp>
        <p:nvGrpSpPr>
          <p:cNvPr id="9" name="Group 8"/>
          <p:cNvGrpSpPr/>
          <p:nvPr/>
        </p:nvGrpSpPr>
        <p:grpSpPr>
          <a:xfrm>
            <a:off x="369454" y="1749029"/>
            <a:ext cx="8171010" cy="4459704"/>
            <a:chOff x="369454" y="1749029"/>
            <a:chExt cx="8171010" cy="4459704"/>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314" y="3611691"/>
              <a:ext cx="3897086" cy="2597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4605" y="3611691"/>
              <a:ext cx="3635859" cy="2597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a:off x="369454" y="1749029"/>
              <a:ext cx="3973945" cy="1532334"/>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r>
                <a:rPr lang="en-US" sz="1400" b="1" dirty="0">
                  <a:effectLst>
                    <a:outerShdw blurRad="38100" dist="38100" dir="2700000" algn="tl">
                      <a:srgbClr val="000000">
                        <a:alpha val="43137"/>
                      </a:srgbClr>
                    </a:outerShdw>
                  </a:effectLst>
                </a:rPr>
                <a:t>“Potomac Approach, </a:t>
              </a:r>
            </a:p>
            <a:p>
              <a:pPr algn="ctr"/>
              <a:r>
                <a:rPr lang="en-US" sz="1400" b="1" dirty="0">
                  <a:effectLst>
                    <a:outerShdw blurRad="38100" dist="38100" dir="2700000" algn="tl">
                      <a:srgbClr val="000000">
                        <a:alpha val="43137"/>
                      </a:srgbClr>
                    </a:outerShdw>
                  </a:effectLst>
                </a:rPr>
                <a:t>Falcon Nine Zero Zero Delta Alpha,                            Leaving Flight Level Two Four Zero                                          For One Zero Thousand,</a:t>
              </a:r>
            </a:p>
            <a:p>
              <a:pPr algn="ctr"/>
              <a:r>
                <a:rPr lang="en-US" sz="1400" b="1" dirty="0">
                  <a:effectLst>
                    <a:outerShdw blurRad="38100" dist="38100" dir="2700000" algn="tl">
                      <a:srgbClr val="000000">
                        <a:alpha val="43137"/>
                      </a:srgbClr>
                    </a:outerShdw>
                  </a:effectLst>
                </a:rPr>
                <a:t> Descending Via The GIBBZ Two Arrival,</a:t>
              </a:r>
            </a:p>
            <a:p>
              <a:pPr algn="ctr"/>
              <a:r>
                <a:rPr lang="en-US" sz="1400" b="1" dirty="0">
                  <a:effectLst>
                    <a:outerShdw blurRad="38100" dist="38100" dir="2700000" algn="tl">
                      <a:srgbClr val="000000">
                        <a:alpha val="43137"/>
                      </a:srgbClr>
                    </a:outerShdw>
                  </a:effectLst>
                </a:rPr>
                <a:t> Landing North, Information Bravo”</a:t>
              </a:r>
            </a:p>
          </p:txBody>
        </p:sp>
        <p:sp>
          <p:nvSpPr>
            <p:cNvPr id="14" name="Rounded Rectangle 13"/>
            <p:cNvSpPr/>
            <p:nvPr/>
          </p:nvSpPr>
          <p:spPr>
            <a:xfrm>
              <a:off x="4904605" y="2464118"/>
              <a:ext cx="3635859"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dirty="0">
                  <a:effectLst>
                    <a:outerShdw blurRad="38100" dist="38100" dir="2700000" algn="tl">
                      <a:srgbClr val="000000">
                        <a:alpha val="43137"/>
                      </a:srgbClr>
                    </a:outerShdw>
                  </a:effectLst>
                </a:rPr>
                <a:t>“Falcon Nine Zero Zero Delta Alpha, </a:t>
              </a:r>
            </a:p>
            <a:p>
              <a:pPr algn="ctr"/>
              <a:r>
                <a:rPr lang="en-US" sz="1400" b="1" dirty="0">
                  <a:effectLst>
                    <a:outerShdw blurRad="38100" dist="38100" dir="2700000" algn="tl">
                      <a:srgbClr val="000000">
                        <a:alpha val="43137"/>
                      </a:srgbClr>
                    </a:outerShdw>
                  </a:effectLst>
                </a:rPr>
                <a:t>Potomac Approach,</a:t>
              </a:r>
            </a:p>
            <a:p>
              <a:pPr algn="ctr"/>
              <a:r>
                <a:rPr lang="en-US" sz="1400" b="1" dirty="0">
                  <a:effectLst>
                    <a:outerShdw blurRad="38100" dist="38100" dir="2700000" algn="tl">
                      <a:srgbClr val="000000">
                        <a:alpha val="43137"/>
                      </a:srgbClr>
                    </a:outerShdw>
                  </a:effectLst>
                </a:rPr>
                <a:t> Expect RNAV Zulu Runway One Center”</a:t>
              </a:r>
            </a:p>
          </p:txBody>
        </p:sp>
      </p:grpSp>
      <p:sp>
        <p:nvSpPr>
          <p:cNvPr id="10" name="TextBox 9"/>
          <p:cNvSpPr txBox="1"/>
          <p:nvPr/>
        </p:nvSpPr>
        <p:spPr>
          <a:xfrm>
            <a:off x="0" y="0"/>
            <a:ext cx="2650084" cy="253916"/>
          </a:xfrm>
          <a:prstGeom prst="rect">
            <a:avLst/>
          </a:prstGeom>
          <a:noFill/>
        </p:spPr>
        <p:txBody>
          <a:bodyPr wrap="none" rtlCol="0">
            <a:spAutoFit/>
          </a:bodyPr>
          <a:lstStyle/>
          <a:p>
            <a:r>
              <a:rPr lang="en-US" sz="1050" b="1" dirty="0"/>
              <a:t>Descend Via – Operational Application</a:t>
            </a:r>
          </a:p>
        </p:txBody>
      </p:sp>
      <p:sp>
        <p:nvSpPr>
          <p:cNvPr id="11" name="TextBox 10"/>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9324124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ATC Intervention On A STAR</a:t>
            </a:r>
          </a:p>
        </p:txBody>
      </p:sp>
      <p:sp>
        <p:nvSpPr>
          <p:cNvPr id="3" name="Content Placeholder 2"/>
          <p:cNvSpPr>
            <a:spLocks noGrp="1"/>
          </p:cNvSpPr>
          <p:nvPr>
            <p:ph idx="1"/>
          </p:nvPr>
        </p:nvSpPr>
        <p:spPr>
          <a:xfrm>
            <a:off x="838200" y="1630680"/>
            <a:ext cx="7848600" cy="4617720"/>
          </a:xfrm>
        </p:spPr>
        <p:txBody>
          <a:bodyPr>
            <a:normAutofit/>
          </a:bodyPr>
          <a:lstStyle/>
          <a:p>
            <a:r>
              <a:rPr lang="en-US" sz="1600" dirty="0"/>
              <a:t>ATC will issue an altitude to maintain and all appropriate altitude restrictions when the vector will take the aircraft off an assigned procedure that contains altitude instructions or the previously issued clearance included crossing restrictions</a:t>
            </a:r>
          </a:p>
          <a:p>
            <a:r>
              <a:rPr lang="en-US" sz="1600" dirty="0"/>
              <a:t>ATC must advise the pilot what to expect when the vector is completed</a:t>
            </a:r>
          </a:p>
          <a:p>
            <a:r>
              <a:rPr lang="en-US" sz="1600" dirty="0"/>
              <a:t>Phraseology:</a:t>
            </a:r>
          </a:p>
          <a:p>
            <a:pPr lvl="1"/>
            <a:r>
              <a:rPr lang="en-US" sz="1400" i="1" dirty="0"/>
              <a:t>“Citation Two Charlie Alpha, Fly Heading Zero Niner Zero, Vector For Spacing, Descend And Maintain Flight Level Two Niner Zero, Expect To Resume The BRBBQ One Arrival”</a:t>
            </a:r>
          </a:p>
          <a:p>
            <a:r>
              <a:rPr lang="en-US" sz="1600" dirty="0"/>
              <a:t>Air traffic will assign an altitude to cross the waypoint/fix, if no altitude is depicted at the waypoint/fix, for aircraft on a direct routing to a STAR</a:t>
            </a:r>
          </a:p>
          <a:p>
            <a:r>
              <a:rPr lang="en-US" sz="1600" dirty="0"/>
              <a:t>Air traffic must ensure obstacle clearance when issuing a “Descend Via” instruction to the pilot</a:t>
            </a:r>
          </a:p>
          <a:p>
            <a:r>
              <a:rPr lang="en-US" sz="1600" dirty="0">
                <a:solidFill>
                  <a:srgbClr val="FF0000"/>
                </a:solidFill>
              </a:rPr>
              <a:t>The chart note used to transition from Mach to IAS is canceled</a:t>
            </a:r>
          </a:p>
        </p:txBody>
      </p:sp>
      <p:sp>
        <p:nvSpPr>
          <p:cNvPr id="4" name="Slide Number Placeholder 3"/>
          <p:cNvSpPr>
            <a:spLocks noGrp="1"/>
          </p:cNvSpPr>
          <p:nvPr>
            <p:ph type="sldNum" sz="quarter" idx="12"/>
          </p:nvPr>
        </p:nvSpPr>
        <p:spPr/>
        <p:txBody>
          <a:bodyPr/>
          <a:lstStyle/>
          <a:p>
            <a:fld id="{79BA96BB-7DBE-4AD9-88D2-170EED19CF9B}" type="slidenum">
              <a:rPr lang="en-US" smtClean="0"/>
              <a:pPr/>
              <a:t>78</a:t>
            </a:fld>
            <a:endParaRPr lang="en-US" dirty="0"/>
          </a:p>
        </p:txBody>
      </p:sp>
      <p:sp>
        <p:nvSpPr>
          <p:cNvPr id="5" name="TextBox 4"/>
          <p:cNvSpPr txBox="1"/>
          <p:nvPr/>
        </p:nvSpPr>
        <p:spPr>
          <a:xfrm>
            <a:off x="0" y="0"/>
            <a:ext cx="2650084" cy="253916"/>
          </a:xfrm>
          <a:prstGeom prst="rect">
            <a:avLst/>
          </a:prstGeom>
          <a:noFill/>
        </p:spPr>
        <p:txBody>
          <a:bodyPr wrap="none" rtlCol="0">
            <a:spAutoFit/>
          </a:bodyPr>
          <a:lstStyle/>
          <a:p>
            <a:r>
              <a:rPr lang="en-US" sz="1050" b="1" dirty="0"/>
              <a:t>Descend Via – Operational Application</a:t>
            </a:r>
          </a:p>
        </p:txBody>
      </p:sp>
      <p:sp>
        <p:nvSpPr>
          <p:cNvPr id="6" name="TextBox 5"/>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1220096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68717" y="105532"/>
            <a:ext cx="8001000" cy="6348413"/>
            <a:chOff x="568717" y="105532"/>
            <a:chExt cx="8001000" cy="6348413"/>
          </a:xfrm>
          <a:scene3d>
            <a:camera prst="perspectiveRelaxed" fov="4200000">
              <a:rot lat="20400000" lon="0" rev="0"/>
            </a:camera>
            <a:lightRig rig="threePt" dir="t"/>
          </a:scene3d>
        </p:grpSpPr>
        <p:grpSp>
          <p:nvGrpSpPr>
            <p:cNvPr id="5" name="Group 4"/>
            <p:cNvGrpSpPr/>
            <p:nvPr/>
          </p:nvGrpSpPr>
          <p:grpSpPr>
            <a:xfrm>
              <a:off x="568717" y="105532"/>
              <a:ext cx="8001000" cy="6348413"/>
              <a:chOff x="574675" y="40078"/>
              <a:chExt cx="8001000" cy="6348413"/>
            </a:xfrm>
          </p:grpSpPr>
          <p:pic>
            <p:nvPicPr>
              <p:cNvPr id="3074" name="Picture 2" descr="C:\Users\Richard J Boll II\Dropbox\Working Documents\climb via\climb via training - oct 2013\Graphics\STARS\BRBQ One RSID M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675" y="40078"/>
                <a:ext cx="8001000" cy="6348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Freeform 3"/>
              <p:cNvSpPr/>
              <p:nvPr/>
            </p:nvSpPr>
            <p:spPr>
              <a:xfrm>
                <a:off x="1643974" y="2028218"/>
                <a:ext cx="5685817" cy="3686784"/>
              </a:xfrm>
              <a:custGeom>
                <a:avLst/>
                <a:gdLst>
                  <a:gd name="connsiteX0" fmla="*/ 0 w 3975078"/>
                  <a:gd name="connsiteY0" fmla="*/ 0 h 1490835"/>
                  <a:gd name="connsiteX1" fmla="*/ 2349230 w 3975078"/>
                  <a:gd name="connsiteY1" fmla="*/ 505838 h 1490835"/>
                  <a:gd name="connsiteX2" fmla="*/ 3793788 w 3975078"/>
                  <a:gd name="connsiteY2" fmla="*/ 1347281 h 1490835"/>
                  <a:gd name="connsiteX3" fmla="*/ 3905656 w 3975078"/>
                  <a:gd name="connsiteY3" fmla="*/ 1483468 h 1490835"/>
                  <a:gd name="connsiteX0" fmla="*/ 0 w 3793788"/>
                  <a:gd name="connsiteY0" fmla="*/ 0 h 1347281"/>
                  <a:gd name="connsiteX1" fmla="*/ 2349230 w 3793788"/>
                  <a:gd name="connsiteY1" fmla="*/ 505838 h 1347281"/>
                  <a:gd name="connsiteX2" fmla="*/ 3793788 w 3793788"/>
                  <a:gd name="connsiteY2" fmla="*/ 1347281 h 1347281"/>
                  <a:gd name="connsiteX0" fmla="*/ 0 w 5671226"/>
                  <a:gd name="connsiteY0" fmla="*/ 0 h 3686784"/>
                  <a:gd name="connsiteX1" fmla="*/ 2349230 w 5671226"/>
                  <a:gd name="connsiteY1" fmla="*/ 505838 h 3686784"/>
                  <a:gd name="connsiteX2" fmla="*/ 5671226 w 5671226"/>
                  <a:gd name="connsiteY2" fmla="*/ 3686784 h 3686784"/>
                  <a:gd name="connsiteX0" fmla="*/ 0 w 5671226"/>
                  <a:gd name="connsiteY0" fmla="*/ 0 h 3686784"/>
                  <a:gd name="connsiteX1" fmla="*/ 2349230 w 5671226"/>
                  <a:gd name="connsiteY1" fmla="*/ 505838 h 3686784"/>
                  <a:gd name="connsiteX2" fmla="*/ 4445541 w 5671226"/>
                  <a:gd name="connsiteY2" fmla="*/ 2446506 h 3686784"/>
                  <a:gd name="connsiteX3" fmla="*/ 5671226 w 5671226"/>
                  <a:gd name="connsiteY3" fmla="*/ 3686784 h 3686784"/>
                  <a:gd name="connsiteX0" fmla="*/ 0 w 5889607"/>
                  <a:gd name="connsiteY0" fmla="*/ 0 h 3686784"/>
                  <a:gd name="connsiteX1" fmla="*/ 2349230 w 5889607"/>
                  <a:gd name="connsiteY1" fmla="*/ 505838 h 3686784"/>
                  <a:gd name="connsiteX2" fmla="*/ 5685817 w 5889607"/>
                  <a:gd name="connsiteY2" fmla="*/ 2461097 h 3686784"/>
                  <a:gd name="connsiteX3" fmla="*/ 5671226 w 5889607"/>
                  <a:gd name="connsiteY3" fmla="*/ 3686784 h 3686784"/>
                  <a:gd name="connsiteX0" fmla="*/ 0 w 5889607"/>
                  <a:gd name="connsiteY0" fmla="*/ 0 h 3686784"/>
                  <a:gd name="connsiteX1" fmla="*/ 2349230 w 5889607"/>
                  <a:gd name="connsiteY1" fmla="*/ 505838 h 3686784"/>
                  <a:gd name="connsiteX2" fmla="*/ 4542817 w 5889607"/>
                  <a:gd name="connsiteY2" fmla="*/ 1653701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28226 w 5889607"/>
                  <a:gd name="connsiteY2" fmla="*/ 1507786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03907 w 5889607"/>
                  <a:gd name="connsiteY2" fmla="*/ 1493195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18499 w 5889607"/>
                  <a:gd name="connsiteY2" fmla="*/ 1488331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617077 w 5889607"/>
                  <a:gd name="connsiteY2" fmla="*/ 1416947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04902 w 5889607"/>
                  <a:gd name="connsiteY2" fmla="*/ 1488331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25297 w 5889607"/>
                  <a:gd name="connsiteY2" fmla="*/ 1495129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18499 w 5889607"/>
                  <a:gd name="connsiteY2" fmla="*/ 1495129 h 3686784"/>
                  <a:gd name="connsiteX3" fmla="*/ 5685817 w 5889607"/>
                  <a:gd name="connsiteY3" fmla="*/ 2461097 h 3686784"/>
                  <a:gd name="connsiteX4" fmla="*/ 5671226 w 5889607"/>
                  <a:gd name="connsiteY4" fmla="*/ 3686784 h 3686784"/>
                  <a:gd name="connsiteX0" fmla="*/ 0 w 5685817"/>
                  <a:gd name="connsiteY0" fmla="*/ 0 h 3686784"/>
                  <a:gd name="connsiteX1" fmla="*/ 2349230 w 5685817"/>
                  <a:gd name="connsiteY1" fmla="*/ 505838 h 3686784"/>
                  <a:gd name="connsiteX2" fmla="*/ 4518499 w 5685817"/>
                  <a:gd name="connsiteY2" fmla="*/ 1495129 h 3686784"/>
                  <a:gd name="connsiteX3" fmla="*/ 5685817 w 5685817"/>
                  <a:gd name="connsiteY3" fmla="*/ 2461097 h 3686784"/>
                  <a:gd name="connsiteX4" fmla="*/ 5671226 w 5685817"/>
                  <a:gd name="connsiteY4" fmla="*/ 3686784 h 3686784"/>
                  <a:gd name="connsiteX0" fmla="*/ 0 w 5685817"/>
                  <a:gd name="connsiteY0" fmla="*/ 0 h 3686784"/>
                  <a:gd name="connsiteX1" fmla="*/ 2349230 w 5685817"/>
                  <a:gd name="connsiteY1" fmla="*/ 505838 h 3686784"/>
                  <a:gd name="connsiteX2" fmla="*/ 4518499 w 5685817"/>
                  <a:gd name="connsiteY2" fmla="*/ 1495129 h 3686784"/>
                  <a:gd name="connsiteX3" fmla="*/ 5685817 w 5685817"/>
                  <a:gd name="connsiteY3" fmla="*/ 2461097 h 3686784"/>
                  <a:gd name="connsiteX4" fmla="*/ 5671226 w 5685817"/>
                  <a:gd name="connsiteY4" fmla="*/ 3686784 h 3686784"/>
                  <a:gd name="connsiteX0" fmla="*/ 0 w 5685817"/>
                  <a:gd name="connsiteY0" fmla="*/ 0 h 3686784"/>
                  <a:gd name="connsiteX1" fmla="*/ 2349230 w 5685817"/>
                  <a:gd name="connsiteY1" fmla="*/ 505838 h 3686784"/>
                  <a:gd name="connsiteX2" fmla="*/ 4518499 w 5685817"/>
                  <a:gd name="connsiteY2" fmla="*/ 1495129 h 3686784"/>
                  <a:gd name="connsiteX3" fmla="*/ 5685817 w 5685817"/>
                  <a:gd name="connsiteY3" fmla="*/ 2461097 h 3686784"/>
                  <a:gd name="connsiteX4" fmla="*/ 5671226 w 5685817"/>
                  <a:gd name="connsiteY4" fmla="*/ 3686784 h 3686784"/>
                  <a:gd name="connsiteX0" fmla="*/ 0 w 5685817"/>
                  <a:gd name="connsiteY0" fmla="*/ 0 h 3686784"/>
                  <a:gd name="connsiteX1" fmla="*/ 2349230 w 5685817"/>
                  <a:gd name="connsiteY1" fmla="*/ 505838 h 3686784"/>
                  <a:gd name="connsiteX2" fmla="*/ 4518499 w 5685817"/>
                  <a:gd name="connsiteY2" fmla="*/ 1495129 h 3686784"/>
                  <a:gd name="connsiteX3" fmla="*/ 5685817 w 5685817"/>
                  <a:gd name="connsiteY3" fmla="*/ 2461097 h 3686784"/>
                  <a:gd name="connsiteX4" fmla="*/ 5671226 w 5685817"/>
                  <a:gd name="connsiteY4" fmla="*/ 3686784 h 3686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5817" h="3686784">
                    <a:moveTo>
                      <a:pt x="0" y="0"/>
                    </a:moveTo>
                    <a:lnTo>
                      <a:pt x="2349230" y="505838"/>
                    </a:lnTo>
                    <a:lnTo>
                      <a:pt x="4518499" y="1495129"/>
                    </a:lnTo>
                    <a:lnTo>
                      <a:pt x="5685817" y="2461097"/>
                    </a:lnTo>
                    <a:lnTo>
                      <a:pt x="5671226" y="3686784"/>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p:cNvSpPr/>
            <p:nvPr/>
          </p:nvSpPr>
          <p:spPr>
            <a:xfrm>
              <a:off x="969185" y="2522173"/>
              <a:ext cx="1114819" cy="3581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 name="Slide Number Placeholder 2"/>
          <p:cNvSpPr>
            <a:spLocks noGrp="1"/>
          </p:cNvSpPr>
          <p:nvPr>
            <p:ph type="sldNum" sz="quarter" idx="12"/>
          </p:nvPr>
        </p:nvSpPr>
        <p:spPr/>
        <p:txBody>
          <a:bodyPr/>
          <a:lstStyle/>
          <a:p>
            <a:fld id="{79BA96BB-7DBE-4AD9-88D2-170EED19CF9B}" type="slidenum">
              <a:rPr lang="en-US" smtClean="0"/>
              <a:pPr/>
              <a:t>79</a:t>
            </a:fld>
            <a:endParaRPr lang="en-US" dirty="0"/>
          </a:p>
        </p:txBody>
      </p:sp>
      <p:sp>
        <p:nvSpPr>
          <p:cNvPr id="12" name="Rounded Rectangle 11"/>
          <p:cNvSpPr/>
          <p:nvPr/>
        </p:nvSpPr>
        <p:spPr>
          <a:xfrm>
            <a:off x="2175684" y="495749"/>
            <a:ext cx="4183812" cy="1055608"/>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a:t>
            </a:r>
          </a:p>
          <a:p>
            <a:pPr algn="ctr"/>
            <a:r>
              <a:rPr lang="en-US" sz="1400" b="1" dirty="0">
                <a:effectLst>
                  <a:outerShdw blurRad="38100" dist="38100" dir="2700000" algn="tl">
                    <a:srgbClr val="000000">
                      <a:alpha val="43137"/>
                    </a:srgbClr>
                  </a:outerShdw>
                </a:effectLst>
              </a:rPr>
              <a:t>“Fly Heading One Two Zero, Vectors For Spacing,</a:t>
            </a:r>
          </a:p>
          <a:p>
            <a:pPr algn="ctr"/>
            <a:r>
              <a:rPr lang="en-US" sz="1400" b="1" dirty="0">
                <a:effectLst>
                  <a:outerShdw blurRad="38100" dist="38100" dir="2700000" algn="tl">
                    <a:srgbClr val="000000">
                      <a:alpha val="43137"/>
                    </a:srgbClr>
                  </a:outerShdw>
                </a:effectLst>
              </a:rPr>
              <a:t> Descend And Maintain Flight Level Two Niner Zero,</a:t>
            </a:r>
          </a:p>
          <a:p>
            <a:pPr algn="ctr"/>
            <a:r>
              <a:rPr lang="en-US" sz="1400" b="1" dirty="0">
                <a:effectLst>
                  <a:outerShdw blurRad="38100" dist="38100" dir="2700000" algn="tl">
                    <a:srgbClr val="000000">
                      <a:alpha val="43137"/>
                    </a:srgbClr>
                  </a:outerShdw>
                </a:effectLst>
              </a:rPr>
              <a:t> Expect To Resume The BRBBQ One Arrival”</a:t>
            </a:r>
          </a:p>
        </p:txBody>
      </p:sp>
      <p:sp>
        <p:nvSpPr>
          <p:cNvPr id="30" name="TextBox 29"/>
          <p:cNvSpPr txBox="1"/>
          <p:nvPr/>
        </p:nvSpPr>
        <p:spPr>
          <a:xfrm>
            <a:off x="4569217" y="6271150"/>
            <a:ext cx="3044423" cy="261610"/>
          </a:xfrm>
          <a:prstGeom prst="rect">
            <a:avLst/>
          </a:prstGeom>
          <a:noFill/>
        </p:spPr>
        <p:txBody>
          <a:bodyPr wrap="none" rtlCol="0">
            <a:spAutoFit/>
          </a:bodyPr>
          <a:lstStyle/>
          <a:p>
            <a:r>
              <a:rPr lang="en-US" sz="1100" dirty="0"/>
              <a:t>©Jeppesen, Inc.  Not for Navigation Purposes</a:t>
            </a:r>
          </a:p>
        </p:txBody>
      </p:sp>
      <p:sp>
        <p:nvSpPr>
          <p:cNvPr id="13" name="TextBox 12"/>
          <p:cNvSpPr txBox="1"/>
          <p:nvPr/>
        </p:nvSpPr>
        <p:spPr>
          <a:xfrm>
            <a:off x="0" y="0"/>
            <a:ext cx="2650084" cy="253916"/>
          </a:xfrm>
          <a:prstGeom prst="rect">
            <a:avLst/>
          </a:prstGeom>
          <a:noFill/>
        </p:spPr>
        <p:txBody>
          <a:bodyPr wrap="none" rtlCol="0">
            <a:spAutoFit/>
          </a:bodyPr>
          <a:lstStyle/>
          <a:p>
            <a:r>
              <a:rPr lang="en-US" sz="1050" b="1" dirty="0"/>
              <a:t>Descend Via – Operational Application</a:t>
            </a:r>
          </a:p>
        </p:txBody>
      </p:sp>
      <p:sp>
        <p:nvSpPr>
          <p:cNvPr id="14" name="TextBox 13"/>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cxnSp>
        <p:nvCxnSpPr>
          <p:cNvPr id="20" name="Straight Connector 19"/>
          <p:cNvCxnSpPr>
            <a:endCxn id="17" idx="1"/>
          </p:cNvCxnSpPr>
          <p:nvPr/>
        </p:nvCxnSpPr>
        <p:spPr>
          <a:xfrm>
            <a:off x="1786104" y="2221679"/>
            <a:ext cx="1188794" cy="718179"/>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4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72499">
            <a:off x="1991887" y="1813649"/>
            <a:ext cx="2225235" cy="1483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500"/>
          <a:stretch/>
        </p:blipFill>
        <p:spPr bwMode="auto">
          <a:xfrm>
            <a:off x="246328" y="1022283"/>
            <a:ext cx="1571595" cy="485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ular Callout 21"/>
          <p:cNvSpPr/>
          <p:nvPr/>
        </p:nvSpPr>
        <p:spPr>
          <a:xfrm>
            <a:off x="246327" y="1023553"/>
            <a:ext cx="1571595" cy="485663"/>
          </a:xfrm>
          <a:prstGeom prst="wedgeRectCallout">
            <a:avLst>
              <a:gd name="adj1" fmla="val 4026"/>
              <a:gd name="adj2" fmla="val 27347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Oval 16"/>
          <p:cNvSpPr/>
          <p:nvPr/>
        </p:nvSpPr>
        <p:spPr>
          <a:xfrm>
            <a:off x="2948574" y="2918260"/>
            <a:ext cx="179754" cy="1474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Rounded Rectangle 31"/>
          <p:cNvSpPr/>
          <p:nvPr/>
        </p:nvSpPr>
        <p:spPr>
          <a:xfrm>
            <a:off x="2084004" y="4464060"/>
            <a:ext cx="4184051" cy="1055608"/>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Fly the ATC-assigned heading (120 degrees)</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Mach to IAS speed transition note is canceled</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Descend &amp; maintain FL 290</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Be prepared to re-join the BRBBQ STAR</a:t>
            </a:r>
          </a:p>
        </p:txBody>
      </p:sp>
      <p:cxnSp>
        <p:nvCxnSpPr>
          <p:cNvPr id="7" name="Straight Connector 6"/>
          <p:cNvCxnSpPr/>
          <p:nvPr/>
        </p:nvCxnSpPr>
        <p:spPr>
          <a:xfrm flipV="1">
            <a:off x="3038451" y="2659676"/>
            <a:ext cx="1" cy="33232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0AA7F2F-2AD9-0DB3-1266-A1C68DCD556D}"/>
              </a:ext>
            </a:extLst>
          </p:cNvPr>
          <p:cNvPicPr>
            <a:picLocks noChangeAspect="1"/>
          </p:cNvPicPr>
          <p:nvPr/>
        </p:nvPicPr>
        <p:blipFill>
          <a:blip r:embed="rId5"/>
          <a:stretch>
            <a:fillRect/>
          </a:stretch>
        </p:blipFill>
        <p:spPr>
          <a:xfrm>
            <a:off x="1360114" y="2518779"/>
            <a:ext cx="499915" cy="512108"/>
          </a:xfrm>
          <a:prstGeom prst="rect">
            <a:avLst/>
          </a:prstGeom>
        </p:spPr>
      </p:pic>
      <p:pic>
        <p:nvPicPr>
          <p:cNvPr id="6" name="Picture 5">
            <a:extLst>
              <a:ext uri="{FF2B5EF4-FFF2-40B4-BE49-F238E27FC236}">
                <a16:creationId xmlns:a16="http://schemas.microsoft.com/office/drawing/2014/main" id="{AE330EF9-1EE4-EE5F-6858-5C0D3F2C691E}"/>
              </a:ext>
            </a:extLst>
          </p:cNvPr>
          <p:cNvPicPr>
            <a:picLocks noChangeAspect="1"/>
          </p:cNvPicPr>
          <p:nvPr/>
        </p:nvPicPr>
        <p:blipFill>
          <a:blip r:embed="rId5"/>
          <a:stretch>
            <a:fillRect/>
          </a:stretch>
        </p:blipFill>
        <p:spPr>
          <a:xfrm>
            <a:off x="764481" y="1039249"/>
            <a:ext cx="499915" cy="512108"/>
          </a:xfrm>
          <a:prstGeom prst="rect">
            <a:avLst/>
          </a:prstGeom>
        </p:spPr>
      </p:pic>
    </p:spTree>
    <p:extLst>
      <p:ext uri="{BB962C8B-B14F-4D97-AF65-F5344CB8AC3E}">
        <p14:creationId xmlns:p14="http://schemas.microsoft.com/office/powerpoint/2010/main" val="2971602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Pilots Need To Know</a:t>
            </a:r>
          </a:p>
        </p:txBody>
      </p:sp>
      <p:sp>
        <p:nvSpPr>
          <p:cNvPr id="3" name="Content Placeholder 2"/>
          <p:cNvSpPr>
            <a:spLocks noGrp="1"/>
          </p:cNvSpPr>
          <p:nvPr>
            <p:ph idx="1"/>
          </p:nvPr>
        </p:nvSpPr>
        <p:spPr>
          <a:xfrm>
            <a:off x="838200" y="2057400"/>
            <a:ext cx="7848600" cy="3081867"/>
          </a:xfrm>
        </p:spPr>
        <p:txBody>
          <a:bodyPr>
            <a:normAutofit/>
          </a:bodyPr>
          <a:lstStyle/>
          <a:p>
            <a:r>
              <a:rPr lang="en-US" sz="1800" dirty="0"/>
              <a:t>Pilot is expected to vacate current altitude and commence an </a:t>
            </a:r>
            <a:r>
              <a:rPr lang="en-US" sz="1800" b="1" i="1" u="sng" dirty="0"/>
              <a:t>unrestricted climb/descent </a:t>
            </a:r>
            <a:r>
              <a:rPr lang="en-US" sz="1800" dirty="0"/>
              <a:t>to comply with the clearance</a:t>
            </a:r>
          </a:p>
          <a:p>
            <a:r>
              <a:rPr lang="en-US" sz="1800" dirty="0"/>
              <a:t>For aircraft already climbing via a SID, or descending via a STAR, published altitude restrictions </a:t>
            </a:r>
            <a:r>
              <a:rPr lang="en-US" sz="1800" b="1" i="1" u="sng" dirty="0"/>
              <a:t>are deleted </a:t>
            </a:r>
            <a:r>
              <a:rPr lang="en-US" sz="1800" dirty="0"/>
              <a:t>unless re-issued by ATC</a:t>
            </a:r>
          </a:p>
          <a:p>
            <a:r>
              <a:rPr lang="en-US" sz="1800" dirty="0"/>
              <a:t>Speed restrictions always </a:t>
            </a:r>
            <a:r>
              <a:rPr lang="en-US" sz="1800" b="1" i="1" u="sng" dirty="0"/>
              <a:t>remain in effect </a:t>
            </a:r>
            <a:r>
              <a:rPr lang="en-US" sz="1800" dirty="0"/>
              <a:t>unless the controller explicitly cancels or amends the speed restrictions</a:t>
            </a:r>
          </a:p>
        </p:txBody>
      </p:sp>
      <p:sp>
        <p:nvSpPr>
          <p:cNvPr id="4" name="Slide Number Placeholder 3"/>
          <p:cNvSpPr>
            <a:spLocks noGrp="1"/>
          </p:cNvSpPr>
          <p:nvPr>
            <p:ph type="sldNum" sz="quarter" idx="12"/>
          </p:nvPr>
        </p:nvSpPr>
        <p:spPr/>
        <p:txBody>
          <a:bodyPr/>
          <a:lstStyle/>
          <a:p>
            <a:fld id="{79BA96BB-7DBE-4AD9-88D2-170EED19CF9B}" type="slidenum">
              <a:rPr lang="en-US" smtClean="0"/>
              <a:pPr/>
              <a:t>8</a:t>
            </a:fld>
            <a:endParaRPr lang="en-US" dirty="0"/>
          </a:p>
        </p:txBody>
      </p:sp>
      <p:sp>
        <p:nvSpPr>
          <p:cNvPr id="5" name="Text Placeholder 4"/>
          <p:cNvSpPr>
            <a:spLocks noGrp="1"/>
          </p:cNvSpPr>
          <p:nvPr>
            <p:ph type="body" sz="quarter" idx="13"/>
          </p:nvPr>
        </p:nvSpPr>
        <p:spPr/>
        <p:txBody>
          <a:bodyPr>
            <a:normAutofit fontScale="85000" lnSpcReduction="10000"/>
          </a:bodyPr>
          <a:lstStyle/>
          <a:p>
            <a:r>
              <a:rPr lang="en-US" dirty="0"/>
              <a:t>FAA “Climb and Maintain” or “Descend and Maintain”</a:t>
            </a:r>
          </a:p>
        </p:txBody>
      </p:sp>
    </p:spTree>
    <p:extLst>
      <p:ext uri="{BB962C8B-B14F-4D97-AF65-F5344CB8AC3E}">
        <p14:creationId xmlns:p14="http://schemas.microsoft.com/office/powerpoint/2010/main" val="39316797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 name="Group 2047"/>
          <p:cNvGrpSpPr/>
          <p:nvPr/>
        </p:nvGrpSpPr>
        <p:grpSpPr>
          <a:xfrm>
            <a:off x="568717" y="105532"/>
            <a:ext cx="8001000" cy="6348413"/>
            <a:chOff x="568717" y="105532"/>
            <a:chExt cx="8001000" cy="6348413"/>
          </a:xfrm>
          <a:scene3d>
            <a:camera prst="perspectiveRelaxed" fov="4200000">
              <a:rot lat="20400000" lon="0" rev="0"/>
            </a:camera>
            <a:lightRig rig="threePt" dir="t"/>
          </a:scene3d>
        </p:grpSpPr>
        <p:grpSp>
          <p:nvGrpSpPr>
            <p:cNvPr id="32" name="Group 31"/>
            <p:cNvGrpSpPr/>
            <p:nvPr/>
          </p:nvGrpSpPr>
          <p:grpSpPr>
            <a:xfrm>
              <a:off x="568717" y="105532"/>
              <a:ext cx="8001000" cy="6348413"/>
              <a:chOff x="568717" y="105532"/>
              <a:chExt cx="8001000" cy="6348413"/>
            </a:xfrm>
          </p:grpSpPr>
          <p:grpSp>
            <p:nvGrpSpPr>
              <p:cNvPr id="33" name="Group 32"/>
              <p:cNvGrpSpPr/>
              <p:nvPr/>
            </p:nvGrpSpPr>
            <p:grpSpPr>
              <a:xfrm>
                <a:off x="568717" y="105532"/>
                <a:ext cx="8001000" cy="6348413"/>
                <a:chOff x="574675" y="40078"/>
                <a:chExt cx="8001000" cy="6348413"/>
              </a:xfrm>
            </p:grpSpPr>
            <p:pic>
              <p:nvPicPr>
                <p:cNvPr id="39" name="Picture 2" descr="C:\Users\Richard J Boll II\Dropbox\Working Documents\climb via\climb via training - oct 2013\Graphics\STARS\BRBQ One RSID M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675" y="40078"/>
                  <a:ext cx="8001000" cy="6348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0" name="Freeform 39"/>
                <p:cNvSpPr/>
                <p:nvPr/>
              </p:nvSpPr>
              <p:spPr>
                <a:xfrm>
                  <a:off x="1643974" y="2028218"/>
                  <a:ext cx="5685817" cy="3686784"/>
                </a:xfrm>
                <a:custGeom>
                  <a:avLst/>
                  <a:gdLst>
                    <a:gd name="connsiteX0" fmla="*/ 0 w 3975078"/>
                    <a:gd name="connsiteY0" fmla="*/ 0 h 1490835"/>
                    <a:gd name="connsiteX1" fmla="*/ 2349230 w 3975078"/>
                    <a:gd name="connsiteY1" fmla="*/ 505838 h 1490835"/>
                    <a:gd name="connsiteX2" fmla="*/ 3793788 w 3975078"/>
                    <a:gd name="connsiteY2" fmla="*/ 1347281 h 1490835"/>
                    <a:gd name="connsiteX3" fmla="*/ 3905656 w 3975078"/>
                    <a:gd name="connsiteY3" fmla="*/ 1483468 h 1490835"/>
                    <a:gd name="connsiteX0" fmla="*/ 0 w 3793788"/>
                    <a:gd name="connsiteY0" fmla="*/ 0 h 1347281"/>
                    <a:gd name="connsiteX1" fmla="*/ 2349230 w 3793788"/>
                    <a:gd name="connsiteY1" fmla="*/ 505838 h 1347281"/>
                    <a:gd name="connsiteX2" fmla="*/ 3793788 w 3793788"/>
                    <a:gd name="connsiteY2" fmla="*/ 1347281 h 1347281"/>
                    <a:gd name="connsiteX0" fmla="*/ 0 w 5671226"/>
                    <a:gd name="connsiteY0" fmla="*/ 0 h 3686784"/>
                    <a:gd name="connsiteX1" fmla="*/ 2349230 w 5671226"/>
                    <a:gd name="connsiteY1" fmla="*/ 505838 h 3686784"/>
                    <a:gd name="connsiteX2" fmla="*/ 5671226 w 5671226"/>
                    <a:gd name="connsiteY2" fmla="*/ 3686784 h 3686784"/>
                    <a:gd name="connsiteX0" fmla="*/ 0 w 5671226"/>
                    <a:gd name="connsiteY0" fmla="*/ 0 h 3686784"/>
                    <a:gd name="connsiteX1" fmla="*/ 2349230 w 5671226"/>
                    <a:gd name="connsiteY1" fmla="*/ 505838 h 3686784"/>
                    <a:gd name="connsiteX2" fmla="*/ 4445541 w 5671226"/>
                    <a:gd name="connsiteY2" fmla="*/ 2446506 h 3686784"/>
                    <a:gd name="connsiteX3" fmla="*/ 5671226 w 5671226"/>
                    <a:gd name="connsiteY3" fmla="*/ 3686784 h 3686784"/>
                    <a:gd name="connsiteX0" fmla="*/ 0 w 5889607"/>
                    <a:gd name="connsiteY0" fmla="*/ 0 h 3686784"/>
                    <a:gd name="connsiteX1" fmla="*/ 2349230 w 5889607"/>
                    <a:gd name="connsiteY1" fmla="*/ 505838 h 3686784"/>
                    <a:gd name="connsiteX2" fmla="*/ 5685817 w 5889607"/>
                    <a:gd name="connsiteY2" fmla="*/ 2461097 h 3686784"/>
                    <a:gd name="connsiteX3" fmla="*/ 5671226 w 5889607"/>
                    <a:gd name="connsiteY3" fmla="*/ 3686784 h 3686784"/>
                    <a:gd name="connsiteX0" fmla="*/ 0 w 5889607"/>
                    <a:gd name="connsiteY0" fmla="*/ 0 h 3686784"/>
                    <a:gd name="connsiteX1" fmla="*/ 2349230 w 5889607"/>
                    <a:gd name="connsiteY1" fmla="*/ 505838 h 3686784"/>
                    <a:gd name="connsiteX2" fmla="*/ 4542817 w 5889607"/>
                    <a:gd name="connsiteY2" fmla="*/ 1653701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28226 w 5889607"/>
                    <a:gd name="connsiteY2" fmla="*/ 1507786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03907 w 5889607"/>
                    <a:gd name="connsiteY2" fmla="*/ 1493195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18499 w 5889607"/>
                    <a:gd name="connsiteY2" fmla="*/ 1488331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617077 w 5889607"/>
                    <a:gd name="connsiteY2" fmla="*/ 1416947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04902 w 5889607"/>
                    <a:gd name="connsiteY2" fmla="*/ 1488331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25297 w 5889607"/>
                    <a:gd name="connsiteY2" fmla="*/ 1495129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18499 w 5889607"/>
                    <a:gd name="connsiteY2" fmla="*/ 1495129 h 3686784"/>
                    <a:gd name="connsiteX3" fmla="*/ 5685817 w 5889607"/>
                    <a:gd name="connsiteY3" fmla="*/ 2461097 h 3686784"/>
                    <a:gd name="connsiteX4" fmla="*/ 5671226 w 5889607"/>
                    <a:gd name="connsiteY4" fmla="*/ 3686784 h 3686784"/>
                    <a:gd name="connsiteX0" fmla="*/ 0 w 5685817"/>
                    <a:gd name="connsiteY0" fmla="*/ 0 h 3686784"/>
                    <a:gd name="connsiteX1" fmla="*/ 2349230 w 5685817"/>
                    <a:gd name="connsiteY1" fmla="*/ 505838 h 3686784"/>
                    <a:gd name="connsiteX2" fmla="*/ 4518499 w 5685817"/>
                    <a:gd name="connsiteY2" fmla="*/ 1495129 h 3686784"/>
                    <a:gd name="connsiteX3" fmla="*/ 5685817 w 5685817"/>
                    <a:gd name="connsiteY3" fmla="*/ 2461097 h 3686784"/>
                    <a:gd name="connsiteX4" fmla="*/ 5671226 w 5685817"/>
                    <a:gd name="connsiteY4" fmla="*/ 3686784 h 3686784"/>
                    <a:gd name="connsiteX0" fmla="*/ 0 w 5685817"/>
                    <a:gd name="connsiteY0" fmla="*/ 0 h 3686784"/>
                    <a:gd name="connsiteX1" fmla="*/ 2349230 w 5685817"/>
                    <a:gd name="connsiteY1" fmla="*/ 505838 h 3686784"/>
                    <a:gd name="connsiteX2" fmla="*/ 4518499 w 5685817"/>
                    <a:gd name="connsiteY2" fmla="*/ 1495129 h 3686784"/>
                    <a:gd name="connsiteX3" fmla="*/ 5685817 w 5685817"/>
                    <a:gd name="connsiteY3" fmla="*/ 2461097 h 3686784"/>
                    <a:gd name="connsiteX4" fmla="*/ 5671226 w 5685817"/>
                    <a:gd name="connsiteY4" fmla="*/ 3686784 h 3686784"/>
                    <a:gd name="connsiteX0" fmla="*/ 0 w 5685817"/>
                    <a:gd name="connsiteY0" fmla="*/ 0 h 3686784"/>
                    <a:gd name="connsiteX1" fmla="*/ 2349230 w 5685817"/>
                    <a:gd name="connsiteY1" fmla="*/ 505838 h 3686784"/>
                    <a:gd name="connsiteX2" fmla="*/ 4518499 w 5685817"/>
                    <a:gd name="connsiteY2" fmla="*/ 1495129 h 3686784"/>
                    <a:gd name="connsiteX3" fmla="*/ 5685817 w 5685817"/>
                    <a:gd name="connsiteY3" fmla="*/ 2461097 h 3686784"/>
                    <a:gd name="connsiteX4" fmla="*/ 5671226 w 5685817"/>
                    <a:gd name="connsiteY4" fmla="*/ 3686784 h 3686784"/>
                    <a:gd name="connsiteX0" fmla="*/ 0 w 5685817"/>
                    <a:gd name="connsiteY0" fmla="*/ 0 h 3686784"/>
                    <a:gd name="connsiteX1" fmla="*/ 2349230 w 5685817"/>
                    <a:gd name="connsiteY1" fmla="*/ 505838 h 3686784"/>
                    <a:gd name="connsiteX2" fmla="*/ 4518499 w 5685817"/>
                    <a:gd name="connsiteY2" fmla="*/ 1495129 h 3686784"/>
                    <a:gd name="connsiteX3" fmla="*/ 5685817 w 5685817"/>
                    <a:gd name="connsiteY3" fmla="*/ 2461097 h 3686784"/>
                    <a:gd name="connsiteX4" fmla="*/ 5671226 w 5685817"/>
                    <a:gd name="connsiteY4" fmla="*/ 3686784 h 3686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5817" h="3686784">
                      <a:moveTo>
                        <a:pt x="0" y="0"/>
                      </a:moveTo>
                      <a:lnTo>
                        <a:pt x="2349230" y="505838"/>
                      </a:lnTo>
                      <a:lnTo>
                        <a:pt x="4518499" y="1495129"/>
                      </a:lnTo>
                      <a:lnTo>
                        <a:pt x="5685817" y="2461097"/>
                      </a:lnTo>
                      <a:lnTo>
                        <a:pt x="5671226" y="3686784"/>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Rectangle 37"/>
              <p:cNvSpPr/>
              <p:nvPr/>
            </p:nvSpPr>
            <p:spPr>
              <a:xfrm>
                <a:off x="969185" y="2522173"/>
                <a:ext cx="1114819" cy="3581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4" name="4-Point Star 3"/>
            <p:cNvSpPr/>
            <p:nvPr/>
          </p:nvSpPr>
          <p:spPr>
            <a:xfrm>
              <a:off x="5189183" y="3066387"/>
              <a:ext cx="325823" cy="311157"/>
            </a:xfrm>
            <a:prstGeom prst="star4">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ounded Rectangle 5"/>
            <p:cNvSpPr/>
            <p:nvPr/>
          </p:nvSpPr>
          <p:spPr>
            <a:xfrm>
              <a:off x="4636167" y="3434719"/>
              <a:ext cx="481264" cy="383302"/>
            </a:xfrm>
            <a:prstGeom prst="roundRect">
              <a:avLst>
                <a:gd name="adj" fmla="val 9893"/>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ounded Rectangle 10"/>
            <p:cNvSpPr/>
            <p:nvPr/>
          </p:nvSpPr>
          <p:spPr>
            <a:xfrm>
              <a:off x="5189183" y="3785936"/>
              <a:ext cx="445606" cy="465219"/>
            </a:xfrm>
            <a:prstGeom prst="roundRect">
              <a:avLst>
                <a:gd name="adj" fmla="val 8567"/>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quot;No&quot; Symbol 40"/>
            <p:cNvSpPr/>
            <p:nvPr/>
          </p:nvSpPr>
          <p:spPr>
            <a:xfrm>
              <a:off x="4071668" y="3089922"/>
              <a:ext cx="364216" cy="356299"/>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14" name="Rounded Rectangle 13"/>
            <p:cNvSpPr/>
            <p:nvPr/>
          </p:nvSpPr>
          <p:spPr>
            <a:xfrm>
              <a:off x="6826370" y="3626370"/>
              <a:ext cx="724619" cy="31069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ounded Rectangle 16"/>
            <p:cNvSpPr/>
            <p:nvPr/>
          </p:nvSpPr>
          <p:spPr>
            <a:xfrm>
              <a:off x="7198895" y="4088921"/>
              <a:ext cx="674147" cy="22367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Rounded Rectangle 18"/>
            <p:cNvSpPr/>
            <p:nvPr/>
          </p:nvSpPr>
          <p:spPr>
            <a:xfrm>
              <a:off x="6292516" y="4572000"/>
              <a:ext cx="686594" cy="310551"/>
            </a:xfrm>
            <a:prstGeom prst="roundRect">
              <a:avLst>
                <a:gd name="adj" fmla="val 10210"/>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ounded Rectangle 19"/>
            <p:cNvSpPr/>
            <p:nvPr/>
          </p:nvSpPr>
          <p:spPr>
            <a:xfrm>
              <a:off x="6400800" y="5037221"/>
              <a:ext cx="633663" cy="20453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Rounded Rectangle 20"/>
            <p:cNvSpPr/>
            <p:nvPr/>
          </p:nvSpPr>
          <p:spPr>
            <a:xfrm>
              <a:off x="6140116" y="5530516"/>
              <a:ext cx="962526" cy="549442"/>
            </a:xfrm>
            <a:prstGeom prst="roundRect">
              <a:avLst>
                <a:gd name="adj" fmla="val 2068"/>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 name="Slide Number Placeholder 2"/>
          <p:cNvSpPr>
            <a:spLocks noGrp="1"/>
          </p:cNvSpPr>
          <p:nvPr>
            <p:ph type="sldNum" sz="quarter" idx="12"/>
          </p:nvPr>
        </p:nvSpPr>
        <p:spPr/>
        <p:txBody>
          <a:bodyPr/>
          <a:lstStyle/>
          <a:p>
            <a:fld id="{79BA96BB-7DBE-4AD9-88D2-170EED19CF9B}" type="slidenum">
              <a:rPr lang="en-US" smtClean="0"/>
              <a:pPr/>
              <a:t>80</a:t>
            </a:fld>
            <a:endParaRPr lang="en-US" dirty="0"/>
          </a:p>
        </p:txBody>
      </p:sp>
      <p:sp>
        <p:nvSpPr>
          <p:cNvPr id="12" name="Rounded Rectangle 11"/>
          <p:cNvSpPr/>
          <p:nvPr/>
        </p:nvSpPr>
        <p:spPr>
          <a:xfrm>
            <a:off x="2111121" y="691971"/>
            <a:ext cx="4313412"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a:t>
            </a:r>
          </a:p>
          <a:p>
            <a:pPr algn="ctr"/>
            <a:r>
              <a:rPr lang="en-US" sz="1400" b="1" dirty="0">
                <a:effectLst>
                  <a:outerShdw blurRad="38100" dist="38100" dir="2700000" algn="tl">
                    <a:srgbClr val="000000">
                      <a:alpha val="43137"/>
                    </a:srgbClr>
                  </a:outerShdw>
                </a:effectLst>
              </a:rPr>
              <a:t>“Proceed Direct BRBBQ, </a:t>
            </a:r>
          </a:p>
          <a:p>
            <a:pPr algn="ctr"/>
            <a:r>
              <a:rPr lang="en-US" sz="1400" b="1" dirty="0">
                <a:effectLst>
                  <a:outerShdw blurRad="38100" dist="38100" dir="2700000" algn="tl">
                    <a:srgbClr val="000000">
                      <a:alpha val="43137"/>
                    </a:srgbClr>
                  </a:outerShdw>
                </a:effectLst>
              </a:rPr>
              <a:t>Descend Via The BRBBQ One Arrival, Landing North”</a:t>
            </a:r>
          </a:p>
        </p:txBody>
      </p:sp>
      <p:sp>
        <p:nvSpPr>
          <p:cNvPr id="13" name="Rounded Rectangle 12"/>
          <p:cNvSpPr/>
          <p:nvPr/>
        </p:nvSpPr>
        <p:spPr>
          <a:xfrm>
            <a:off x="222018" y="4384830"/>
            <a:ext cx="5889412" cy="2009061"/>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Proceed direct to BRBBQ</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The Mach to IAS speed transition note does not apply – aircraft is not established on the STAR.  Cleared-to waypoint has a published speed</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Cross BRBBQ </a:t>
            </a:r>
            <a:r>
              <a:rPr lang="en-US" sz="1400" b="1" u="sng" dirty="0">
                <a:solidFill>
                  <a:schemeClr val="bg1"/>
                </a:solidFill>
                <a:effectLst>
                  <a:outerShdw blurRad="38100" dist="38100" dir="2700000" algn="tl">
                    <a:srgbClr val="000000">
                      <a:alpha val="43137"/>
                    </a:srgbClr>
                  </a:outerShdw>
                </a:effectLst>
              </a:rPr>
              <a:t>at or below FL 230</a:t>
            </a:r>
            <a:r>
              <a:rPr lang="en-US" sz="1400" b="1" dirty="0">
                <a:solidFill>
                  <a:schemeClr val="bg1"/>
                </a:solidFill>
                <a:effectLst>
                  <a:outerShdw blurRad="38100" dist="38100" dir="2700000" algn="tl">
                    <a:srgbClr val="000000">
                      <a:alpha val="43137"/>
                    </a:srgbClr>
                  </a:outerShdw>
                </a:effectLst>
              </a:rPr>
              <a:t> and </a:t>
            </a:r>
            <a:r>
              <a:rPr lang="en-US" sz="1400" b="1" u="sng" dirty="0">
                <a:solidFill>
                  <a:schemeClr val="bg1"/>
                </a:solidFill>
                <a:effectLst>
                  <a:outerShdw blurRad="38100" dist="38100" dir="2700000" algn="tl">
                    <a:srgbClr val="000000">
                      <a:alpha val="43137"/>
                    </a:srgbClr>
                  </a:outerShdw>
                </a:effectLst>
              </a:rPr>
              <a:t>at 280 KT</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Track the lateral path of the BRBBQ STAR</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Comply with published speed restrictions</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Comply with published altitude restrictions to the “Bottom Altitude” (4,000’) </a:t>
            </a:r>
          </a:p>
        </p:txBody>
      </p:sp>
      <p:sp>
        <p:nvSpPr>
          <p:cNvPr id="30" name="TextBox 29"/>
          <p:cNvSpPr txBox="1"/>
          <p:nvPr/>
        </p:nvSpPr>
        <p:spPr>
          <a:xfrm>
            <a:off x="4569217" y="6265105"/>
            <a:ext cx="3044423" cy="261610"/>
          </a:xfrm>
          <a:prstGeom prst="rect">
            <a:avLst/>
          </a:prstGeom>
          <a:noFill/>
        </p:spPr>
        <p:txBody>
          <a:bodyPr wrap="none" rtlCol="0">
            <a:spAutoFit/>
          </a:bodyPr>
          <a:lstStyle/>
          <a:p>
            <a:r>
              <a:rPr lang="en-US" sz="1100" dirty="0"/>
              <a:t>©Jeppesen, Inc.  Not for Navigation Purposes</a:t>
            </a:r>
          </a:p>
        </p:txBody>
      </p:sp>
      <p:sp>
        <p:nvSpPr>
          <p:cNvPr id="28" name="TextBox 27"/>
          <p:cNvSpPr txBox="1"/>
          <p:nvPr/>
        </p:nvSpPr>
        <p:spPr>
          <a:xfrm>
            <a:off x="0" y="0"/>
            <a:ext cx="2650084" cy="253916"/>
          </a:xfrm>
          <a:prstGeom prst="rect">
            <a:avLst/>
          </a:prstGeom>
          <a:noFill/>
        </p:spPr>
        <p:txBody>
          <a:bodyPr wrap="none" rtlCol="0">
            <a:spAutoFit/>
          </a:bodyPr>
          <a:lstStyle/>
          <a:p>
            <a:r>
              <a:rPr lang="en-US" sz="1050" b="1" dirty="0"/>
              <a:t>Descend Via – Operational Application</a:t>
            </a:r>
          </a:p>
        </p:txBody>
      </p:sp>
      <p:sp>
        <p:nvSpPr>
          <p:cNvPr id="34" name="TextBox 33"/>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pic>
        <p:nvPicPr>
          <p:cNvPr id="4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500"/>
          <a:stretch/>
        </p:blipFill>
        <p:spPr bwMode="auto">
          <a:xfrm>
            <a:off x="246328" y="1022283"/>
            <a:ext cx="1571595" cy="485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angular Callout 46"/>
          <p:cNvSpPr/>
          <p:nvPr/>
        </p:nvSpPr>
        <p:spPr>
          <a:xfrm>
            <a:off x="246327" y="1023553"/>
            <a:ext cx="1571595" cy="485663"/>
          </a:xfrm>
          <a:prstGeom prst="wedgeRectCallout">
            <a:avLst>
              <a:gd name="adj1" fmla="val 4026"/>
              <a:gd name="adj2" fmla="val 27347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Oval 48"/>
          <p:cNvSpPr/>
          <p:nvPr/>
        </p:nvSpPr>
        <p:spPr>
          <a:xfrm>
            <a:off x="2948574" y="2918260"/>
            <a:ext cx="179754" cy="1474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2052" name="Straight Connector 2051"/>
          <p:cNvCxnSpPr/>
          <p:nvPr/>
        </p:nvCxnSpPr>
        <p:spPr>
          <a:xfrm flipV="1">
            <a:off x="3038451" y="2646947"/>
            <a:ext cx="0" cy="345053"/>
          </a:xfrm>
          <a:prstGeom prst="line">
            <a:avLst/>
          </a:prstGeom>
        </p:spPr>
        <p:style>
          <a:lnRef idx="1">
            <a:schemeClr val="accent1"/>
          </a:lnRef>
          <a:fillRef idx="0">
            <a:schemeClr val="accent1"/>
          </a:fillRef>
          <a:effectRef idx="0">
            <a:schemeClr val="accent1"/>
          </a:effectRef>
          <a:fontRef idx="minor">
            <a:schemeClr val="tx1"/>
          </a:fontRef>
        </p:style>
      </p:cxnSp>
      <p:pic>
        <p:nvPicPr>
          <p:cNvPr id="205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410" y="1480063"/>
            <a:ext cx="1114425" cy="1343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4" name="Rectangular Callout 2053"/>
          <p:cNvSpPr/>
          <p:nvPr/>
        </p:nvSpPr>
        <p:spPr>
          <a:xfrm>
            <a:off x="6826370" y="1487511"/>
            <a:ext cx="1114425" cy="1343025"/>
          </a:xfrm>
          <a:prstGeom prst="wedgeRectCallout">
            <a:avLst>
              <a:gd name="adj1" fmla="val -173214"/>
              <a:gd name="adj2" fmla="val 74515"/>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72499">
            <a:off x="1991887" y="1813649"/>
            <a:ext cx="2225235" cy="1483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56" name="Straight Arrow Connector 2055"/>
          <p:cNvCxnSpPr/>
          <p:nvPr/>
        </p:nvCxnSpPr>
        <p:spPr>
          <a:xfrm>
            <a:off x="3034351" y="2992000"/>
            <a:ext cx="2078980" cy="18174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A739420-3AD7-768A-CC57-CC14445F8E7B}"/>
              </a:ext>
            </a:extLst>
          </p:cNvPr>
          <p:cNvPicPr>
            <a:picLocks noChangeAspect="1"/>
          </p:cNvPicPr>
          <p:nvPr/>
        </p:nvPicPr>
        <p:blipFill>
          <a:blip r:embed="rId6"/>
          <a:stretch>
            <a:fillRect/>
          </a:stretch>
        </p:blipFill>
        <p:spPr>
          <a:xfrm>
            <a:off x="1360114" y="2518779"/>
            <a:ext cx="499915" cy="512108"/>
          </a:xfrm>
          <a:prstGeom prst="rect">
            <a:avLst/>
          </a:prstGeom>
        </p:spPr>
      </p:pic>
      <p:pic>
        <p:nvPicPr>
          <p:cNvPr id="8" name="Picture 7">
            <a:extLst>
              <a:ext uri="{FF2B5EF4-FFF2-40B4-BE49-F238E27FC236}">
                <a16:creationId xmlns:a16="http://schemas.microsoft.com/office/drawing/2014/main" id="{912372E2-AE4D-454C-BC06-D40278D57F6A}"/>
              </a:ext>
            </a:extLst>
          </p:cNvPr>
          <p:cNvPicPr>
            <a:picLocks noChangeAspect="1"/>
          </p:cNvPicPr>
          <p:nvPr/>
        </p:nvPicPr>
        <p:blipFill>
          <a:blip r:embed="rId6"/>
          <a:stretch>
            <a:fillRect/>
          </a:stretch>
        </p:blipFill>
        <p:spPr>
          <a:xfrm>
            <a:off x="764481" y="1039249"/>
            <a:ext cx="499915" cy="512108"/>
          </a:xfrm>
          <a:prstGeom prst="rect">
            <a:avLst/>
          </a:prstGeom>
        </p:spPr>
      </p:pic>
    </p:spTree>
    <p:extLst>
      <p:ext uri="{BB962C8B-B14F-4D97-AF65-F5344CB8AC3E}">
        <p14:creationId xmlns:p14="http://schemas.microsoft.com/office/powerpoint/2010/main" val="1014456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68717" y="105532"/>
            <a:ext cx="8001000" cy="6348413"/>
            <a:chOff x="568717" y="105532"/>
            <a:chExt cx="8001000" cy="6348413"/>
          </a:xfrm>
          <a:scene3d>
            <a:camera prst="perspectiveRelaxed" fov="4200000">
              <a:rot lat="20400000" lon="0" rev="0"/>
            </a:camera>
            <a:lightRig rig="threePt" dir="t"/>
          </a:scene3d>
        </p:grpSpPr>
        <p:grpSp>
          <p:nvGrpSpPr>
            <p:cNvPr id="2" name="Group 1"/>
            <p:cNvGrpSpPr/>
            <p:nvPr/>
          </p:nvGrpSpPr>
          <p:grpSpPr>
            <a:xfrm>
              <a:off x="568717" y="105532"/>
              <a:ext cx="8001000" cy="6348413"/>
              <a:chOff x="568717" y="105532"/>
              <a:chExt cx="8001000" cy="6348413"/>
            </a:xfrm>
          </p:grpSpPr>
          <p:grpSp>
            <p:nvGrpSpPr>
              <p:cNvPr id="32" name="Group 31"/>
              <p:cNvGrpSpPr/>
              <p:nvPr/>
            </p:nvGrpSpPr>
            <p:grpSpPr>
              <a:xfrm>
                <a:off x="568717" y="105532"/>
                <a:ext cx="8001000" cy="6348413"/>
                <a:chOff x="568717" y="105532"/>
                <a:chExt cx="8001000" cy="6348413"/>
              </a:xfrm>
            </p:grpSpPr>
            <p:grpSp>
              <p:nvGrpSpPr>
                <p:cNvPr id="33" name="Group 32"/>
                <p:cNvGrpSpPr/>
                <p:nvPr/>
              </p:nvGrpSpPr>
              <p:grpSpPr>
                <a:xfrm>
                  <a:off x="568717" y="105532"/>
                  <a:ext cx="8001000" cy="6348413"/>
                  <a:chOff x="574675" y="40078"/>
                  <a:chExt cx="8001000" cy="6348413"/>
                </a:xfrm>
              </p:grpSpPr>
              <p:pic>
                <p:nvPicPr>
                  <p:cNvPr id="39" name="Picture 2" descr="C:\Users\Richard J Boll II\Dropbox\Working Documents\climb via\climb via training - oct 2013\Graphics\STARS\BRBQ One RSID M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675" y="40078"/>
                    <a:ext cx="8001000" cy="6348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0" name="Freeform 39"/>
                  <p:cNvSpPr/>
                  <p:nvPr/>
                </p:nvSpPr>
                <p:spPr>
                  <a:xfrm>
                    <a:off x="1643974" y="2028218"/>
                    <a:ext cx="5685817" cy="3686784"/>
                  </a:xfrm>
                  <a:custGeom>
                    <a:avLst/>
                    <a:gdLst>
                      <a:gd name="connsiteX0" fmla="*/ 0 w 3975078"/>
                      <a:gd name="connsiteY0" fmla="*/ 0 h 1490835"/>
                      <a:gd name="connsiteX1" fmla="*/ 2349230 w 3975078"/>
                      <a:gd name="connsiteY1" fmla="*/ 505838 h 1490835"/>
                      <a:gd name="connsiteX2" fmla="*/ 3793788 w 3975078"/>
                      <a:gd name="connsiteY2" fmla="*/ 1347281 h 1490835"/>
                      <a:gd name="connsiteX3" fmla="*/ 3905656 w 3975078"/>
                      <a:gd name="connsiteY3" fmla="*/ 1483468 h 1490835"/>
                      <a:gd name="connsiteX0" fmla="*/ 0 w 3793788"/>
                      <a:gd name="connsiteY0" fmla="*/ 0 h 1347281"/>
                      <a:gd name="connsiteX1" fmla="*/ 2349230 w 3793788"/>
                      <a:gd name="connsiteY1" fmla="*/ 505838 h 1347281"/>
                      <a:gd name="connsiteX2" fmla="*/ 3793788 w 3793788"/>
                      <a:gd name="connsiteY2" fmla="*/ 1347281 h 1347281"/>
                      <a:gd name="connsiteX0" fmla="*/ 0 w 5671226"/>
                      <a:gd name="connsiteY0" fmla="*/ 0 h 3686784"/>
                      <a:gd name="connsiteX1" fmla="*/ 2349230 w 5671226"/>
                      <a:gd name="connsiteY1" fmla="*/ 505838 h 3686784"/>
                      <a:gd name="connsiteX2" fmla="*/ 5671226 w 5671226"/>
                      <a:gd name="connsiteY2" fmla="*/ 3686784 h 3686784"/>
                      <a:gd name="connsiteX0" fmla="*/ 0 w 5671226"/>
                      <a:gd name="connsiteY0" fmla="*/ 0 h 3686784"/>
                      <a:gd name="connsiteX1" fmla="*/ 2349230 w 5671226"/>
                      <a:gd name="connsiteY1" fmla="*/ 505838 h 3686784"/>
                      <a:gd name="connsiteX2" fmla="*/ 4445541 w 5671226"/>
                      <a:gd name="connsiteY2" fmla="*/ 2446506 h 3686784"/>
                      <a:gd name="connsiteX3" fmla="*/ 5671226 w 5671226"/>
                      <a:gd name="connsiteY3" fmla="*/ 3686784 h 3686784"/>
                      <a:gd name="connsiteX0" fmla="*/ 0 w 5889607"/>
                      <a:gd name="connsiteY0" fmla="*/ 0 h 3686784"/>
                      <a:gd name="connsiteX1" fmla="*/ 2349230 w 5889607"/>
                      <a:gd name="connsiteY1" fmla="*/ 505838 h 3686784"/>
                      <a:gd name="connsiteX2" fmla="*/ 5685817 w 5889607"/>
                      <a:gd name="connsiteY2" fmla="*/ 2461097 h 3686784"/>
                      <a:gd name="connsiteX3" fmla="*/ 5671226 w 5889607"/>
                      <a:gd name="connsiteY3" fmla="*/ 3686784 h 3686784"/>
                      <a:gd name="connsiteX0" fmla="*/ 0 w 5889607"/>
                      <a:gd name="connsiteY0" fmla="*/ 0 h 3686784"/>
                      <a:gd name="connsiteX1" fmla="*/ 2349230 w 5889607"/>
                      <a:gd name="connsiteY1" fmla="*/ 505838 h 3686784"/>
                      <a:gd name="connsiteX2" fmla="*/ 4542817 w 5889607"/>
                      <a:gd name="connsiteY2" fmla="*/ 1653701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28226 w 5889607"/>
                      <a:gd name="connsiteY2" fmla="*/ 1507786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03907 w 5889607"/>
                      <a:gd name="connsiteY2" fmla="*/ 1493195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18499 w 5889607"/>
                      <a:gd name="connsiteY2" fmla="*/ 1488331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617077 w 5889607"/>
                      <a:gd name="connsiteY2" fmla="*/ 1416947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04902 w 5889607"/>
                      <a:gd name="connsiteY2" fmla="*/ 1488331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25297 w 5889607"/>
                      <a:gd name="connsiteY2" fmla="*/ 1495129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18499 w 5889607"/>
                      <a:gd name="connsiteY2" fmla="*/ 1495129 h 3686784"/>
                      <a:gd name="connsiteX3" fmla="*/ 5685817 w 5889607"/>
                      <a:gd name="connsiteY3" fmla="*/ 2461097 h 3686784"/>
                      <a:gd name="connsiteX4" fmla="*/ 5671226 w 5889607"/>
                      <a:gd name="connsiteY4" fmla="*/ 3686784 h 3686784"/>
                      <a:gd name="connsiteX0" fmla="*/ 0 w 5685817"/>
                      <a:gd name="connsiteY0" fmla="*/ 0 h 3686784"/>
                      <a:gd name="connsiteX1" fmla="*/ 2349230 w 5685817"/>
                      <a:gd name="connsiteY1" fmla="*/ 505838 h 3686784"/>
                      <a:gd name="connsiteX2" fmla="*/ 4518499 w 5685817"/>
                      <a:gd name="connsiteY2" fmla="*/ 1495129 h 3686784"/>
                      <a:gd name="connsiteX3" fmla="*/ 5685817 w 5685817"/>
                      <a:gd name="connsiteY3" fmla="*/ 2461097 h 3686784"/>
                      <a:gd name="connsiteX4" fmla="*/ 5671226 w 5685817"/>
                      <a:gd name="connsiteY4" fmla="*/ 3686784 h 3686784"/>
                      <a:gd name="connsiteX0" fmla="*/ 0 w 5685817"/>
                      <a:gd name="connsiteY0" fmla="*/ 0 h 3686784"/>
                      <a:gd name="connsiteX1" fmla="*/ 2349230 w 5685817"/>
                      <a:gd name="connsiteY1" fmla="*/ 505838 h 3686784"/>
                      <a:gd name="connsiteX2" fmla="*/ 4518499 w 5685817"/>
                      <a:gd name="connsiteY2" fmla="*/ 1495129 h 3686784"/>
                      <a:gd name="connsiteX3" fmla="*/ 5685817 w 5685817"/>
                      <a:gd name="connsiteY3" fmla="*/ 2461097 h 3686784"/>
                      <a:gd name="connsiteX4" fmla="*/ 5671226 w 5685817"/>
                      <a:gd name="connsiteY4" fmla="*/ 3686784 h 3686784"/>
                      <a:gd name="connsiteX0" fmla="*/ 0 w 5685817"/>
                      <a:gd name="connsiteY0" fmla="*/ 0 h 3686784"/>
                      <a:gd name="connsiteX1" fmla="*/ 2349230 w 5685817"/>
                      <a:gd name="connsiteY1" fmla="*/ 505838 h 3686784"/>
                      <a:gd name="connsiteX2" fmla="*/ 4518499 w 5685817"/>
                      <a:gd name="connsiteY2" fmla="*/ 1495129 h 3686784"/>
                      <a:gd name="connsiteX3" fmla="*/ 5685817 w 5685817"/>
                      <a:gd name="connsiteY3" fmla="*/ 2461097 h 3686784"/>
                      <a:gd name="connsiteX4" fmla="*/ 5671226 w 5685817"/>
                      <a:gd name="connsiteY4" fmla="*/ 3686784 h 3686784"/>
                      <a:gd name="connsiteX0" fmla="*/ 0 w 5685817"/>
                      <a:gd name="connsiteY0" fmla="*/ 0 h 3686784"/>
                      <a:gd name="connsiteX1" fmla="*/ 2349230 w 5685817"/>
                      <a:gd name="connsiteY1" fmla="*/ 505838 h 3686784"/>
                      <a:gd name="connsiteX2" fmla="*/ 4518499 w 5685817"/>
                      <a:gd name="connsiteY2" fmla="*/ 1495129 h 3686784"/>
                      <a:gd name="connsiteX3" fmla="*/ 5685817 w 5685817"/>
                      <a:gd name="connsiteY3" fmla="*/ 2461097 h 3686784"/>
                      <a:gd name="connsiteX4" fmla="*/ 5671226 w 5685817"/>
                      <a:gd name="connsiteY4" fmla="*/ 3686784 h 3686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5817" h="3686784">
                        <a:moveTo>
                          <a:pt x="0" y="0"/>
                        </a:moveTo>
                        <a:lnTo>
                          <a:pt x="2349230" y="505838"/>
                        </a:lnTo>
                        <a:lnTo>
                          <a:pt x="4518499" y="1495129"/>
                        </a:lnTo>
                        <a:lnTo>
                          <a:pt x="5685817" y="2461097"/>
                        </a:lnTo>
                        <a:lnTo>
                          <a:pt x="5671226" y="3686784"/>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Rectangle 37"/>
                <p:cNvSpPr/>
                <p:nvPr/>
              </p:nvSpPr>
              <p:spPr>
                <a:xfrm>
                  <a:off x="969185" y="2522173"/>
                  <a:ext cx="1114819" cy="3581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4" name="4-Point Star 3"/>
              <p:cNvSpPr/>
              <p:nvPr/>
            </p:nvSpPr>
            <p:spPr>
              <a:xfrm>
                <a:off x="6267386" y="3662442"/>
                <a:ext cx="325823" cy="311157"/>
              </a:xfrm>
              <a:prstGeom prst="star4">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quot;No&quot; Symbol 40"/>
              <p:cNvSpPr/>
              <p:nvPr/>
            </p:nvSpPr>
            <p:spPr>
              <a:xfrm>
                <a:off x="4071668" y="3089922"/>
                <a:ext cx="364216" cy="356299"/>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14" name="Rounded Rectangle 13"/>
              <p:cNvSpPr/>
              <p:nvPr/>
            </p:nvSpPr>
            <p:spPr>
              <a:xfrm>
                <a:off x="6826370" y="3626370"/>
                <a:ext cx="724619" cy="31069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ounded Rectangle 16"/>
              <p:cNvSpPr/>
              <p:nvPr/>
            </p:nvSpPr>
            <p:spPr>
              <a:xfrm>
                <a:off x="7198895" y="4088921"/>
                <a:ext cx="674147" cy="22367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Rounded Rectangle 18"/>
              <p:cNvSpPr/>
              <p:nvPr/>
            </p:nvSpPr>
            <p:spPr>
              <a:xfrm>
                <a:off x="6292516" y="4572000"/>
                <a:ext cx="686594" cy="310551"/>
              </a:xfrm>
              <a:prstGeom prst="roundRect">
                <a:avLst>
                  <a:gd name="adj" fmla="val 10210"/>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ounded Rectangle 19"/>
              <p:cNvSpPr/>
              <p:nvPr/>
            </p:nvSpPr>
            <p:spPr>
              <a:xfrm>
                <a:off x="6400800" y="5037221"/>
                <a:ext cx="633663" cy="20453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Rounded Rectangle 20"/>
              <p:cNvSpPr/>
              <p:nvPr/>
            </p:nvSpPr>
            <p:spPr>
              <a:xfrm>
                <a:off x="6140116" y="5530516"/>
                <a:ext cx="962526" cy="549442"/>
              </a:xfrm>
              <a:prstGeom prst="roundRect">
                <a:avLst>
                  <a:gd name="adj" fmla="val 2068"/>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5" name="&quot;No&quot; Symbol 34"/>
            <p:cNvSpPr/>
            <p:nvPr/>
          </p:nvSpPr>
          <p:spPr>
            <a:xfrm>
              <a:off x="4697453" y="3441548"/>
              <a:ext cx="364216" cy="356299"/>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36" name="&quot;No&quot; Symbol 35"/>
            <p:cNvSpPr/>
            <p:nvPr/>
          </p:nvSpPr>
          <p:spPr>
            <a:xfrm>
              <a:off x="5239600" y="3835344"/>
              <a:ext cx="364216" cy="356299"/>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grpSp>
      <p:sp>
        <p:nvSpPr>
          <p:cNvPr id="3" name="Slide Number Placeholder 2"/>
          <p:cNvSpPr>
            <a:spLocks noGrp="1"/>
          </p:cNvSpPr>
          <p:nvPr>
            <p:ph type="sldNum" sz="quarter" idx="12"/>
          </p:nvPr>
        </p:nvSpPr>
        <p:spPr/>
        <p:txBody>
          <a:bodyPr/>
          <a:lstStyle/>
          <a:p>
            <a:fld id="{79BA96BB-7DBE-4AD9-88D2-170EED19CF9B}" type="slidenum">
              <a:rPr lang="en-US" smtClean="0"/>
              <a:pPr/>
              <a:t>81</a:t>
            </a:fld>
            <a:endParaRPr lang="en-US" dirty="0"/>
          </a:p>
        </p:txBody>
      </p:sp>
      <p:sp>
        <p:nvSpPr>
          <p:cNvPr id="13" name="Rounded Rectangle 12"/>
          <p:cNvSpPr/>
          <p:nvPr/>
        </p:nvSpPr>
        <p:spPr>
          <a:xfrm>
            <a:off x="1384088" y="4297175"/>
            <a:ext cx="4528872" cy="2009061"/>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Proceed direct to JESTI</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The Mach to IAS speed transition note </a:t>
            </a:r>
            <a:r>
              <a:rPr lang="en-US" sz="1400" b="1" u="sng" dirty="0">
                <a:solidFill>
                  <a:schemeClr val="bg1"/>
                </a:solidFill>
                <a:effectLst>
                  <a:outerShdw blurRad="38100" dist="38100" dir="2700000" algn="tl">
                    <a:srgbClr val="000000">
                      <a:alpha val="43137"/>
                    </a:srgbClr>
                  </a:outerShdw>
                </a:effectLst>
              </a:rPr>
              <a:t>applies once established over JESTI </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Cross JESTI at 10,000’</a:t>
            </a:r>
          </a:p>
          <a:p>
            <a:pPr marL="285750" indent="-285750">
              <a:buFont typeface="Arial" panose="020B0604020202020204" pitchFamily="34" charset="0"/>
              <a:buChar char="•"/>
            </a:pPr>
            <a:r>
              <a:rPr lang="en-US" sz="1400" b="1" i="1" u="sng" dirty="0">
                <a:solidFill>
                  <a:schemeClr val="bg1"/>
                </a:solidFill>
                <a:effectLst>
                  <a:outerShdw blurRad="38100" dist="38100" dir="2700000" algn="tl">
                    <a:srgbClr val="000000">
                      <a:alpha val="43137"/>
                    </a:srgbClr>
                  </a:outerShdw>
                </a:effectLst>
              </a:rPr>
              <a:t>Then</a:t>
            </a:r>
            <a:r>
              <a:rPr lang="en-US" sz="1400" b="1" dirty="0">
                <a:solidFill>
                  <a:schemeClr val="bg1"/>
                </a:solidFill>
                <a:effectLst>
                  <a:outerShdw blurRad="38100" dist="38100" dir="2700000" algn="tl">
                    <a:srgbClr val="000000">
                      <a:alpha val="43137"/>
                    </a:srgbClr>
                  </a:outerShdw>
                </a:effectLst>
              </a:rPr>
              <a:t> track the lateral path of the BRBBQ STAR</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Comply with published speed restrictions after JESTI</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Comply with published altitude restrictions after JESTI to the “Bottom Altitude” (4,000’) </a:t>
            </a:r>
          </a:p>
        </p:txBody>
      </p:sp>
      <p:sp>
        <p:nvSpPr>
          <p:cNvPr id="30" name="TextBox 29"/>
          <p:cNvSpPr txBox="1"/>
          <p:nvPr/>
        </p:nvSpPr>
        <p:spPr>
          <a:xfrm>
            <a:off x="4569217" y="6265105"/>
            <a:ext cx="3044423" cy="261610"/>
          </a:xfrm>
          <a:prstGeom prst="rect">
            <a:avLst/>
          </a:prstGeom>
          <a:noFill/>
        </p:spPr>
        <p:txBody>
          <a:bodyPr wrap="none" rtlCol="0">
            <a:spAutoFit/>
          </a:bodyPr>
          <a:lstStyle/>
          <a:p>
            <a:r>
              <a:rPr lang="en-US" sz="1100" dirty="0"/>
              <a:t>©Jeppesen, Inc.  Not for Navigation Purposes</a:t>
            </a:r>
          </a:p>
        </p:txBody>
      </p:sp>
      <p:sp>
        <p:nvSpPr>
          <p:cNvPr id="28" name="TextBox 27"/>
          <p:cNvSpPr txBox="1"/>
          <p:nvPr/>
        </p:nvSpPr>
        <p:spPr>
          <a:xfrm>
            <a:off x="0" y="0"/>
            <a:ext cx="2650084" cy="253916"/>
          </a:xfrm>
          <a:prstGeom prst="rect">
            <a:avLst/>
          </a:prstGeom>
          <a:noFill/>
        </p:spPr>
        <p:txBody>
          <a:bodyPr wrap="none" rtlCol="0">
            <a:spAutoFit/>
          </a:bodyPr>
          <a:lstStyle/>
          <a:p>
            <a:r>
              <a:rPr lang="en-US" sz="1050" b="1" dirty="0"/>
              <a:t>Descend Via – Operational Application</a:t>
            </a:r>
          </a:p>
        </p:txBody>
      </p:sp>
      <p:sp>
        <p:nvSpPr>
          <p:cNvPr id="34" name="TextBox 33"/>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pic>
        <p:nvPicPr>
          <p:cNvPr id="4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500"/>
          <a:stretch/>
        </p:blipFill>
        <p:spPr bwMode="auto">
          <a:xfrm>
            <a:off x="246328" y="1022283"/>
            <a:ext cx="1571595" cy="485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angular Callout 46"/>
          <p:cNvSpPr/>
          <p:nvPr/>
        </p:nvSpPr>
        <p:spPr>
          <a:xfrm>
            <a:off x="246327" y="1023553"/>
            <a:ext cx="1571595" cy="485663"/>
          </a:xfrm>
          <a:prstGeom prst="wedgeRectCallout">
            <a:avLst>
              <a:gd name="adj1" fmla="val 4026"/>
              <a:gd name="adj2" fmla="val 27347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Oval 48"/>
          <p:cNvSpPr/>
          <p:nvPr/>
        </p:nvSpPr>
        <p:spPr>
          <a:xfrm>
            <a:off x="2948574" y="2918260"/>
            <a:ext cx="179754" cy="1474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2052" name="Straight Connector 2051"/>
          <p:cNvCxnSpPr/>
          <p:nvPr/>
        </p:nvCxnSpPr>
        <p:spPr>
          <a:xfrm flipV="1">
            <a:off x="3038451" y="2646947"/>
            <a:ext cx="0" cy="345053"/>
          </a:xfrm>
          <a:prstGeom prst="line">
            <a:avLst/>
          </a:prstGeom>
        </p:spPr>
        <p:style>
          <a:lnRef idx="1">
            <a:schemeClr val="accent1"/>
          </a:lnRef>
          <a:fillRef idx="0">
            <a:schemeClr val="accent1"/>
          </a:fillRef>
          <a:effectRef idx="0">
            <a:schemeClr val="accent1"/>
          </a:effectRef>
          <a:fontRef idx="minor">
            <a:schemeClr val="tx1"/>
          </a:fontRef>
        </p:style>
      </p:cxnSp>
      <p:pic>
        <p:nvPicPr>
          <p:cNvPr id="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72499">
            <a:off x="1991887" y="1813649"/>
            <a:ext cx="2225235" cy="1483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ounded Rectangle 30"/>
          <p:cNvSpPr/>
          <p:nvPr/>
        </p:nvSpPr>
        <p:spPr>
          <a:xfrm>
            <a:off x="1985152" y="691971"/>
            <a:ext cx="4563374"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a:t>
            </a:r>
          </a:p>
          <a:p>
            <a:pPr algn="ctr"/>
            <a:r>
              <a:rPr lang="en-US" sz="1400" b="1" dirty="0">
                <a:effectLst>
                  <a:outerShdw blurRad="38100" dist="38100" dir="2700000" algn="tl">
                    <a:srgbClr val="000000">
                      <a:alpha val="43137"/>
                    </a:srgbClr>
                  </a:outerShdw>
                </a:effectLst>
              </a:rPr>
              <a:t>“Proceed Direct JESTI, Cross JESTI At One Zero Thousand,                                                            </a:t>
            </a:r>
            <a:r>
              <a:rPr lang="en-US" sz="1400" b="1" u="sng" dirty="0">
                <a:effectLst>
                  <a:outerShdw blurRad="38100" dist="38100" dir="2700000" algn="tl">
                    <a:srgbClr val="000000">
                      <a:alpha val="43137"/>
                    </a:srgbClr>
                  </a:outerShdw>
                </a:effectLst>
              </a:rPr>
              <a:t>Then</a:t>
            </a:r>
            <a:r>
              <a:rPr lang="en-US" sz="1400" b="1" dirty="0">
                <a:effectLst>
                  <a:outerShdw blurRad="38100" dist="38100" dir="2700000" algn="tl">
                    <a:srgbClr val="000000">
                      <a:alpha val="43137"/>
                    </a:srgbClr>
                  </a:outerShdw>
                </a:effectLst>
              </a:rPr>
              <a:t> Descend Via The BRBBQ One Arrival, Landing North”</a:t>
            </a:r>
          </a:p>
        </p:txBody>
      </p:sp>
      <p:cxnSp>
        <p:nvCxnSpPr>
          <p:cNvPr id="8" name="Straight Arrow Connector 7"/>
          <p:cNvCxnSpPr/>
          <p:nvPr/>
        </p:nvCxnSpPr>
        <p:spPr>
          <a:xfrm>
            <a:off x="3038451" y="2992000"/>
            <a:ext cx="3313711" cy="73369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1379" y="2880284"/>
            <a:ext cx="714375" cy="457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ular Callout 8"/>
          <p:cNvSpPr/>
          <p:nvPr/>
        </p:nvSpPr>
        <p:spPr>
          <a:xfrm>
            <a:off x="6621379" y="2880284"/>
            <a:ext cx="714375" cy="478563"/>
          </a:xfrm>
          <a:prstGeom prst="wedgeRectCallout">
            <a:avLst>
              <a:gd name="adj1" fmla="val -65068"/>
              <a:gd name="adj2" fmla="val 12993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Rounded Rectangle 41"/>
          <p:cNvSpPr/>
          <p:nvPr/>
        </p:nvSpPr>
        <p:spPr>
          <a:xfrm>
            <a:off x="1985152" y="1659626"/>
            <a:ext cx="4563374" cy="340519"/>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400" b="1" dirty="0">
                <a:effectLst>
                  <a:outerShdw blurRad="38100" dist="38100" dir="2700000" algn="tl">
                    <a:srgbClr val="000000">
                      <a:alpha val="43137"/>
                    </a:srgbClr>
                  </a:outerShdw>
                </a:effectLst>
              </a:rPr>
              <a:t>ATC Must Assign An Altitude To Cross JESTI</a:t>
            </a:r>
          </a:p>
        </p:txBody>
      </p:sp>
    </p:spTree>
    <p:extLst>
      <p:ext uri="{BB962C8B-B14F-4D97-AF65-F5344CB8AC3E}">
        <p14:creationId xmlns:p14="http://schemas.microsoft.com/office/powerpoint/2010/main" val="29912178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F52F943-2DF3-6C4A-DB63-96E17E000794}"/>
              </a:ext>
            </a:extLst>
          </p:cNvPr>
          <p:cNvGrpSpPr/>
          <p:nvPr/>
        </p:nvGrpSpPr>
        <p:grpSpPr>
          <a:xfrm>
            <a:off x="568717" y="105532"/>
            <a:ext cx="8001000" cy="6348413"/>
            <a:chOff x="568717" y="105532"/>
            <a:chExt cx="8001000" cy="6348413"/>
          </a:xfrm>
          <a:scene3d>
            <a:camera prst="perspectiveRelaxedModerately" fov="4200000">
              <a:rot lat="20400000" lon="0" rev="0"/>
            </a:camera>
            <a:lightRig rig="threePt" dir="t"/>
          </a:scene3d>
        </p:grpSpPr>
        <p:grpSp>
          <p:nvGrpSpPr>
            <p:cNvPr id="32" name="Group 31"/>
            <p:cNvGrpSpPr/>
            <p:nvPr/>
          </p:nvGrpSpPr>
          <p:grpSpPr>
            <a:xfrm>
              <a:off x="568717" y="105532"/>
              <a:ext cx="8001000" cy="6348413"/>
              <a:chOff x="568717" y="105532"/>
              <a:chExt cx="8001000" cy="6348413"/>
            </a:xfrm>
          </p:grpSpPr>
          <p:grpSp>
            <p:nvGrpSpPr>
              <p:cNvPr id="33" name="Group 32"/>
              <p:cNvGrpSpPr/>
              <p:nvPr/>
            </p:nvGrpSpPr>
            <p:grpSpPr>
              <a:xfrm>
                <a:off x="568717" y="105532"/>
                <a:ext cx="8001000" cy="6348413"/>
                <a:chOff x="574675" y="40078"/>
                <a:chExt cx="8001000" cy="6348413"/>
              </a:xfrm>
            </p:grpSpPr>
            <p:pic>
              <p:nvPicPr>
                <p:cNvPr id="39" name="Picture 2" descr="C:\Users\Richard J Boll II\Dropbox\Working Documents\climb via\climb via training - oct 2013\Graphics\STARS\BRBQ One RSID M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675" y="40078"/>
                  <a:ext cx="8001000" cy="6348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0" name="Freeform 39"/>
                <p:cNvSpPr/>
                <p:nvPr/>
              </p:nvSpPr>
              <p:spPr>
                <a:xfrm>
                  <a:off x="1643974" y="2028218"/>
                  <a:ext cx="5685817" cy="3686784"/>
                </a:xfrm>
                <a:custGeom>
                  <a:avLst/>
                  <a:gdLst>
                    <a:gd name="connsiteX0" fmla="*/ 0 w 3975078"/>
                    <a:gd name="connsiteY0" fmla="*/ 0 h 1490835"/>
                    <a:gd name="connsiteX1" fmla="*/ 2349230 w 3975078"/>
                    <a:gd name="connsiteY1" fmla="*/ 505838 h 1490835"/>
                    <a:gd name="connsiteX2" fmla="*/ 3793788 w 3975078"/>
                    <a:gd name="connsiteY2" fmla="*/ 1347281 h 1490835"/>
                    <a:gd name="connsiteX3" fmla="*/ 3905656 w 3975078"/>
                    <a:gd name="connsiteY3" fmla="*/ 1483468 h 1490835"/>
                    <a:gd name="connsiteX0" fmla="*/ 0 w 3793788"/>
                    <a:gd name="connsiteY0" fmla="*/ 0 h 1347281"/>
                    <a:gd name="connsiteX1" fmla="*/ 2349230 w 3793788"/>
                    <a:gd name="connsiteY1" fmla="*/ 505838 h 1347281"/>
                    <a:gd name="connsiteX2" fmla="*/ 3793788 w 3793788"/>
                    <a:gd name="connsiteY2" fmla="*/ 1347281 h 1347281"/>
                    <a:gd name="connsiteX0" fmla="*/ 0 w 5671226"/>
                    <a:gd name="connsiteY0" fmla="*/ 0 h 3686784"/>
                    <a:gd name="connsiteX1" fmla="*/ 2349230 w 5671226"/>
                    <a:gd name="connsiteY1" fmla="*/ 505838 h 3686784"/>
                    <a:gd name="connsiteX2" fmla="*/ 5671226 w 5671226"/>
                    <a:gd name="connsiteY2" fmla="*/ 3686784 h 3686784"/>
                    <a:gd name="connsiteX0" fmla="*/ 0 w 5671226"/>
                    <a:gd name="connsiteY0" fmla="*/ 0 h 3686784"/>
                    <a:gd name="connsiteX1" fmla="*/ 2349230 w 5671226"/>
                    <a:gd name="connsiteY1" fmla="*/ 505838 h 3686784"/>
                    <a:gd name="connsiteX2" fmla="*/ 4445541 w 5671226"/>
                    <a:gd name="connsiteY2" fmla="*/ 2446506 h 3686784"/>
                    <a:gd name="connsiteX3" fmla="*/ 5671226 w 5671226"/>
                    <a:gd name="connsiteY3" fmla="*/ 3686784 h 3686784"/>
                    <a:gd name="connsiteX0" fmla="*/ 0 w 5889607"/>
                    <a:gd name="connsiteY0" fmla="*/ 0 h 3686784"/>
                    <a:gd name="connsiteX1" fmla="*/ 2349230 w 5889607"/>
                    <a:gd name="connsiteY1" fmla="*/ 505838 h 3686784"/>
                    <a:gd name="connsiteX2" fmla="*/ 5685817 w 5889607"/>
                    <a:gd name="connsiteY2" fmla="*/ 2461097 h 3686784"/>
                    <a:gd name="connsiteX3" fmla="*/ 5671226 w 5889607"/>
                    <a:gd name="connsiteY3" fmla="*/ 3686784 h 3686784"/>
                    <a:gd name="connsiteX0" fmla="*/ 0 w 5889607"/>
                    <a:gd name="connsiteY0" fmla="*/ 0 h 3686784"/>
                    <a:gd name="connsiteX1" fmla="*/ 2349230 w 5889607"/>
                    <a:gd name="connsiteY1" fmla="*/ 505838 h 3686784"/>
                    <a:gd name="connsiteX2" fmla="*/ 4542817 w 5889607"/>
                    <a:gd name="connsiteY2" fmla="*/ 1653701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28226 w 5889607"/>
                    <a:gd name="connsiteY2" fmla="*/ 1507786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03907 w 5889607"/>
                    <a:gd name="connsiteY2" fmla="*/ 1493195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18499 w 5889607"/>
                    <a:gd name="connsiteY2" fmla="*/ 1488331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617077 w 5889607"/>
                    <a:gd name="connsiteY2" fmla="*/ 1416947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04902 w 5889607"/>
                    <a:gd name="connsiteY2" fmla="*/ 1488331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25297 w 5889607"/>
                    <a:gd name="connsiteY2" fmla="*/ 1495129 h 3686784"/>
                    <a:gd name="connsiteX3" fmla="*/ 5685817 w 5889607"/>
                    <a:gd name="connsiteY3" fmla="*/ 2461097 h 3686784"/>
                    <a:gd name="connsiteX4" fmla="*/ 5671226 w 5889607"/>
                    <a:gd name="connsiteY4" fmla="*/ 3686784 h 3686784"/>
                    <a:gd name="connsiteX0" fmla="*/ 0 w 5889607"/>
                    <a:gd name="connsiteY0" fmla="*/ 0 h 3686784"/>
                    <a:gd name="connsiteX1" fmla="*/ 2349230 w 5889607"/>
                    <a:gd name="connsiteY1" fmla="*/ 505838 h 3686784"/>
                    <a:gd name="connsiteX2" fmla="*/ 4518499 w 5889607"/>
                    <a:gd name="connsiteY2" fmla="*/ 1495129 h 3686784"/>
                    <a:gd name="connsiteX3" fmla="*/ 5685817 w 5889607"/>
                    <a:gd name="connsiteY3" fmla="*/ 2461097 h 3686784"/>
                    <a:gd name="connsiteX4" fmla="*/ 5671226 w 5889607"/>
                    <a:gd name="connsiteY4" fmla="*/ 3686784 h 3686784"/>
                    <a:gd name="connsiteX0" fmla="*/ 0 w 5685817"/>
                    <a:gd name="connsiteY0" fmla="*/ 0 h 3686784"/>
                    <a:gd name="connsiteX1" fmla="*/ 2349230 w 5685817"/>
                    <a:gd name="connsiteY1" fmla="*/ 505838 h 3686784"/>
                    <a:gd name="connsiteX2" fmla="*/ 4518499 w 5685817"/>
                    <a:gd name="connsiteY2" fmla="*/ 1495129 h 3686784"/>
                    <a:gd name="connsiteX3" fmla="*/ 5685817 w 5685817"/>
                    <a:gd name="connsiteY3" fmla="*/ 2461097 h 3686784"/>
                    <a:gd name="connsiteX4" fmla="*/ 5671226 w 5685817"/>
                    <a:gd name="connsiteY4" fmla="*/ 3686784 h 3686784"/>
                    <a:gd name="connsiteX0" fmla="*/ 0 w 5685817"/>
                    <a:gd name="connsiteY0" fmla="*/ 0 h 3686784"/>
                    <a:gd name="connsiteX1" fmla="*/ 2349230 w 5685817"/>
                    <a:gd name="connsiteY1" fmla="*/ 505838 h 3686784"/>
                    <a:gd name="connsiteX2" fmla="*/ 4518499 w 5685817"/>
                    <a:gd name="connsiteY2" fmla="*/ 1495129 h 3686784"/>
                    <a:gd name="connsiteX3" fmla="*/ 5685817 w 5685817"/>
                    <a:gd name="connsiteY3" fmla="*/ 2461097 h 3686784"/>
                    <a:gd name="connsiteX4" fmla="*/ 5671226 w 5685817"/>
                    <a:gd name="connsiteY4" fmla="*/ 3686784 h 3686784"/>
                    <a:gd name="connsiteX0" fmla="*/ 0 w 5685817"/>
                    <a:gd name="connsiteY0" fmla="*/ 0 h 3686784"/>
                    <a:gd name="connsiteX1" fmla="*/ 2349230 w 5685817"/>
                    <a:gd name="connsiteY1" fmla="*/ 505838 h 3686784"/>
                    <a:gd name="connsiteX2" fmla="*/ 4518499 w 5685817"/>
                    <a:gd name="connsiteY2" fmla="*/ 1495129 h 3686784"/>
                    <a:gd name="connsiteX3" fmla="*/ 5685817 w 5685817"/>
                    <a:gd name="connsiteY3" fmla="*/ 2461097 h 3686784"/>
                    <a:gd name="connsiteX4" fmla="*/ 5671226 w 5685817"/>
                    <a:gd name="connsiteY4" fmla="*/ 3686784 h 3686784"/>
                    <a:gd name="connsiteX0" fmla="*/ 0 w 5685817"/>
                    <a:gd name="connsiteY0" fmla="*/ 0 h 3686784"/>
                    <a:gd name="connsiteX1" fmla="*/ 2349230 w 5685817"/>
                    <a:gd name="connsiteY1" fmla="*/ 505838 h 3686784"/>
                    <a:gd name="connsiteX2" fmla="*/ 4518499 w 5685817"/>
                    <a:gd name="connsiteY2" fmla="*/ 1495129 h 3686784"/>
                    <a:gd name="connsiteX3" fmla="*/ 5685817 w 5685817"/>
                    <a:gd name="connsiteY3" fmla="*/ 2461097 h 3686784"/>
                    <a:gd name="connsiteX4" fmla="*/ 5671226 w 5685817"/>
                    <a:gd name="connsiteY4" fmla="*/ 3686784 h 3686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5817" h="3686784">
                      <a:moveTo>
                        <a:pt x="0" y="0"/>
                      </a:moveTo>
                      <a:lnTo>
                        <a:pt x="2349230" y="505838"/>
                      </a:lnTo>
                      <a:lnTo>
                        <a:pt x="4518499" y="1495129"/>
                      </a:lnTo>
                      <a:lnTo>
                        <a:pt x="5685817" y="2461097"/>
                      </a:lnTo>
                      <a:lnTo>
                        <a:pt x="5671226" y="3686784"/>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Rectangle 37"/>
              <p:cNvSpPr/>
              <p:nvPr/>
            </p:nvSpPr>
            <p:spPr>
              <a:xfrm>
                <a:off x="969185" y="2522173"/>
                <a:ext cx="1114819" cy="3581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4" name="4-Point Star 3"/>
            <p:cNvSpPr/>
            <p:nvPr/>
          </p:nvSpPr>
          <p:spPr>
            <a:xfrm>
              <a:off x="6554719" y="3891625"/>
              <a:ext cx="325823" cy="311157"/>
            </a:xfrm>
            <a:prstGeom prst="star4">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quot;No&quot; Symbol 40"/>
            <p:cNvSpPr/>
            <p:nvPr/>
          </p:nvSpPr>
          <p:spPr>
            <a:xfrm>
              <a:off x="4071668" y="3089922"/>
              <a:ext cx="364216" cy="356299"/>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14" name="Rounded Rectangle 13"/>
            <p:cNvSpPr/>
            <p:nvPr/>
          </p:nvSpPr>
          <p:spPr>
            <a:xfrm>
              <a:off x="6826370" y="3626370"/>
              <a:ext cx="724619" cy="3106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ounded Rectangle 16"/>
            <p:cNvSpPr/>
            <p:nvPr/>
          </p:nvSpPr>
          <p:spPr>
            <a:xfrm>
              <a:off x="7198895" y="4088921"/>
              <a:ext cx="674147" cy="22367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Rounded Rectangle 18"/>
            <p:cNvSpPr/>
            <p:nvPr/>
          </p:nvSpPr>
          <p:spPr>
            <a:xfrm>
              <a:off x="6292516" y="4572000"/>
              <a:ext cx="686594" cy="310551"/>
            </a:xfrm>
            <a:prstGeom prst="roundRect">
              <a:avLst>
                <a:gd name="adj" fmla="val 10210"/>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ounded Rectangle 19"/>
            <p:cNvSpPr/>
            <p:nvPr/>
          </p:nvSpPr>
          <p:spPr>
            <a:xfrm>
              <a:off x="6400800" y="5037221"/>
              <a:ext cx="633663" cy="20453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Rounded Rectangle 20"/>
            <p:cNvSpPr/>
            <p:nvPr/>
          </p:nvSpPr>
          <p:spPr>
            <a:xfrm>
              <a:off x="6140116" y="5530516"/>
              <a:ext cx="962526" cy="549442"/>
            </a:xfrm>
            <a:prstGeom prst="roundRect">
              <a:avLst>
                <a:gd name="adj" fmla="val 2068"/>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quot;No&quot; Symbol 34"/>
            <p:cNvSpPr/>
            <p:nvPr/>
          </p:nvSpPr>
          <p:spPr>
            <a:xfrm>
              <a:off x="4697453" y="3441548"/>
              <a:ext cx="364216" cy="356299"/>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36" name="&quot;No&quot; Symbol 35"/>
            <p:cNvSpPr/>
            <p:nvPr/>
          </p:nvSpPr>
          <p:spPr>
            <a:xfrm>
              <a:off x="5239600" y="3835344"/>
              <a:ext cx="364216" cy="356299"/>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49" name="Oval 48"/>
            <p:cNvSpPr/>
            <p:nvPr/>
          </p:nvSpPr>
          <p:spPr>
            <a:xfrm>
              <a:off x="2948574" y="2918260"/>
              <a:ext cx="179754" cy="1474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2052" name="Straight Connector 2051"/>
            <p:cNvCxnSpPr/>
            <p:nvPr/>
          </p:nvCxnSpPr>
          <p:spPr>
            <a:xfrm flipV="1">
              <a:off x="3038451" y="2646947"/>
              <a:ext cx="0" cy="34505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a:off x="3038451" y="2992000"/>
              <a:ext cx="3478625" cy="1038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79BA96BB-7DBE-4AD9-88D2-170EED19CF9B}" type="slidenum">
              <a:rPr lang="en-US" smtClean="0"/>
              <a:pPr/>
              <a:t>82</a:t>
            </a:fld>
            <a:endParaRPr lang="en-US" dirty="0"/>
          </a:p>
        </p:txBody>
      </p:sp>
      <p:sp>
        <p:nvSpPr>
          <p:cNvPr id="13" name="Rounded Rectangle 12"/>
          <p:cNvSpPr/>
          <p:nvPr/>
        </p:nvSpPr>
        <p:spPr>
          <a:xfrm>
            <a:off x="221283" y="4222958"/>
            <a:ext cx="6605087" cy="2451735"/>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Proceed direct to BEERT</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The Mach to IAS speed transition note does not apply – aircraft is not established on the STAR.  Cleared-to waypoint has a published speed</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Cross BEERT between  12,000’ &amp; 10,000’</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Cross BEERT at 250 KT</a:t>
            </a:r>
          </a:p>
          <a:p>
            <a:pPr marL="573088" lvl="1" indent="-285750">
              <a:buFont typeface="Arial" panose="020B0604020202020204" pitchFamily="34" charset="0"/>
              <a:buChar char="•"/>
            </a:pPr>
            <a:r>
              <a:rPr lang="en-US" sz="1300" b="1" i="1" dirty="0">
                <a:solidFill>
                  <a:schemeClr val="bg1"/>
                </a:solidFill>
                <a:effectLst>
                  <a:outerShdw blurRad="38100" dist="38100" dir="2700000" algn="tl">
                    <a:srgbClr val="000000">
                      <a:alpha val="43137"/>
                    </a:srgbClr>
                  </a:outerShdw>
                </a:effectLst>
              </a:rPr>
              <a:t>Reduce speed the minimum distance required prior to BEERT commensurate with normal aircraft performance</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Track the lateral path of the BRBBQ STAR</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Comply with published speed restrictions</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Comply with published altitude restrictions to the “Bottom Altitude” (4,000’) </a:t>
            </a:r>
          </a:p>
        </p:txBody>
      </p:sp>
      <p:sp>
        <p:nvSpPr>
          <p:cNvPr id="30" name="TextBox 29"/>
          <p:cNvSpPr txBox="1"/>
          <p:nvPr/>
        </p:nvSpPr>
        <p:spPr>
          <a:xfrm>
            <a:off x="5091332" y="1680205"/>
            <a:ext cx="3044423" cy="261610"/>
          </a:xfrm>
          <a:prstGeom prst="rect">
            <a:avLst/>
          </a:prstGeom>
          <a:noFill/>
        </p:spPr>
        <p:txBody>
          <a:bodyPr wrap="none" rtlCol="0">
            <a:spAutoFit/>
          </a:bodyPr>
          <a:lstStyle/>
          <a:p>
            <a:r>
              <a:rPr lang="en-US" sz="1100" dirty="0"/>
              <a:t>©Jeppesen, Inc.  Not for Navigation Purposes</a:t>
            </a:r>
          </a:p>
        </p:txBody>
      </p:sp>
      <p:sp>
        <p:nvSpPr>
          <p:cNvPr id="28" name="TextBox 27"/>
          <p:cNvSpPr txBox="1"/>
          <p:nvPr/>
        </p:nvSpPr>
        <p:spPr>
          <a:xfrm>
            <a:off x="0" y="0"/>
            <a:ext cx="2650084" cy="253916"/>
          </a:xfrm>
          <a:prstGeom prst="rect">
            <a:avLst/>
          </a:prstGeom>
          <a:noFill/>
        </p:spPr>
        <p:txBody>
          <a:bodyPr wrap="none" rtlCol="0">
            <a:spAutoFit/>
          </a:bodyPr>
          <a:lstStyle/>
          <a:p>
            <a:r>
              <a:rPr lang="en-US" sz="1050" b="1" dirty="0"/>
              <a:t>Descend Via – Operational Application</a:t>
            </a:r>
          </a:p>
        </p:txBody>
      </p:sp>
      <p:sp>
        <p:nvSpPr>
          <p:cNvPr id="34" name="TextBox 33"/>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pic>
        <p:nvPicPr>
          <p:cNvPr id="4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500"/>
          <a:stretch/>
        </p:blipFill>
        <p:spPr bwMode="auto">
          <a:xfrm>
            <a:off x="246328" y="1022283"/>
            <a:ext cx="1571595" cy="485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angular Callout 46"/>
          <p:cNvSpPr/>
          <p:nvPr/>
        </p:nvSpPr>
        <p:spPr>
          <a:xfrm>
            <a:off x="246327" y="1023553"/>
            <a:ext cx="1571595" cy="485663"/>
          </a:xfrm>
          <a:prstGeom prst="wedgeRectCallout">
            <a:avLst>
              <a:gd name="adj1" fmla="val 4026"/>
              <a:gd name="adj2" fmla="val 27347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72499">
            <a:off x="1991887" y="1813649"/>
            <a:ext cx="2225235" cy="1483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ounded Rectangle 30"/>
          <p:cNvSpPr/>
          <p:nvPr/>
        </p:nvSpPr>
        <p:spPr>
          <a:xfrm>
            <a:off x="1985152" y="691971"/>
            <a:ext cx="4563374"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a:t>
            </a:r>
          </a:p>
          <a:p>
            <a:pPr algn="ctr"/>
            <a:r>
              <a:rPr lang="en-US" sz="1400" b="1" dirty="0">
                <a:effectLst>
                  <a:outerShdw blurRad="38100" dist="38100" dir="2700000" algn="tl">
                    <a:srgbClr val="000000">
                      <a:alpha val="43137"/>
                    </a:srgbClr>
                  </a:outerShdw>
                </a:effectLst>
              </a:rPr>
              <a:t>“Proceed Direct BEERT,,                                                            Descend Via The BRBBQ One Arrival, Landing North”</a:t>
            </a:r>
          </a:p>
        </p:txBody>
      </p:sp>
      <p:pic>
        <p:nvPicPr>
          <p:cNvPr id="614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822"/>
          <a:stretch/>
        </p:blipFill>
        <p:spPr bwMode="auto">
          <a:xfrm>
            <a:off x="6777973" y="2198520"/>
            <a:ext cx="1524000" cy="916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ular Callout 6"/>
          <p:cNvSpPr/>
          <p:nvPr/>
        </p:nvSpPr>
        <p:spPr>
          <a:xfrm>
            <a:off x="6773333" y="2192867"/>
            <a:ext cx="1532467" cy="931333"/>
          </a:xfrm>
          <a:prstGeom prst="wedgeRectCallout">
            <a:avLst>
              <a:gd name="adj1" fmla="val -20833"/>
              <a:gd name="adj2" fmla="val 10068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1" name="Picture 10">
            <a:extLst>
              <a:ext uri="{FF2B5EF4-FFF2-40B4-BE49-F238E27FC236}">
                <a16:creationId xmlns:a16="http://schemas.microsoft.com/office/drawing/2014/main" id="{A52A8CDF-D786-D87C-286F-89BE1225CEB6}"/>
              </a:ext>
            </a:extLst>
          </p:cNvPr>
          <p:cNvPicPr>
            <a:picLocks noChangeAspect="1"/>
          </p:cNvPicPr>
          <p:nvPr/>
        </p:nvPicPr>
        <p:blipFill>
          <a:blip r:embed="rId6"/>
          <a:stretch>
            <a:fillRect/>
          </a:stretch>
        </p:blipFill>
        <p:spPr>
          <a:xfrm>
            <a:off x="1360114" y="2518779"/>
            <a:ext cx="499915" cy="512108"/>
          </a:xfrm>
          <a:prstGeom prst="rect">
            <a:avLst/>
          </a:prstGeom>
        </p:spPr>
      </p:pic>
      <p:pic>
        <p:nvPicPr>
          <p:cNvPr id="12" name="Picture 11">
            <a:extLst>
              <a:ext uri="{FF2B5EF4-FFF2-40B4-BE49-F238E27FC236}">
                <a16:creationId xmlns:a16="http://schemas.microsoft.com/office/drawing/2014/main" id="{8A9F89C5-F2F8-88FF-4590-3E68DD40A920}"/>
              </a:ext>
            </a:extLst>
          </p:cNvPr>
          <p:cNvPicPr>
            <a:picLocks noChangeAspect="1"/>
          </p:cNvPicPr>
          <p:nvPr/>
        </p:nvPicPr>
        <p:blipFill>
          <a:blip r:embed="rId6"/>
          <a:stretch>
            <a:fillRect/>
          </a:stretch>
        </p:blipFill>
        <p:spPr>
          <a:xfrm>
            <a:off x="764481" y="1039249"/>
            <a:ext cx="499915" cy="512108"/>
          </a:xfrm>
          <a:prstGeom prst="rect">
            <a:avLst/>
          </a:prstGeom>
        </p:spPr>
      </p:pic>
    </p:spTree>
    <p:extLst>
      <p:ext uri="{BB962C8B-B14F-4D97-AF65-F5344CB8AC3E}">
        <p14:creationId xmlns:p14="http://schemas.microsoft.com/office/powerpoint/2010/main" val="28330224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Weather Deviation </a:t>
            </a:r>
          </a:p>
        </p:txBody>
      </p:sp>
      <p:sp>
        <p:nvSpPr>
          <p:cNvPr id="7" name="Content Placeholder 6"/>
          <p:cNvSpPr>
            <a:spLocks noGrp="1"/>
          </p:cNvSpPr>
          <p:nvPr>
            <p:ph idx="1"/>
          </p:nvPr>
        </p:nvSpPr>
        <p:spPr>
          <a:xfrm>
            <a:off x="838199" y="1738906"/>
            <a:ext cx="4087762" cy="3886200"/>
          </a:xfrm>
        </p:spPr>
        <p:txBody>
          <a:bodyPr>
            <a:normAutofit/>
          </a:bodyPr>
          <a:lstStyle/>
          <a:p>
            <a:r>
              <a:rPr lang="en-US" sz="1400" dirty="0"/>
              <a:t>If a deviation from the lateral track of a STAR is requested &amp; approved by ATC for any reason, the descend via clearance is canceled.  </a:t>
            </a:r>
          </a:p>
          <a:p>
            <a:pPr lvl="1"/>
            <a:r>
              <a:rPr lang="en-US" sz="1200" dirty="0"/>
              <a:t>(e.g. for weather),</a:t>
            </a:r>
          </a:p>
          <a:p>
            <a:r>
              <a:rPr lang="en-US" sz="1400" dirty="0"/>
              <a:t>If ATC does not assign an altitude to maintain with approval to deviate from the STAR’s lateral track, pilots should request an altitude to maintain from the controller. </a:t>
            </a:r>
          </a:p>
          <a:p>
            <a:r>
              <a:rPr lang="en-US" sz="1400" dirty="0">
                <a:solidFill>
                  <a:srgbClr val="FF0000"/>
                </a:solidFill>
              </a:rPr>
              <a:t>Published speed restrictions on the STAR, including a Mach-to-IAS speed transition chart note, are canceled.  ATC must re-issue any applicable speed restrictions. </a:t>
            </a:r>
          </a:p>
        </p:txBody>
      </p:sp>
      <p:sp>
        <p:nvSpPr>
          <p:cNvPr id="3" name="Slide Number Placeholder 2"/>
          <p:cNvSpPr>
            <a:spLocks noGrp="1"/>
          </p:cNvSpPr>
          <p:nvPr>
            <p:ph type="sldNum" sz="quarter" idx="12"/>
          </p:nvPr>
        </p:nvSpPr>
        <p:spPr/>
        <p:txBody>
          <a:bodyPr/>
          <a:lstStyle/>
          <a:p>
            <a:fld id="{79BA96BB-7DBE-4AD9-88D2-170EED19CF9B}" type="slidenum">
              <a:rPr lang="en-US" smtClean="0"/>
              <a:pPr/>
              <a:t>83</a:t>
            </a:fld>
            <a:endParaRPr lang="en-US" dirty="0"/>
          </a:p>
        </p:txBody>
      </p:sp>
      <p:sp>
        <p:nvSpPr>
          <p:cNvPr id="6" name="Text Placeholder 5"/>
          <p:cNvSpPr>
            <a:spLocks noGrp="1"/>
          </p:cNvSpPr>
          <p:nvPr>
            <p:ph type="body" sz="quarter" idx="13"/>
          </p:nvPr>
        </p:nvSpPr>
        <p:spPr/>
        <p:txBody>
          <a:bodyPr>
            <a:normAutofit fontScale="85000" lnSpcReduction="10000"/>
          </a:bodyPr>
          <a:lstStyle/>
          <a:p>
            <a:r>
              <a:rPr lang="en-US" dirty="0"/>
              <a:t>Established on a STAR with a Descend Via Clearance</a:t>
            </a:r>
          </a:p>
        </p:txBody>
      </p:sp>
      <p:sp>
        <p:nvSpPr>
          <p:cNvPr id="8" name="Text Placeholder 7"/>
          <p:cNvSpPr>
            <a:spLocks noGrp="1"/>
          </p:cNvSpPr>
          <p:nvPr>
            <p:ph type="body" sz="quarter" idx="14"/>
          </p:nvPr>
        </p:nvSpPr>
        <p:spPr/>
        <p:txBody>
          <a:bodyPr/>
          <a:lstStyle/>
          <a:p>
            <a:endParaRPr lang="en-US" dirty="0"/>
          </a:p>
        </p:txBody>
      </p:sp>
      <p:pic>
        <p:nvPicPr>
          <p:cNvPr id="1027" name="Picture 3" descr="C:\Users\RJB2Desktop\AppData\Local\Microsoft\Windows\Temporary Internet Files\Content.IE5\ZDGCW8FI\Thunderstorm_Above_the_Sea__by_Curby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961" y="2179955"/>
            <a:ext cx="3583858" cy="2504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734175" y="5335325"/>
            <a:ext cx="7672475" cy="523220"/>
          </a:xfrm>
          <a:prstGeom prst="rect">
            <a:avLst/>
          </a:prstGeom>
        </p:spPr>
        <p:txBody>
          <a:bodyPr wrap="square">
            <a:spAutoFit/>
          </a:bodyPr>
          <a:lstStyle/>
          <a:p>
            <a:pPr lvl="1"/>
            <a:r>
              <a:rPr lang="en-US" sz="1400" i="1" dirty="0"/>
              <a:t>“Forth Worth Center, American 123, unable descend via, request an altitude to maintain in the descent”</a:t>
            </a:r>
            <a:endParaRPr lang="en-US" sz="1400" dirty="0"/>
          </a:p>
        </p:txBody>
      </p:sp>
    </p:spTree>
    <p:extLst>
      <p:ext uri="{BB962C8B-B14F-4D97-AF65-F5344CB8AC3E}">
        <p14:creationId xmlns:p14="http://schemas.microsoft.com/office/powerpoint/2010/main" val="39864197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Speed Restrictions Published On A STAR</a:t>
            </a:r>
          </a:p>
        </p:txBody>
      </p:sp>
      <p:sp>
        <p:nvSpPr>
          <p:cNvPr id="3" name="Content Placeholder 2"/>
          <p:cNvSpPr>
            <a:spLocks noGrp="1"/>
          </p:cNvSpPr>
          <p:nvPr>
            <p:ph idx="1"/>
          </p:nvPr>
        </p:nvSpPr>
        <p:spPr/>
        <p:txBody>
          <a:bodyPr>
            <a:noAutofit/>
          </a:bodyPr>
          <a:lstStyle/>
          <a:p>
            <a:r>
              <a:rPr lang="en-US" sz="1100" dirty="0">
                <a:solidFill>
                  <a:srgbClr val="002060"/>
                </a:solidFill>
              </a:rPr>
              <a:t>When otherwise cleared along a route or procedure that contains published speed restrictions, the pilot must comply with those speed restrictions </a:t>
            </a:r>
            <a:r>
              <a:rPr lang="en-US" sz="1100" b="1" u="sng" dirty="0">
                <a:solidFill>
                  <a:srgbClr val="002060"/>
                </a:solidFill>
              </a:rPr>
              <a:t>independent of a “Descend Via” or “Descend &amp; Maintain” clearance</a:t>
            </a:r>
          </a:p>
          <a:p>
            <a:r>
              <a:rPr lang="en-US" sz="1100" dirty="0">
                <a:solidFill>
                  <a:srgbClr val="002060"/>
                </a:solidFill>
              </a:rPr>
              <a:t>ATC anticipates pilots will begin adjusting speed the minimum distance necessary prior to a published speed restriction, commensurate with normal aircraft deceleration, to cross the waypoint/fix at the published speed</a:t>
            </a:r>
          </a:p>
          <a:p>
            <a:r>
              <a:rPr lang="en-US" sz="1100" dirty="0">
                <a:solidFill>
                  <a:srgbClr val="002060"/>
                </a:solidFill>
              </a:rPr>
              <a:t>Once at the published speed,  ATC expects pilots will maintain the published speed until additional adjustment is required to comply with further published or ATC assigned speed restrictions or as required to ensure compliance with 14 CFR Section 91.117</a:t>
            </a:r>
          </a:p>
          <a:p>
            <a:r>
              <a:rPr lang="en-US" sz="1100" dirty="0">
                <a:solidFill>
                  <a:srgbClr val="FF0000"/>
                </a:solidFill>
              </a:rPr>
              <a:t>If vectored off of a STAR route segment where published speeds apply, these published speeds including the Mach-to-IAS speed transition chart note are cancelled, and speed is at pilot's discretion unless ATC has assigned a speed  </a:t>
            </a:r>
          </a:p>
          <a:p>
            <a:r>
              <a:rPr lang="en-US" sz="1100" dirty="0">
                <a:solidFill>
                  <a:srgbClr val="002060"/>
                </a:solidFill>
              </a:rPr>
              <a:t>Absent any qualifying instructions, issuance of a “Descend Via” clearance cancels a previously issued ATC speed adjustment and provides pilot discretion to adjust speed while requiring compliance with upcoming restrictions</a:t>
            </a:r>
          </a:p>
          <a:p>
            <a:r>
              <a:rPr lang="en-US" sz="1100" dirty="0">
                <a:solidFill>
                  <a:srgbClr val="002060"/>
                </a:solidFill>
              </a:rPr>
              <a:t>ATC may require compliance with previously issued speed adjustments using phraseology:</a:t>
            </a:r>
          </a:p>
          <a:p>
            <a:pPr lvl="1"/>
            <a:r>
              <a:rPr lang="en-US" sz="1100" i="1" dirty="0">
                <a:solidFill>
                  <a:srgbClr val="002060"/>
                </a:solidFill>
              </a:rPr>
              <a:t>“Proceed to (WP name), then descend via...”,</a:t>
            </a:r>
          </a:p>
          <a:p>
            <a:pPr lvl="1"/>
            <a:r>
              <a:rPr lang="en-US" sz="1100" i="1" dirty="0">
                <a:solidFill>
                  <a:srgbClr val="002060"/>
                </a:solidFill>
              </a:rPr>
              <a:t>“Maintain (speed) until (WP name), then descend via...”</a:t>
            </a:r>
          </a:p>
          <a:p>
            <a:pPr lvl="1"/>
            <a:r>
              <a:rPr lang="en-US" sz="1100" i="1" dirty="0">
                <a:solidFill>
                  <a:srgbClr val="002060"/>
                </a:solidFill>
              </a:rPr>
              <a:t>“Cross (WP name) at (speed) then descend via....”</a:t>
            </a:r>
          </a:p>
          <a:p>
            <a:r>
              <a:rPr lang="en-US" sz="1100" dirty="0">
                <a:solidFill>
                  <a:srgbClr val="002060"/>
                </a:solidFill>
              </a:rPr>
              <a:t>Where there are no upcoming speed restrictions, issuance of a </a:t>
            </a:r>
            <a:r>
              <a:rPr lang="en-US" sz="1100" i="1" dirty="0">
                <a:solidFill>
                  <a:srgbClr val="002060"/>
                </a:solidFill>
              </a:rPr>
              <a:t>“Proceed direct (WP name), descend via ....”</a:t>
            </a:r>
            <a:r>
              <a:rPr lang="en-US" sz="1100" dirty="0">
                <a:solidFill>
                  <a:srgbClr val="002060"/>
                </a:solidFill>
              </a:rPr>
              <a:t> cancels a previously issued speed adjustment and authorizes speed at pilot's discretion as appropriate for the phase of flight, ensuring compliance with 14 CFR 91.117</a:t>
            </a:r>
          </a:p>
          <a:p>
            <a:endParaRPr lang="en-US" sz="1100" dirty="0">
              <a:solidFill>
                <a:srgbClr val="002060"/>
              </a:solidFill>
            </a:endParaRPr>
          </a:p>
        </p:txBody>
      </p:sp>
      <p:sp>
        <p:nvSpPr>
          <p:cNvPr id="4" name="Slide Number Placeholder 3"/>
          <p:cNvSpPr>
            <a:spLocks noGrp="1"/>
          </p:cNvSpPr>
          <p:nvPr>
            <p:ph type="sldNum" sz="quarter" idx="12"/>
          </p:nvPr>
        </p:nvSpPr>
        <p:spPr/>
        <p:txBody>
          <a:bodyPr/>
          <a:lstStyle/>
          <a:p>
            <a:fld id="{79BA96BB-7DBE-4AD9-88D2-170EED19CF9B}" type="slidenum">
              <a:rPr lang="en-US" smtClean="0"/>
              <a:pPr/>
              <a:t>84</a:t>
            </a:fld>
            <a:endParaRPr lang="en-US" dirty="0"/>
          </a:p>
        </p:txBody>
      </p:sp>
      <p:sp>
        <p:nvSpPr>
          <p:cNvPr id="5" name="TextBox 4"/>
          <p:cNvSpPr txBox="1"/>
          <p:nvPr/>
        </p:nvSpPr>
        <p:spPr>
          <a:xfrm>
            <a:off x="0" y="0"/>
            <a:ext cx="2650084" cy="253916"/>
          </a:xfrm>
          <a:prstGeom prst="rect">
            <a:avLst/>
          </a:prstGeom>
          <a:noFill/>
        </p:spPr>
        <p:txBody>
          <a:bodyPr wrap="none" rtlCol="0">
            <a:spAutoFit/>
          </a:bodyPr>
          <a:lstStyle/>
          <a:p>
            <a:r>
              <a:rPr lang="en-US" sz="1050" b="1" dirty="0"/>
              <a:t>Descend Via – Operational Application</a:t>
            </a:r>
          </a:p>
        </p:txBody>
      </p:sp>
      <p:sp>
        <p:nvSpPr>
          <p:cNvPr id="6" name="TextBox 5"/>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4914453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DF398BC-C7A8-40F1-B45A-BD95B17A1C32}" type="slidenum">
              <a:rPr lang="en-US" smtClean="0"/>
              <a:pPr/>
              <a:t>85</a:t>
            </a:fld>
            <a:endParaRPr lang="en-US" dirty="0"/>
          </a:p>
        </p:txBody>
      </p:sp>
      <p:sp>
        <p:nvSpPr>
          <p:cNvPr id="4" name="TextBox 3"/>
          <p:cNvSpPr txBox="1"/>
          <p:nvPr/>
        </p:nvSpPr>
        <p:spPr>
          <a:xfrm>
            <a:off x="0" y="0"/>
            <a:ext cx="1988045" cy="253916"/>
          </a:xfrm>
          <a:prstGeom prst="rect">
            <a:avLst/>
          </a:prstGeom>
          <a:noFill/>
        </p:spPr>
        <p:txBody>
          <a:bodyPr wrap="none" rtlCol="0">
            <a:spAutoFit/>
          </a:bodyPr>
          <a:lstStyle/>
          <a:p>
            <a:r>
              <a:rPr lang="en-US" sz="1050" b="1" dirty="0"/>
              <a:t>Descend Via – Briefing Card</a:t>
            </a:r>
          </a:p>
        </p:txBody>
      </p:sp>
      <p:sp>
        <p:nvSpPr>
          <p:cNvPr id="6" name="TextBox 5"/>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3" y="795338"/>
            <a:ext cx="8715375" cy="5267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hlinkClick r:id="rId3"/>
          </p:cNvPr>
          <p:cNvSpPr txBox="1"/>
          <p:nvPr/>
        </p:nvSpPr>
        <p:spPr>
          <a:xfrm>
            <a:off x="2081431" y="6204857"/>
            <a:ext cx="5005601"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b="1" dirty="0"/>
              <a:t>Download the latest Version From NBAA’s Website</a:t>
            </a:r>
          </a:p>
        </p:txBody>
      </p:sp>
    </p:spTree>
    <p:extLst>
      <p:ext uri="{BB962C8B-B14F-4D97-AF65-F5344CB8AC3E}">
        <p14:creationId xmlns:p14="http://schemas.microsoft.com/office/powerpoint/2010/main" val="11091524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DF398BC-C7A8-40F1-B45A-BD95B17A1C32}" type="slidenum">
              <a:rPr lang="en-US" smtClean="0"/>
              <a:pPr/>
              <a:t>86</a:t>
            </a:fld>
            <a:endParaRPr lang="en-US" dirty="0"/>
          </a:p>
        </p:txBody>
      </p:sp>
      <p:sp>
        <p:nvSpPr>
          <p:cNvPr id="4" name="TextBox 3"/>
          <p:cNvSpPr txBox="1"/>
          <p:nvPr/>
        </p:nvSpPr>
        <p:spPr>
          <a:xfrm>
            <a:off x="0" y="0"/>
            <a:ext cx="1988045" cy="253916"/>
          </a:xfrm>
          <a:prstGeom prst="rect">
            <a:avLst/>
          </a:prstGeom>
          <a:noFill/>
        </p:spPr>
        <p:txBody>
          <a:bodyPr wrap="none" rtlCol="0">
            <a:spAutoFit/>
          </a:bodyPr>
          <a:lstStyle/>
          <a:p>
            <a:r>
              <a:rPr lang="en-US" sz="1050" b="1" dirty="0"/>
              <a:t>Descend Via – Briefing Card</a:t>
            </a:r>
          </a:p>
        </p:txBody>
      </p:sp>
      <p:sp>
        <p:nvSpPr>
          <p:cNvPr id="6" name="TextBox 5"/>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
        <p:nvSpPr>
          <p:cNvPr id="7" name="TextBox 6">
            <a:hlinkClick r:id="rId2"/>
          </p:cNvPr>
          <p:cNvSpPr txBox="1"/>
          <p:nvPr/>
        </p:nvSpPr>
        <p:spPr>
          <a:xfrm>
            <a:off x="2081431" y="6204857"/>
            <a:ext cx="5005601"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b="1" dirty="0"/>
              <a:t>Download the latest Version From NBAA’s Website</a:t>
            </a: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363" y="685800"/>
            <a:ext cx="8677275" cy="548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05052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Published Speeds On SIDs &amp; STARs</a:t>
            </a:r>
          </a:p>
        </p:txBody>
      </p:sp>
      <p:sp>
        <p:nvSpPr>
          <p:cNvPr id="4" name="Slide Number Placeholder 3"/>
          <p:cNvSpPr>
            <a:spLocks noGrp="1"/>
          </p:cNvSpPr>
          <p:nvPr>
            <p:ph type="sldNum" sz="quarter" idx="12"/>
          </p:nvPr>
        </p:nvSpPr>
        <p:spPr/>
        <p:txBody>
          <a:bodyPr/>
          <a:lstStyle/>
          <a:p>
            <a:fld id="{79BA96BB-7DBE-4AD9-88D2-170EED19CF9B}" type="slidenum">
              <a:rPr lang="en-US" smtClean="0"/>
              <a:pPr/>
              <a:t>87</a:t>
            </a:fld>
            <a:endParaRPr lang="en-US" dirty="0"/>
          </a:p>
        </p:txBody>
      </p:sp>
      <p:sp>
        <p:nvSpPr>
          <p:cNvPr id="5" name="Text Placeholder 4"/>
          <p:cNvSpPr>
            <a:spLocks noGrp="1"/>
          </p:cNvSpPr>
          <p:nvPr>
            <p:ph type="body" sz="quarter" idx="13"/>
          </p:nvPr>
        </p:nvSpPr>
        <p:spPr>
          <a:xfrm>
            <a:off x="650875" y="1316549"/>
            <a:ext cx="7848600" cy="697415"/>
          </a:xfrm>
        </p:spPr>
        <p:txBody>
          <a:bodyPr>
            <a:normAutofit/>
          </a:bodyPr>
          <a:lstStyle/>
          <a:p>
            <a:pPr marL="0" indent="0" algn="ctr"/>
            <a:r>
              <a:rPr lang="en-US" sz="1600" dirty="0"/>
              <a:t>Unless Otherwise Assigned By ATC, Pilots Must Comply With Published Speed Restrictions </a:t>
            </a:r>
            <a:r>
              <a:rPr lang="en-US" sz="1600" b="1" i="1" u="sng" dirty="0">
                <a:solidFill>
                  <a:srgbClr val="FF0000"/>
                </a:solidFill>
              </a:rPr>
              <a:t>Independent</a:t>
            </a:r>
            <a:r>
              <a:rPr lang="en-US" sz="1600" b="1" dirty="0"/>
              <a:t> </a:t>
            </a:r>
            <a:r>
              <a:rPr lang="en-US" sz="1600" b="1" i="1" dirty="0"/>
              <a:t>Of Any Climb Or Descent Clearance</a:t>
            </a:r>
          </a:p>
        </p:txBody>
      </p:sp>
      <p:grpSp>
        <p:nvGrpSpPr>
          <p:cNvPr id="26" name="Group 25"/>
          <p:cNvGrpSpPr/>
          <p:nvPr/>
        </p:nvGrpSpPr>
        <p:grpSpPr>
          <a:xfrm>
            <a:off x="382843" y="2036357"/>
            <a:ext cx="8418716" cy="3915710"/>
            <a:chOff x="382843" y="2036357"/>
            <a:chExt cx="8418716" cy="3915710"/>
          </a:xfrm>
        </p:grpSpPr>
        <p:grpSp>
          <p:nvGrpSpPr>
            <p:cNvPr id="16" name="Group 15"/>
            <p:cNvGrpSpPr>
              <a:grpSpLocks noChangeAspect="1"/>
            </p:cNvGrpSpPr>
            <p:nvPr/>
          </p:nvGrpSpPr>
          <p:grpSpPr>
            <a:xfrm>
              <a:off x="382843" y="2112264"/>
              <a:ext cx="4860000" cy="3802487"/>
              <a:chOff x="1276350" y="1242060"/>
              <a:chExt cx="6496050" cy="5082540"/>
            </a:xfrm>
            <a:scene3d>
              <a:camera prst="perspectiveHeroicExtremeRightFacing"/>
              <a:lightRig rig="threePt" dir="t"/>
            </a:scene3d>
          </p:grpSpPr>
          <p:pic>
            <p:nvPicPr>
              <p:cNvPr id="1026" name="Picture 2" descr="H:\Working Documents\Climb Via\Climb Via Training - Oct 2013\Graphics\SIDS\KSLC NSIGN RSID Jep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6350" y="1242060"/>
                <a:ext cx="6496050" cy="50825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588933" y="2971800"/>
                <a:ext cx="592667" cy="21166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5181600" y="2777067"/>
                <a:ext cx="550333" cy="254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4953000" y="5274733"/>
                <a:ext cx="491067" cy="228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4233333" y="4876800"/>
                <a:ext cx="592667"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3302000" y="2438400"/>
                <a:ext cx="601133" cy="19473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3835401" y="4037821"/>
                <a:ext cx="533401" cy="9435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2667001" y="4085700"/>
                <a:ext cx="575733" cy="10672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3835401" y="4543602"/>
                <a:ext cx="533401" cy="10672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p:cNvGrpSpPr>
              <a:grpSpLocks noChangeAspect="1"/>
            </p:cNvGrpSpPr>
            <p:nvPr/>
          </p:nvGrpSpPr>
          <p:grpSpPr>
            <a:xfrm>
              <a:off x="3840878" y="2036357"/>
              <a:ext cx="4960681" cy="3915710"/>
              <a:chOff x="842963" y="685800"/>
              <a:chExt cx="7243763" cy="5717858"/>
            </a:xfrm>
            <a:scene3d>
              <a:camera prst="perspectiveHeroicExtremeLeftFacing"/>
              <a:lightRig rig="threePt" dir="t"/>
            </a:scene3d>
          </p:grpSpPr>
          <p:pic>
            <p:nvPicPr>
              <p:cNvPr id="1027" name="Picture 3" descr="H:\Working Documents\Climb Via\Climb Via Training - Oct 2013\Graphics\STARS\FRDMM 2 RSTAR DCA Jep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963" y="685800"/>
                <a:ext cx="7243763" cy="5717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2299214" y="2917623"/>
                <a:ext cx="523269" cy="1321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3462035" y="3070906"/>
                <a:ext cx="438701" cy="14558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3900736" y="4225925"/>
                <a:ext cx="480984" cy="1399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a:off x="5274978" y="3362537"/>
                <a:ext cx="317133" cy="15875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5681965" y="3406987"/>
                <a:ext cx="327704" cy="1871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6115380" y="3668171"/>
                <a:ext cx="295991" cy="1902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6300375" y="4989557"/>
                <a:ext cx="428129" cy="10017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5" name="TextBox 24"/>
          <p:cNvSpPr txBox="1"/>
          <p:nvPr/>
        </p:nvSpPr>
        <p:spPr>
          <a:xfrm>
            <a:off x="3055176" y="5935134"/>
            <a:ext cx="3044423" cy="261610"/>
          </a:xfrm>
          <a:prstGeom prst="rect">
            <a:avLst/>
          </a:prstGeom>
          <a:noFill/>
        </p:spPr>
        <p:txBody>
          <a:bodyPr wrap="none" rtlCol="0">
            <a:spAutoFit/>
          </a:bodyPr>
          <a:lstStyle/>
          <a:p>
            <a:r>
              <a:rPr lang="en-US" sz="1100" dirty="0"/>
              <a:t>©Jeppesen, Inc.  Not for Navigation Purposes</a:t>
            </a:r>
          </a:p>
        </p:txBody>
      </p:sp>
      <p:sp>
        <p:nvSpPr>
          <p:cNvPr id="27" name="TextBox 26"/>
          <p:cNvSpPr txBox="1"/>
          <p:nvPr/>
        </p:nvSpPr>
        <p:spPr>
          <a:xfrm>
            <a:off x="0" y="0"/>
            <a:ext cx="1441420" cy="253916"/>
          </a:xfrm>
          <a:prstGeom prst="rect">
            <a:avLst/>
          </a:prstGeom>
          <a:noFill/>
        </p:spPr>
        <p:txBody>
          <a:bodyPr wrap="none" rtlCol="0">
            <a:spAutoFit/>
          </a:bodyPr>
          <a:lstStyle/>
          <a:p>
            <a:r>
              <a:rPr lang="en-US" sz="1050" b="1" dirty="0"/>
              <a:t>Speed Adjustments</a:t>
            </a:r>
          </a:p>
        </p:txBody>
      </p:sp>
      <p:sp>
        <p:nvSpPr>
          <p:cNvPr id="28" name="TextBox 27"/>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36639320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SID &amp; STAR Published Speed Restrictions</a:t>
            </a:r>
          </a:p>
        </p:txBody>
      </p:sp>
      <p:sp>
        <p:nvSpPr>
          <p:cNvPr id="4" name="Slide Number Placeholder 3"/>
          <p:cNvSpPr>
            <a:spLocks noGrp="1"/>
          </p:cNvSpPr>
          <p:nvPr>
            <p:ph type="sldNum" sz="quarter" idx="12"/>
          </p:nvPr>
        </p:nvSpPr>
        <p:spPr/>
        <p:txBody>
          <a:bodyPr/>
          <a:lstStyle/>
          <a:p>
            <a:fld id="{79BA96BB-7DBE-4AD9-88D2-170EED19CF9B}" type="slidenum">
              <a:rPr lang="en-US" smtClean="0"/>
              <a:pPr/>
              <a:t>88</a:t>
            </a:fld>
            <a:endParaRPr lang="en-US" dirty="0"/>
          </a:p>
        </p:txBody>
      </p:sp>
      <p:sp>
        <p:nvSpPr>
          <p:cNvPr id="60" name="Freeform 59"/>
          <p:cNvSpPr/>
          <p:nvPr/>
        </p:nvSpPr>
        <p:spPr>
          <a:xfrm>
            <a:off x="-141248" y="3518932"/>
            <a:ext cx="9398057" cy="2397998"/>
          </a:xfrm>
          <a:custGeom>
            <a:avLst/>
            <a:gdLst>
              <a:gd name="connsiteX0" fmla="*/ 0 w 7046259"/>
              <a:gd name="connsiteY0" fmla="*/ 3729317 h 3729317"/>
              <a:gd name="connsiteX1" fmla="*/ 7046259 w 7046259"/>
              <a:gd name="connsiteY1" fmla="*/ 0 h 3729317"/>
              <a:gd name="connsiteX0" fmla="*/ 0 w 7046259"/>
              <a:gd name="connsiteY0" fmla="*/ 3729317 h 3729317"/>
              <a:gd name="connsiteX1" fmla="*/ 1308847 w 7046259"/>
              <a:gd name="connsiteY1" fmla="*/ 3048000 h 3729317"/>
              <a:gd name="connsiteX2" fmla="*/ 7046259 w 7046259"/>
              <a:gd name="connsiteY2" fmla="*/ 0 h 3729317"/>
              <a:gd name="connsiteX0" fmla="*/ 0 w 7046259"/>
              <a:gd name="connsiteY0" fmla="*/ 3729317 h 3729317"/>
              <a:gd name="connsiteX1" fmla="*/ 1308847 w 7046259"/>
              <a:gd name="connsiteY1" fmla="*/ 3048000 h 3729317"/>
              <a:gd name="connsiteX2" fmla="*/ 2474259 w 7046259"/>
              <a:gd name="connsiteY2" fmla="*/ 2438400 h 3729317"/>
              <a:gd name="connsiteX3" fmla="*/ 7046259 w 7046259"/>
              <a:gd name="connsiteY3" fmla="*/ 0 h 3729317"/>
              <a:gd name="connsiteX0" fmla="*/ 0 w 7046259"/>
              <a:gd name="connsiteY0" fmla="*/ 3729317 h 3729317"/>
              <a:gd name="connsiteX1" fmla="*/ 1308847 w 7046259"/>
              <a:gd name="connsiteY1" fmla="*/ 3048000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357718 w 7046259"/>
              <a:gd name="connsiteY2" fmla="*/ 2868705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6651812 w 7046259"/>
              <a:gd name="connsiteY3" fmla="*/ 251011 h 3729317"/>
              <a:gd name="connsiteX4" fmla="*/ 7046259 w 7046259"/>
              <a:gd name="connsiteY4" fmla="*/ 0 h 3729317"/>
              <a:gd name="connsiteX0" fmla="*/ 0 w 7548282"/>
              <a:gd name="connsiteY0" fmla="*/ 3478306 h 3478306"/>
              <a:gd name="connsiteX1" fmla="*/ 1335741 w 7548282"/>
              <a:gd name="connsiteY1" fmla="*/ 2734236 h 3478306"/>
              <a:gd name="connsiteX2" fmla="*/ 238461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09278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02510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009786 w 7548282"/>
              <a:gd name="connsiteY3" fmla="*/ 389106 h 3478306"/>
              <a:gd name="connsiteX4" fmla="*/ 7548282 w 7548282"/>
              <a:gd name="connsiteY4" fmla="*/ 0 h 3478306"/>
              <a:gd name="connsiteX0" fmla="*/ 0 w 7470461"/>
              <a:gd name="connsiteY0" fmla="*/ 3089200 h 3089200"/>
              <a:gd name="connsiteX1" fmla="*/ 1335741 w 7470461"/>
              <a:gd name="connsiteY1" fmla="*/ 2345130 h 3089200"/>
              <a:gd name="connsiteX2" fmla="*/ 2112238 w 7470461"/>
              <a:gd name="connsiteY2" fmla="*/ 2346656 h 3089200"/>
              <a:gd name="connsiteX3" fmla="*/ 6009786 w 7470461"/>
              <a:gd name="connsiteY3" fmla="*/ 0 h 3089200"/>
              <a:gd name="connsiteX4" fmla="*/ 7470461 w 7470461"/>
              <a:gd name="connsiteY4" fmla="*/ 9728 h 3089200"/>
              <a:gd name="connsiteX0" fmla="*/ 0 w 7470461"/>
              <a:gd name="connsiteY0" fmla="*/ 3089200 h 3089200"/>
              <a:gd name="connsiteX1" fmla="*/ 1335741 w 7470461"/>
              <a:gd name="connsiteY1" fmla="*/ 2345130 h 3089200"/>
              <a:gd name="connsiteX2" fmla="*/ 6009786 w 7470461"/>
              <a:gd name="connsiteY2" fmla="*/ 0 h 3089200"/>
              <a:gd name="connsiteX3" fmla="*/ 7470461 w 7470461"/>
              <a:gd name="connsiteY3" fmla="*/ 9728 h 3089200"/>
              <a:gd name="connsiteX0" fmla="*/ 0 w 7470461"/>
              <a:gd name="connsiteY0" fmla="*/ 3089200 h 3089200"/>
              <a:gd name="connsiteX1" fmla="*/ 1335741 w 7470461"/>
              <a:gd name="connsiteY1" fmla="*/ 2345130 h 3089200"/>
              <a:gd name="connsiteX2" fmla="*/ 5423647 w 7470461"/>
              <a:gd name="connsiteY2" fmla="*/ 286725 h 3089200"/>
              <a:gd name="connsiteX3" fmla="*/ 6009786 w 7470461"/>
              <a:gd name="connsiteY3" fmla="*/ 0 h 3089200"/>
              <a:gd name="connsiteX4" fmla="*/ 7470461 w 7470461"/>
              <a:gd name="connsiteY4" fmla="*/ 9728 h 3089200"/>
              <a:gd name="connsiteX0" fmla="*/ 0 w 7470461"/>
              <a:gd name="connsiteY0" fmla="*/ 3079472 h 3079472"/>
              <a:gd name="connsiteX1" fmla="*/ 1335741 w 7470461"/>
              <a:gd name="connsiteY1" fmla="*/ 2335402 h 3079472"/>
              <a:gd name="connsiteX2" fmla="*/ 5423647 w 7470461"/>
              <a:gd name="connsiteY2" fmla="*/ 276997 h 3079472"/>
              <a:gd name="connsiteX3" fmla="*/ 7470461 w 7470461"/>
              <a:gd name="connsiteY3" fmla="*/ 0 h 3079472"/>
              <a:gd name="connsiteX0" fmla="*/ 0 w 7470461"/>
              <a:gd name="connsiteY0" fmla="*/ 3079472 h 3079472"/>
              <a:gd name="connsiteX1" fmla="*/ 1335741 w 7470461"/>
              <a:gd name="connsiteY1" fmla="*/ 2335402 h 3079472"/>
              <a:gd name="connsiteX2" fmla="*/ 5423647 w 7470461"/>
              <a:gd name="connsiteY2" fmla="*/ 276997 h 3079472"/>
              <a:gd name="connsiteX3" fmla="*/ 7470461 w 7470461"/>
              <a:gd name="connsiteY3" fmla="*/ 0 h 3079472"/>
              <a:gd name="connsiteX0" fmla="*/ 0 w 7470461"/>
              <a:gd name="connsiteY0" fmla="*/ 3079472 h 3079472"/>
              <a:gd name="connsiteX1" fmla="*/ 1335741 w 7470461"/>
              <a:gd name="connsiteY1" fmla="*/ 2335402 h 3079472"/>
              <a:gd name="connsiteX2" fmla="*/ 3895098 w 7470461"/>
              <a:gd name="connsiteY2" fmla="*/ 1027624 h 3079472"/>
              <a:gd name="connsiteX3" fmla="*/ 7470461 w 7470461"/>
              <a:gd name="connsiteY3" fmla="*/ 0 h 3079472"/>
              <a:gd name="connsiteX0" fmla="*/ 0 w 7647882"/>
              <a:gd name="connsiteY0" fmla="*/ 2055890 h 2055890"/>
              <a:gd name="connsiteX1" fmla="*/ 1335741 w 7647882"/>
              <a:gd name="connsiteY1" fmla="*/ 1311820 h 2055890"/>
              <a:gd name="connsiteX2" fmla="*/ 3895098 w 7647882"/>
              <a:gd name="connsiteY2" fmla="*/ 4042 h 2055890"/>
              <a:gd name="connsiteX3" fmla="*/ 7647882 w 7647882"/>
              <a:gd name="connsiteY3" fmla="*/ 0 h 2055890"/>
              <a:gd name="connsiteX0" fmla="*/ 0 w 7647882"/>
              <a:gd name="connsiteY0" fmla="*/ 2055890 h 2055890"/>
              <a:gd name="connsiteX1" fmla="*/ 1335741 w 7647882"/>
              <a:gd name="connsiteY1" fmla="*/ 1311820 h 2055890"/>
              <a:gd name="connsiteX2" fmla="*/ 7647882 w 7647882"/>
              <a:gd name="connsiteY2" fmla="*/ 0 h 2055890"/>
              <a:gd name="connsiteX0" fmla="*/ 0 w 7647882"/>
              <a:gd name="connsiteY0" fmla="*/ 2055890 h 2055890"/>
              <a:gd name="connsiteX1" fmla="*/ 7647882 w 7647882"/>
              <a:gd name="connsiteY1" fmla="*/ 0 h 2055890"/>
              <a:gd name="connsiteX0" fmla="*/ 0 w 8148815"/>
              <a:gd name="connsiteY0" fmla="*/ 0 h 178426"/>
              <a:gd name="connsiteX1" fmla="*/ 8148815 w 8148815"/>
              <a:gd name="connsiteY1" fmla="*/ 178426 h 178426"/>
              <a:gd name="connsiteX0" fmla="*/ 0 w 8148815"/>
              <a:gd name="connsiteY0" fmla="*/ 0 h 178426"/>
              <a:gd name="connsiteX1" fmla="*/ 8148815 w 8148815"/>
              <a:gd name="connsiteY1" fmla="*/ 178426 h 178426"/>
              <a:gd name="connsiteX0" fmla="*/ 0 w 8148815"/>
              <a:gd name="connsiteY0" fmla="*/ 0 h 178426"/>
              <a:gd name="connsiteX1" fmla="*/ 2600934 w 8148815"/>
              <a:gd name="connsiteY1" fmla="*/ 56671 h 178426"/>
              <a:gd name="connsiteX2" fmla="*/ 8148815 w 8148815"/>
              <a:gd name="connsiteY2" fmla="*/ 178426 h 178426"/>
              <a:gd name="connsiteX0" fmla="*/ 0 w 8148815"/>
              <a:gd name="connsiteY0" fmla="*/ 0 h 1241415"/>
              <a:gd name="connsiteX1" fmla="*/ 4787543 w 8148815"/>
              <a:gd name="connsiteY1" fmla="*/ 1241415 h 1241415"/>
              <a:gd name="connsiteX2" fmla="*/ 8148815 w 8148815"/>
              <a:gd name="connsiteY2" fmla="*/ 178426 h 1241415"/>
              <a:gd name="connsiteX0" fmla="*/ 0 w 7806909"/>
              <a:gd name="connsiteY0" fmla="*/ 0 h 1241415"/>
              <a:gd name="connsiteX1" fmla="*/ 4787543 w 7806909"/>
              <a:gd name="connsiteY1" fmla="*/ 1241415 h 1241415"/>
              <a:gd name="connsiteX2" fmla="*/ 7806909 w 7806909"/>
              <a:gd name="connsiteY2" fmla="*/ 1227998 h 1241415"/>
              <a:gd name="connsiteX0" fmla="*/ 0 w 7830763"/>
              <a:gd name="connsiteY0" fmla="*/ 0 h 1243901"/>
              <a:gd name="connsiteX1" fmla="*/ 4787543 w 7830763"/>
              <a:gd name="connsiteY1" fmla="*/ 1241415 h 1243901"/>
              <a:gd name="connsiteX2" fmla="*/ 7830763 w 7830763"/>
              <a:gd name="connsiteY2" fmla="*/ 1243901 h 1243901"/>
              <a:gd name="connsiteX0" fmla="*/ 0 w 7830763"/>
              <a:gd name="connsiteY0" fmla="*/ 0 h 1638981"/>
              <a:gd name="connsiteX1" fmla="*/ 6338047 w 7830763"/>
              <a:gd name="connsiteY1" fmla="*/ 1638981 h 1638981"/>
              <a:gd name="connsiteX2" fmla="*/ 7830763 w 7830763"/>
              <a:gd name="connsiteY2" fmla="*/ 1243901 h 1638981"/>
              <a:gd name="connsiteX0" fmla="*/ 0 w 7830763"/>
              <a:gd name="connsiteY0" fmla="*/ 0 h 1964984"/>
              <a:gd name="connsiteX1" fmla="*/ 7737477 w 7830763"/>
              <a:gd name="connsiteY1" fmla="*/ 1964984 h 1964984"/>
              <a:gd name="connsiteX2" fmla="*/ 7830763 w 7830763"/>
              <a:gd name="connsiteY2" fmla="*/ 1243901 h 1964984"/>
              <a:gd name="connsiteX0" fmla="*/ 0 w 8307841"/>
              <a:gd name="connsiteY0" fmla="*/ 0 h 1967469"/>
              <a:gd name="connsiteX1" fmla="*/ 7737477 w 8307841"/>
              <a:gd name="connsiteY1" fmla="*/ 1964984 h 1967469"/>
              <a:gd name="connsiteX2" fmla="*/ 8307841 w 8307841"/>
              <a:gd name="connsiteY2" fmla="*/ 1967469 h 1967469"/>
              <a:gd name="connsiteX0" fmla="*/ 0 w 8307841"/>
              <a:gd name="connsiteY0" fmla="*/ 0 h 1967469"/>
              <a:gd name="connsiteX1" fmla="*/ 7705672 w 8307841"/>
              <a:gd name="connsiteY1" fmla="*/ 1964984 h 1967469"/>
              <a:gd name="connsiteX2" fmla="*/ 8307841 w 8307841"/>
              <a:gd name="connsiteY2" fmla="*/ 1967469 h 1967469"/>
              <a:gd name="connsiteX0" fmla="*/ 0 w 8307841"/>
              <a:gd name="connsiteY0" fmla="*/ 0 h 1967469"/>
              <a:gd name="connsiteX1" fmla="*/ 6854882 w 8307841"/>
              <a:gd name="connsiteY1" fmla="*/ 1750298 h 1967469"/>
              <a:gd name="connsiteX2" fmla="*/ 8307841 w 8307841"/>
              <a:gd name="connsiteY2" fmla="*/ 1967469 h 1967469"/>
              <a:gd name="connsiteX0" fmla="*/ 0 w 8260133"/>
              <a:gd name="connsiteY0" fmla="*/ 0 h 1768686"/>
              <a:gd name="connsiteX1" fmla="*/ 6854882 w 8260133"/>
              <a:gd name="connsiteY1" fmla="*/ 1750298 h 1768686"/>
              <a:gd name="connsiteX2" fmla="*/ 8260133 w 8260133"/>
              <a:gd name="connsiteY2" fmla="*/ 1768686 h 1768686"/>
              <a:gd name="connsiteX0" fmla="*/ 0 w 8268085"/>
              <a:gd name="connsiteY0" fmla="*/ 0 h 1776638"/>
              <a:gd name="connsiteX1" fmla="*/ 6854882 w 8268085"/>
              <a:gd name="connsiteY1" fmla="*/ 1750298 h 1776638"/>
              <a:gd name="connsiteX2" fmla="*/ 8268085 w 8268085"/>
              <a:gd name="connsiteY2" fmla="*/ 1776638 h 1776638"/>
              <a:gd name="connsiteX0" fmla="*/ 0 w 8283987"/>
              <a:gd name="connsiteY0" fmla="*/ 0 h 1768687"/>
              <a:gd name="connsiteX1" fmla="*/ 6854882 w 8283987"/>
              <a:gd name="connsiteY1" fmla="*/ 1750298 h 1768687"/>
              <a:gd name="connsiteX2" fmla="*/ 8283987 w 8283987"/>
              <a:gd name="connsiteY2" fmla="*/ 1768687 h 1768687"/>
              <a:gd name="connsiteX0" fmla="*/ 0 w 8260133"/>
              <a:gd name="connsiteY0" fmla="*/ 0 h 1760735"/>
              <a:gd name="connsiteX1" fmla="*/ 6854882 w 8260133"/>
              <a:gd name="connsiteY1" fmla="*/ 1750298 h 1760735"/>
              <a:gd name="connsiteX2" fmla="*/ 8260133 w 8260133"/>
              <a:gd name="connsiteY2" fmla="*/ 1760735 h 1760735"/>
              <a:gd name="connsiteX0" fmla="*/ 0 w 8268084"/>
              <a:gd name="connsiteY0" fmla="*/ 0 h 1750298"/>
              <a:gd name="connsiteX1" fmla="*/ 6854882 w 8268084"/>
              <a:gd name="connsiteY1" fmla="*/ 1750298 h 1750298"/>
              <a:gd name="connsiteX2" fmla="*/ 8268084 w 8268084"/>
              <a:gd name="connsiteY2" fmla="*/ 1736881 h 1750298"/>
              <a:gd name="connsiteX0" fmla="*/ 0 w 6854882"/>
              <a:gd name="connsiteY0" fmla="*/ 0 h 1750298"/>
              <a:gd name="connsiteX1" fmla="*/ 6854882 w 6854882"/>
              <a:gd name="connsiteY1" fmla="*/ 1750298 h 1750298"/>
              <a:gd name="connsiteX0" fmla="*/ 0 w 8740832"/>
              <a:gd name="connsiteY0" fmla="*/ 0 h 2236073"/>
              <a:gd name="connsiteX1" fmla="*/ 8740832 w 8740832"/>
              <a:gd name="connsiteY1" fmla="*/ 2236073 h 2236073"/>
              <a:gd name="connsiteX0" fmla="*/ 0 w 9398057"/>
              <a:gd name="connsiteY0" fmla="*/ 0 h 2397998"/>
              <a:gd name="connsiteX1" fmla="*/ 9398057 w 9398057"/>
              <a:gd name="connsiteY1" fmla="*/ 2397998 h 2397998"/>
            </a:gdLst>
            <a:ahLst/>
            <a:cxnLst>
              <a:cxn ang="0">
                <a:pos x="connsiteX0" y="connsiteY0"/>
              </a:cxn>
              <a:cxn ang="0">
                <a:pos x="connsiteX1" y="connsiteY1"/>
              </a:cxn>
            </a:cxnLst>
            <a:rect l="l" t="t" r="r" b="b"/>
            <a:pathLst>
              <a:path w="9398057" h="2397998">
                <a:moveTo>
                  <a:pt x="0" y="0"/>
                </a:moveTo>
                <a:lnTo>
                  <a:pt x="9398057" y="239799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4-Point Star 61"/>
          <p:cNvSpPr/>
          <p:nvPr/>
        </p:nvSpPr>
        <p:spPr>
          <a:xfrm>
            <a:off x="4491547" y="4630641"/>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ounded Rectangular Callout 71"/>
          <p:cNvSpPr/>
          <p:nvPr/>
        </p:nvSpPr>
        <p:spPr>
          <a:xfrm>
            <a:off x="3931232" y="3771779"/>
            <a:ext cx="850318" cy="452391"/>
          </a:xfrm>
          <a:prstGeom prst="wedgeRoundRectCallout">
            <a:avLst>
              <a:gd name="adj1" fmla="val 23075"/>
              <a:gd name="adj2" fmla="val 119035"/>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250 KT</a:t>
            </a:r>
          </a:p>
          <a:p>
            <a:pPr algn="ctr"/>
            <a:r>
              <a:rPr lang="en-US" sz="1000" dirty="0">
                <a:solidFill>
                  <a:srgbClr val="000000"/>
                </a:solidFill>
              </a:rPr>
              <a:t>At or Below </a:t>
            </a:r>
            <a:r>
              <a:rPr lang="en-US" sz="1000" b="1" dirty="0">
                <a:solidFill>
                  <a:srgbClr val="000000"/>
                </a:solidFill>
              </a:rPr>
              <a:t>16000’</a:t>
            </a:r>
          </a:p>
        </p:txBody>
      </p:sp>
      <p:sp>
        <p:nvSpPr>
          <p:cNvPr id="73" name="TextBox 72"/>
          <p:cNvSpPr txBox="1"/>
          <p:nvPr/>
        </p:nvSpPr>
        <p:spPr>
          <a:xfrm>
            <a:off x="3807407" y="3548269"/>
            <a:ext cx="671979" cy="261610"/>
          </a:xfrm>
          <a:prstGeom prst="rect">
            <a:avLst/>
          </a:prstGeom>
          <a:noFill/>
        </p:spPr>
        <p:txBody>
          <a:bodyPr wrap="none" rtlCol="0">
            <a:spAutoFit/>
          </a:bodyPr>
          <a:lstStyle/>
          <a:p>
            <a:r>
              <a:rPr lang="en-US" sz="1100" b="1" i="1" dirty="0">
                <a:solidFill>
                  <a:srgbClr val="000000"/>
                </a:solidFill>
              </a:rPr>
              <a:t>GEELA</a:t>
            </a:r>
          </a:p>
        </p:txBody>
      </p:sp>
      <p:sp>
        <p:nvSpPr>
          <p:cNvPr id="76" name="TextBox 75"/>
          <p:cNvSpPr txBox="1"/>
          <p:nvPr/>
        </p:nvSpPr>
        <p:spPr>
          <a:xfrm>
            <a:off x="6019488" y="3723727"/>
            <a:ext cx="688009" cy="261610"/>
          </a:xfrm>
          <a:prstGeom prst="rect">
            <a:avLst/>
          </a:prstGeom>
          <a:noFill/>
        </p:spPr>
        <p:txBody>
          <a:bodyPr wrap="none" rtlCol="0">
            <a:spAutoFit/>
          </a:bodyPr>
          <a:lstStyle/>
          <a:p>
            <a:r>
              <a:rPr lang="en-US" sz="1100" b="1" i="1" dirty="0">
                <a:solidFill>
                  <a:srgbClr val="000000"/>
                </a:solidFill>
              </a:rPr>
              <a:t>MNSTR</a:t>
            </a:r>
          </a:p>
        </p:txBody>
      </p:sp>
      <p:sp>
        <p:nvSpPr>
          <p:cNvPr id="78" name="4-Point Star 77"/>
          <p:cNvSpPr/>
          <p:nvPr/>
        </p:nvSpPr>
        <p:spPr>
          <a:xfrm>
            <a:off x="7733418" y="5455507"/>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4-Point Star 27"/>
          <p:cNvSpPr/>
          <p:nvPr/>
        </p:nvSpPr>
        <p:spPr>
          <a:xfrm>
            <a:off x="7146548" y="5321007"/>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559144" y="4417306"/>
            <a:ext cx="681597" cy="261610"/>
          </a:xfrm>
          <a:prstGeom prst="rect">
            <a:avLst/>
          </a:prstGeom>
          <a:noFill/>
        </p:spPr>
        <p:txBody>
          <a:bodyPr wrap="none" rtlCol="0">
            <a:spAutoFit/>
          </a:bodyPr>
          <a:lstStyle/>
          <a:p>
            <a:r>
              <a:rPr lang="en-US" sz="1100" b="1" i="1" dirty="0">
                <a:solidFill>
                  <a:srgbClr val="000000"/>
                </a:solidFill>
              </a:rPr>
              <a:t>HENSN</a:t>
            </a:r>
          </a:p>
        </p:txBody>
      </p:sp>
      <p:sp>
        <p:nvSpPr>
          <p:cNvPr id="55" name="TextBox 54"/>
          <p:cNvSpPr txBox="1"/>
          <p:nvPr/>
        </p:nvSpPr>
        <p:spPr>
          <a:xfrm>
            <a:off x="1090316" y="2879374"/>
            <a:ext cx="689612" cy="261610"/>
          </a:xfrm>
          <a:prstGeom prst="rect">
            <a:avLst/>
          </a:prstGeom>
          <a:noFill/>
        </p:spPr>
        <p:txBody>
          <a:bodyPr wrap="none" rtlCol="0">
            <a:spAutoFit/>
          </a:bodyPr>
          <a:lstStyle/>
          <a:p>
            <a:r>
              <a:rPr lang="en-US" sz="1100" b="1" i="1" dirty="0">
                <a:solidFill>
                  <a:srgbClr val="000000"/>
                </a:solidFill>
              </a:rPr>
              <a:t>HYDRR</a:t>
            </a:r>
          </a:p>
        </p:txBody>
      </p:sp>
      <p:sp>
        <p:nvSpPr>
          <p:cNvPr id="66" name="Rounded Rectangular Callout 65"/>
          <p:cNvSpPr/>
          <p:nvPr/>
        </p:nvSpPr>
        <p:spPr>
          <a:xfrm>
            <a:off x="6043893" y="3954418"/>
            <a:ext cx="1201267" cy="452391"/>
          </a:xfrm>
          <a:prstGeom prst="wedgeRoundRectCallout">
            <a:avLst>
              <a:gd name="adj1" fmla="val -70223"/>
              <a:gd name="adj2" fmla="val 141042"/>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250</a:t>
            </a:r>
            <a:r>
              <a:rPr lang="en-US" sz="1000" dirty="0">
                <a:solidFill>
                  <a:srgbClr val="000000"/>
                </a:solidFill>
              </a:rPr>
              <a:t> KT</a:t>
            </a:r>
          </a:p>
          <a:p>
            <a:pPr algn="ctr"/>
            <a:r>
              <a:rPr lang="en-US" sz="1000" dirty="0">
                <a:solidFill>
                  <a:srgbClr val="000000"/>
                </a:solidFill>
              </a:rPr>
              <a:t>Between </a:t>
            </a:r>
          </a:p>
          <a:p>
            <a:pPr algn="ctr"/>
            <a:r>
              <a:rPr lang="en-US" sz="1000" b="1" dirty="0">
                <a:solidFill>
                  <a:srgbClr val="000000"/>
                </a:solidFill>
              </a:rPr>
              <a:t>16000’ &amp; 15000’</a:t>
            </a:r>
          </a:p>
        </p:txBody>
      </p:sp>
      <p:sp>
        <p:nvSpPr>
          <p:cNvPr id="67" name="Rounded Rectangular Callout 66"/>
          <p:cNvSpPr/>
          <p:nvPr/>
        </p:nvSpPr>
        <p:spPr>
          <a:xfrm>
            <a:off x="6584579" y="4662937"/>
            <a:ext cx="850318" cy="350829"/>
          </a:xfrm>
          <a:prstGeom prst="wedgeRoundRectCallout">
            <a:avLst>
              <a:gd name="adj1" fmla="val 27202"/>
              <a:gd name="adj2" fmla="val 130380"/>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250 KT             </a:t>
            </a:r>
            <a:r>
              <a:rPr lang="en-US" sz="1000" dirty="0">
                <a:solidFill>
                  <a:srgbClr val="000000"/>
                </a:solidFill>
              </a:rPr>
              <a:t>At </a:t>
            </a:r>
            <a:r>
              <a:rPr lang="en-US" sz="1000" b="1" dirty="0">
                <a:solidFill>
                  <a:srgbClr val="000000"/>
                </a:solidFill>
              </a:rPr>
              <a:t>11000’</a:t>
            </a:r>
          </a:p>
        </p:txBody>
      </p:sp>
      <p:sp>
        <p:nvSpPr>
          <p:cNvPr id="68" name="TextBox 67"/>
          <p:cNvSpPr txBox="1"/>
          <p:nvPr/>
        </p:nvSpPr>
        <p:spPr>
          <a:xfrm>
            <a:off x="7055027" y="5735647"/>
            <a:ext cx="678391" cy="261610"/>
          </a:xfrm>
          <a:prstGeom prst="rect">
            <a:avLst/>
          </a:prstGeom>
          <a:noFill/>
        </p:spPr>
        <p:txBody>
          <a:bodyPr wrap="none" rtlCol="0">
            <a:spAutoFit/>
          </a:bodyPr>
          <a:lstStyle/>
          <a:p>
            <a:r>
              <a:rPr lang="en-US" sz="1100" b="1" i="1" dirty="0">
                <a:solidFill>
                  <a:srgbClr val="000000"/>
                </a:solidFill>
              </a:rPr>
              <a:t>LOOSY</a:t>
            </a:r>
          </a:p>
        </p:txBody>
      </p:sp>
      <p:sp>
        <p:nvSpPr>
          <p:cNvPr id="70" name="Rounded Rectangular Callout 69"/>
          <p:cNvSpPr/>
          <p:nvPr/>
        </p:nvSpPr>
        <p:spPr>
          <a:xfrm>
            <a:off x="7137502" y="5948011"/>
            <a:ext cx="850318" cy="350829"/>
          </a:xfrm>
          <a:prstGeom prst="wedgeRoundRectCallout">
            <a:avLst>
              <a:gd name="adj1" fmla="val 34839"/>
              <a:gd name="adj2" fmla="val -120956"/>
              <a:gd name="adj3" fmla="val 16667"/>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210KT             </a:t>
            </a:r>
            <a:r>
              <a:rPr lang="en-US" sz="1000" dirty="0">
                <a:solidFill>
                  <a:srgbClr val="000000"/>
                </a:solidFill>
              </a:rPr>
              <a:t>At </a:t>
            </a:r>
            <a:r>
              <a:rPr lang="en-US" sz="1000" b="1" dirty="0">
                <a:solidFill>
                  <a:srgbClr val="000000"/>
                </a:solidFill>
              </a:rPr>
              <a:t>9000’</a:t>
            </a:r>
          </a:p>
        </p:txBody>
      </p:sp>
      <p:sp>
        <p:nvSpPr>
          <p:cNvPr id="75" name="4-Point Star 74"/>
          <p:cNvSpPr/>
          <p:nvPr/>
        </p:nvSpPr>
        <p:spPr>
          <a:xfrm>
            <a:off x="8588188" y="5664502"/>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p:cNvSpPr txBox="1"/>
          <p:nvPr/>
        </p:nvSpPr>
        <p:spPr>
          <a:xfrm>
            <a:off x="8268228" y="4715698"/>
            <a:ext cx="639919" cy="261610"/>
          </a:xfrm>
          <a:prstGeom prst="rect">
            <a:avLst/>
          </a:prstGeom>
          <a:noFill/>
        </p:spPr>
        <p:txBody>
          <a:bodyPr wrap="none" rtlCol="0">
            <a:spAutoFit/>
          </a:bodyPr>
          <a:lstStyle/>
          <a:p>
            <a:r>
              <a:rPr lang="en-US" sz="1100" b="1" i="1" dirty="0">
                <a:solidFill>
                  <a:srgbClr val="000000"/>
                </a:solidFill>
              </a:rPr>
              <a:t>NIMBY</a:t>
            </a:r>
          </a:p>
        </p:txBody>
      </p:sp>
      <p:sp>
        <p:nvSpPr>
          <p:cNvPr id="80" name="Rounded Rectangular Callout 79"/>
          <p:cNvSpPr/>
          <p:nvPr/>
        </p:nvSpPr>
        <p:spPr>
          <a:xfrm>
            <a:off x="8270568" y="4996281"/>
            <a:ext cx="850318" cy="350829"/>
          </a:xfrm>
          <a:prstGeom prst="wedgeRoundRectCallout">
            <a:avLst>
              <a:gd name="adj1" fmla="val -1999"/>
              <a:gd name="adj2" fmla="val 124220"/>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210KT             </a:t>
            </a:r>
            <a:r>
              <a:rPr lang="en-US" sz="1000" dirty="0">
                <a:solidFill>
                  <a:srgbClr val="000000"/>
                </a:solidFill>
              </a:rPr>
              <a:t>At </a:t>
            </a:r>
            <a:r>
              <a:rPr lang="en-US" sz="1000" b="1" dirty="0">
                <a:solidFill>
                  <a:srgbClr val="000000"/>
                </a:solidFill>
              </a:rPr>
              <a:t>7000’</a:t>
            </a:r>
          </a:p>
        </p:txBody>
      </p:sp>
      <p:sp>
        <p:nvSpPr>
          <p:cNvPr id="7" name="Content Placeholder 6"/>
          <p:cNvSpPr>
            <a:spLocks noGrp="1"/>
          </p:cNvSpPr>
          <p:nvPr>
            <p:ph idx="1"/>
          </p:nvPr>
        </p:nvSpPr>
        <p:spPr>
          <a:xfrm>
            <a:off x="644525" y="1319950"/>
            <a:ext cx="7413625" cy="1559424"/>
          </a:xfrm>
        </p:spPr>
        <p:txBody>
          <a:bodyPr>
            <a:normAutofit fontScale="85000" lnSpcReduction="20000"/>
          </a:bodyPr>
          <a:lstStyle/>
          <a:p>
            <a:r>
              <a:rPr lang="en-US" sz="1400" dirty="0">
                <a:solidFill>
                  <a:srgbClr val="002060"/>
                </a:solidFill>
              </a:rPr>
              <a:t>Strict compliance with published speed restrictions is necessary to maintain lateral &amp; longitudinal spacing and to prevent “compression” of the sequential aircraft flow </a:t>
            </a:r>
          </a:p>
          <a:p>
            <a:r>
              <a:rPr lang="en-US" sz="1400" dirty="0">
                <a:solidFill>
                  <a:srgbClr val="002060"/>
                </a:solidFill>
              </a:rPr>
              <a:t>Where a speed reduction is required, ATC anticipates pilots will begin adjusting speed the minimum distance necessary, commensurate with normal aircraft performance, prior to a published speed restriction so as to cross the waypoint/fix at the published speed</a:t>
            </a:r>
          </a:p>
          <a:p>
            <a:r>
              <a:rPr lang="en-US" sz="1400" dirty="0">
                <a:solidFill>
                  <a:srgbClr val="002060"/>
                </a:solidFill>
              </a:rPr>
              <a:t>Once at the published speed, ATC expects pilots will maintain the published speed until additional adjustment is required to comply with further published or ATC assigned speed restrictions or as required to ensure compliance with 14 CFR Section 91.117</a:t>
            </a:r>
          </a:p>
        </p:txBody>
      </p:sp>
      <p:sp>
        <p:nvSpPr>
          <p:cNvPr id="8" name="Rounded Rectangle 7"/>
          <p:cNvSpPr/>
          <p:nvPr/>
        </p:nvSpPr>
        <p:spPr>
          <a:xfrm>
            <a:off x="1606727" y="5447998"/>
            <a:ext cx="804333" cy="552233"/>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rPr>
              <a:t>Speed </a:t>
            </a:r>
          </a:p>
          <a:p>
            <a:pPr algn="ctr"/>
            <a:r>
              <a:rPr lang="en-US" sz="1400" b="1" dirty="0">
                <a:effectLst>
                  <a:outerShdw blurRad="38100" dist="38100" dir="2700000" algn="tl">
                    <a:srgbClr val="000000">
                      <a:alpha val="43137"/>
                    </a:srgbClr>
                  </a:outerShdw>
                </a:effectLst>
              </a:rPr>
              <a:t>265 KT</a:t>
            </a:r>
          </a:p>
        </p:txBody>
      </p:sp>
      <p:sp>
        <p:nvSpPr>
          <p:cNvPr id="10" name="Right Brace 9"/>
          <p:cNvSpPr/>
          <p:nvPr/>
        </p:nvSpPr>
        <p:spPr>
          <a:xfrm rot="5400000">
            <a:off x="3724868" y="4439376"/>
            <a:ext cx="395688" cy="1292224"/>
          </a:xfrm>
          <a:prstGeom prst="rightBrace">
            <a:avLst>
              <a:gd name="adj1" fmla="val 8333"/>
              <a:gd name="adj2" fmla="val 49312"/>
            </a:avLst>
          </a:prstGeom>
          <a:ln w="28575">
            <a:solidFill>
              <a:srgbClr val="C00000"/>
            </a:solidFill>
            <a:headEnd type="arrow" w="med" len="med"/>
            <a:tailEnd type="arrow"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57150">
                <a:solidFill>
                  <a:schemeClr val="tx1"/>
                </a:solidFill>
              </a:ln>
            </a:endParaRPr>
          </a:p>
        </p:txBody>
      </p:sp>
      <p:cxnSp>
        <p:nvCxnSpPr>
          <p:cNvPr id="12" name="Straight Connector 11"/>
          <p:cNvCxnSpPr/>
          <p:nvPr/>
        </p:nvCxnSpPr>
        <p:spPr>
          <a:xfrm flipV="1">
            <a:off x="3208869" y="4000772"/>
            <a:ext cx="0" cy="85263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3" name="Rounded Rectangle 82"/>
          <p:cNvSpPr/>
          <p:nvPr/>
        </p:nvSpPr>
        <p:spPr>
          <a:xfrm>
            <a:off x="2531534" y="5432071"/>
            <a:ext cx="2802467" cy="866770"/>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effectLst>
                  <a:outerShdw blurRad="38100" dist="38100" dir="2700000" algn="tl">
                    <a:srgbClr val="000000">
                      <a:alpha val="43137"/>
                    </a:srgbClr>
                  </a:outerShdw>
                </a:effectLst>
              </a:rPr>
              <a:t>Begin Speed Reduction At The Minimum Distance Necessary Commensurate With </a:t>
            </a:r>
            <a:r>
              <a:rPr lang="en-US" sz="1200" b="1" u="sng" dirty="0">
                <a:effectLst>
                  <a:outerShdw blurRad="38100" dist="38100" dir="2700000" algn="tl">
                    <a:srgbClr val="000000">
                      <a:alpha val="43137"/>
                    </a:srgbClr>
                  </a:outerShdw>
                </a:effectLst>
              </a:rPr>
              <a:t>Normal</a:t>
            </a:r>
            <a:r>
              <a:rPr lang="en-US" sz="1200" b="1" dirty="0">
                <a:effectLst>
                  <a:outerShdw blurRad="38100" dist="38100" dir="2700000" algn="tl">
                    <a:srgbClr val="000000">
                      <a:alpha val="43137"/>
                    </a:srgbClr>
                  </a:outerShdw>
                </a:effectLst>
              </a:rPr>
              <a:t> Aircraft Performance To Cross GEELA At 250 KT.  </a:t>
            </a:r>
          </a:p>
        </p:txBody>
      </p:sp>
      <p:pic>
        <p:nvPicPr>
          <p:cNvPr id="2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96499">
            <a:off x="1525186" y="3808092"/>
            <a:ext cx="1043953" cy="514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ounded Rectangular Callout 30"/>
          <p:cNvSpPr/>
          <p:nvPr/>
        </p:nvSpPr>
        <p:spPr>
          <a:xfrm>
            <a:off x="1176511" y="3093752"/>
            <a:ext cx="1226879" cy="452391"/>
          </a:xfrm>
          <a:prstGeom prst="wedgeRoundRectCallout">
            <a:avLst>
              <a:gd name="adj1" fmla="val -62103"/>
              <a:gd name="adj2" fmla="val 92222"/>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 </a:t>
            </a:r>
            <a:r>
              <a:rPr lang="en-US" sz="1000" b="1" dirty="0">
                <a:solidFill>
                  <a:srgbClr val="000000"/>
                </a:solidFill>
              </a:rPr>
              <a:t>265 KT</a:t>
            </a:r>
          </a:p>
          <a:p>
            <a:pPr algn="ctr"/>
            <a:r>
              <a:rPr lang="en-US" sz="1000" dirty="0">
                <a:solidFill>
                  <a:srgbClr val="000000"/>
                </a:solidFill>
              </a:rPr>
              <a:t>Between</a:t>
            </a:r>
          </a:p>
          <a:p>
            <a:pPr algn="ctr"/>
            <a:r>
              <a:rPr lang="en-US" sz="1000" dirty="0">
                <a:solidFill>
                  <a:srgbClr val="000000"/>
                </a:solidFill>
              </a:rPr>
              <a:t> </a:t>
            </a:r>
            <a:r>
              <a:rPr lang="en-US" sz="1000" b="1" dirty="0">
                <a:solidFill>
                  <a:srgbClr val="000000"/>
                </a:solidFill>
              </a:rPr>
              <a:t>17000’ &amp; 15000’</a:t>
            </a:r>
          </a:p>
        </p:txBody>
      </p:sp>
      <p:cxnSp>
        <p:nvCxnSpPr>
          <p:cNvPr id="5" name="Straight Connector 4"/>
          <p:cNvCxnSpPr/>
          <p:nvPr/>
        </p:nvCxnSpPr>
        <p:spPr>
          <a:xfrm>
            <a:off x="644525" y="3713990"/>
            <a:ext cx="531986" cy="13080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4-Point Star 47"/>
          <p:cNvSpPr/>
          <p:nvPr/>
        </p:nvSpPr>
        <p:spPr>
          <a:xfrm>
            <a:off x="749099" y="3692300"/>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a:off x="688237" y="3564805"/>
            <a:ext cx="3189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8237" y="5193091"/>
            <a:ext cx="3189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382979" y="4930878"/>
            <a:ext cx="531986" cy="13080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4-Point Star 42"/>
          <p:cNvSpPr/>
          <p:nvPr/>
        </p:nvSpPr>
        <p:spPr>
          <a:xfrm>
            <a:off x="5595673" y="4883178"/>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p:cNvCxnSpPr/>
          <p:nvPr/>
        </p:nvCxnSpPr>
        <p:spPr>
          <a:xfrm>
            <a:off x="5534811" y="4373112"/>
            <a:ext cx="3189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534811" y="5198932"/>
            <a:ext cx="318949"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0" y="0"/>
            <a:ext cx="1441420" cy="253916"/>
          </a:xfrm>
          <a:prstGeom prst="rect">
            <a:avLst/>
          </a:prstGeom>
          <a:noFill/>
        </p:spPr>
        <p:txBody>
          <a:bodyPr wrap="none" rtlCol="0">
            <a:spAutoFit/>
          </a:bodyPr>
          <a:lstStyle/>
          <a:p>
            <a:r>
              <a:rPr lang="en-US" sz="1050" b="1" dirty="0"/>
              <a:t>Speed Adjustments</a:t>
            </a:r>
          </a:p>
        </p:txBody>
      </p:sp>
      <p:sp>
        <p:nvSpPr>
          <p:cNvPr id="38" name="TextBox 37"/>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
        <p:nvSpPr>
          <p:cNvPr id="39" name="Right Brace 38"/>
          <p:cNvSpPr/>
          <p:nvPr/>
        </p:nvSpPr>
        <p:spPr>
          <a:xfrm rot="5400000">
            <a:off x="1796578" y="3938777"/>
            <a:ext cx="395688" cy="2293422"/>
          </a:xfrm>
          <a:prstGeom prst="rightBrace">
            <a:avLst>
              <a:gd name="adj1" fmla="val 8333"/>
              <a:gd name="adj2" fmla="val 49312"/>
            </a:avLst>
          </a:prstGeom>
          <a:ln w="28575">
            <a:solidFill>
              <a:srgbClr val="002060"/>
            </a:solidFill>
            <a:headEnd type="arrow" w="med" len="med"/>
            <a:tailEnd type="arrow"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57150">
                <a:solidFill>
                  <a:schemeClr val="tx1"/>
                </a:solidFill>
              </a:ln>
            </a:endParaRPr>
          </a:p>
        </p:txBody>
      </p:sp>
      <p:pic>
        <p:nvPicPr>
          <p:cNvPr id="4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02685">
            <a:off x="5389087" y="4360331"/>
            <a:ext cx="2381459" cy="15876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21979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3">
            <a:extLst>
              <a:ext uri="{FF2B5EF4-FFF2-40B4-BE49-F238E27FC236}">
                <a16:creationId xmlns:a16="http://schemas.microsoft.com/office/drawing/2014/main" id="{9114EC10-E765-1D4B-FFC6-7CA0CC069330}"/>
              </a:ext>
            </a:extLst>
          </p:cNvPr>
          <p:cNvSpPr txBox="1">
            <a:spLocks/>
          </p:cNvSpPr>
          <p:nvPr/>
        </p:nvSpPr>
        <p:spPr>
          <a:xfrm>
            <a:off x="7924800" y="6335064"/>
            <a:ext cx="9144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b="1"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79BA96BB-7DBE-4AD9-88D2-170EED19CF9B}" type="slidenum">
              <a:rPr lang="en-US" smtClean="0"/>
              <a:pPr/>
              <a:t>89</a:t>
            </a:fld>
            <a:endParaRPr lang="en-US" dirty="0"/>
          </a:p>
        </p:txBody>
      </p:sp>
      <p:sp>
        <p:nvSpPr>
          <p:cNvPr id="27" name="TextBox 26">
            <a:extLst>
              <a:ext uri="{FF2B5EF4-FFF2-40B4-BE49-F238E27FC236}">
                <a16:creationId xmlns:a16="http://schemas.microsoft.com/office/drawing/2014/main" id="{91BDC82F-7B06-5554-1D96-32965F40AA7B}"/>
              </a:ext>
            </a:extLst>
          </p:cNvPr>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
        <p:nvSpPr>
          <p:cNvPr id="2" name="Title 1">
            <a:extLst>
              <a:ext uri="{FF2B5EF4-FFF2-40B4-BE49-F238E27FC236}">
                <a16:creationId xmlns:a16="http://schemas.microsoft.com/office/drawing/2014/main" id="{302A57EA-1A05-F805-D5D0-2F2CB574F8BF}"/>
              </a:ext>
            </a:extLst>
          </p:cNvPr>
          <p:cNvSpPr>
            <a:spLocks noGrp="1"/>
          </p:cNvSpPr>
          <p:nvPr>
            <p:ph type="title"/>
          </p:nvPr>
        </p:nvSpPr>
        <p:spPr/>
        <p:txBody>
          <a:bodyPr/>
          <a:lstStyle/>
          <a:p>
            <a:r>
              <a:rPr lang="en-US" dirty="0"/>
              <a:t>Speed Chart Notes</a:t>
            </a:r>
          </a:p>
        </p:txBody>
      </p:sp>
      <p:sp>
        <p:nvSpPr>
          <p:cNvPr id="17" name="Content Placeholder 16">
            <a:extLst>
              <a:ext uri="{FF2B5EF4-FFF2-40B4-BE49-F238E27FC236}">
                <a16:creationId xmlns:a16="http://schemas.microsoft.com/office/drawing/2014/main" id="{9813FFC3-375C-5FE1-D279-C89D5AD107ED}"/>
              </a:ext>
            </a:extLst>
          </p:cNvPr>
          <p:cNvSpPr>
            <a:spLocks noGrp="1"/>
          </p:cNvSpPr>
          <p:nvPr>
            <p:ph idx="1"/>
          </p:nvPr>
        </p:nvSpPr>
        <p:spPr>
          <a:xfrm>
            <a:off x="838200" y="1501599"/>
            <a:ext cx="7848600" cy="3886200"/>
          </a:xfrm>
        </p:spPr>
        <p:txBody>
          <a:bodyPr/>
          <a:lstStyle/>
          <a:p>
            <a:r>
              <a:rPr lang="en-US" dirty="0"/>
              <a:t>Speed Restrictions chart notes on SIDs and Mach-to-IAS Speed Transition charts notes on STARs apply only while the aircraft is established on the lateral path of the SID or STAR. </a:t>
            </a:r>
          </a:p>
          <a:p>
            <a:r>
              <a:rPr lang="en-US" dirty="0"/>
              <a:t>If ATC vectors the aircraft off of the procedure, they must assign a speed to maintain. Otherwise, speed is at the pilot’s discretion. </a:t>
            </a:r>
          </a:p>
        </p:txBody>
      </p:sp>
      <p:sp>
        <p:nvSpPr>
          <p:cNvPr id="4" name="Slide Number Placeholder 3">
            <a:extLst>
              <a:ext uri="{FF2B5EF4-FFF2-40B4-BE49-F238E27FC236}">
                <a16:creationId xmlns:a16="http://schemas.microsoft.com/office/drawing/2014/main" id="{8585BA1A-90FD-3FB5-740C-BA9E230E227D}"/>
              </a:ext>
            </a:extLst>
          </p:cNvPr>
          <p:cNvSpPr>
            <a:spLocks noGrp="1"/>
          </p:cNvSpPr>
          <p:nvPr>
            <p:ph type="sldNum" sz="quarter" idx="12"/>
          </p:nvPr>
        </p:nvSpPr>
        <p:spPr/>
        <p:txBody>
          <a:bodyPr/>
          <a:lstStyle/>
          <a:p>
            <a:fld id="{79BA96BB-7DBE-4AD9-88D2-170EED19CF9B}" type="slidenum">
              <a:rPr lang="en-US" smtClean="0"/>
              <a:pPr/>
              <a:t>89</a:t>
            </a:fld>
            <a:endParaRPr lang="en-US" dirty="0"/>
          </a:p>
        </p:txBody>
      </p:sp>
      <p:sp>
        <p:nvSpPr>
          <p:cNvPr id="19" name="Text Placeholder 18">
            <a:extLst>
              <a:ext uri="{FF2B5EF4-FFF2-40B4-BE49-F238E27FC236}">
                <a16:creationId xmlns:a16="http://schemas.microsoft.com/office/drawing/2014/main" id="{8D0784E0-74D2-4119-CC54-FAD850399AC2}"/>
              </a:ext>
            </a:extLst>
          </p:cNvPr>
          <p:cNvSpPr>
            <a:spLocks noGrp="1"/>
          </p:cNvSpPr>
          <p:nvPr>
            <p:ph type="body" sz="quarter" idx="14"/>
          </p:nvPr>
        </p:nvSpPr>
        <p:spPr/>
        <p:txBody>
          <a:bodyPr/>
          <a:lstStyle/>
          <a:p>
            <a:endParaRPr lang="en-US"/>
          </a:p>
        </p:txBody>
      </p:sp>
      <p:grpSp>
        <p:nvGrpSpPr>
          <p:cNvPr id="16" name="Group 15">
            <a:extLst>
              <a:ext uri="{FF2B5EF4-FFF2-40B4-BE49-F238E27FC236}">
                <a16:creationId xmlns:a16="http://schemas.microsoft.com/office/drawing/2014/main" id="{8FCCF509-D8CD-09D5-7D02-67EB2061A6A6}"/>
              </a:ext>
            </a:extLst>
          </p:cNvPr>
          <p:cNvGrpSpPr/>
          <p:nvPr/>
        </p:nvGrpSpPr>
        <p:grpSpPr>
          <a:xfrm>
            <a:off x="2587012" y="3812988"/>
            <a:ext cx="5825216" cy="4718424"/>
            <a:chOff x="4271284" y="1895102"/>
            <a:chExt cx="5825216" cy="4718424"/>
          </a:xfrm>
          <a:scene3d>
            <a:camera prst="perspectiveHeroicExtremeLeftFacing"/>
            <a:lightRig rig="threePt" dir="t"/>
          </a:scene3d>
        </p:grpSpPr>
        <p:pic>
          <p:nvPicPr>
            <p:cNvPr id="8" name="Picture 7">
              <a:extLst>
                <a:ext uri="{FF2B5EF4-FFF2-40B4-BE49-F238E27FC236}">
                  <a16:creationId xmlns:a16="http://schemas.microsoft.com/office/drawing/2014/main" id="{1B506469-81E3-DFE0-807E-1629A9BABC3D}"/>
                </a:ext>
              </a:extLst>
            </p:cNvPr>
            <p:cNvPicPr>
              <a:picLocks noChangeAspect="1"/>
            </p:cNvPicPr>
            <p:nvPr/>
          </p:nvPicPr>
          <p:blipFill>
            <a:blip r:embed="rId2"/>
            <a:stretch>
              <a:fillRect/>
            </a:stretch>
          </p:blipFill>
          <p:spPr>
            <a:xfrm>
              <a:off x="4271284" y="1895102"/>
              <a:ext cx="5825216" cy="4718424"/>
            </a:xfrm>
            <a:prstGeom prst="rect">
              <a:avLst/>
            </a:prstGeom>
            <a:ln>
              <a:noFill/>
            </a:ln>
            <a:effectLst>
              <a:outerShdw blurRad="190500" algn="tl" rotWithShape="0">
                <a:srgbClr val="000000">
                  <a:alpha val="70000"/>
                </a:srgbClr>
              </a:outerShdw>
            </a:effectLst>
          </p:spPr>
        </p:pic>
        <p:sp>
          <p:nvSpPr>
            <p:cNvPr id="15" name="Rectangle: Rounded Corners 14">
              <a:extLst>
                <a:ext uri="{FF2B5EF4-FFF2-40B4-BE49-F238E27FC236}">
                  <a16:creationId xmlns:a16="http://schemas.microsoft.com/office/drawing/2014/main" id="{AB5D6576-B7E9-7552-D47A-81E4A25DB8D7}"/>
                </a:ext>
              </a:extLst>
            </p:cNvPr>
            <p:cNvSpPr/>
            <p:nvPr/>
          </p:nvSpPr>
          <p:spPr>
            <a:xfrm>
              <a:off x="8101105" y="2862729"/>
              <a:ext cx="1171389" cy="352612"/>
            </a:xfrm>
            <a:prstGeom prst="roundRect">
              <a:avLst/>
            </a:prstGeom>
            <a:noFill/>
            <a:ln w="28575">
              <a:solidFill>
                <a:srgbClr val="FF0000"/>
              </a:solidFill>
            </a:ln>
            <a:sp3d/>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1400" b="1" i="1" dirty="0">
                <a:effectLst>
                  <a:outerShdw blurRad="38100" dist="38100" dir="2700000" algn="tl">
                    <a:srgbClr val="000000">
                      <a:alpha val="43137"/>
                    </a:srgbClr>
                  </a:outerShdw>
                </a:effectLst>
              </a:endParaRPr>
            </a:p>
          </p:txBody>
        </p:sp>
      </p:grpSp>
      <p:grpSp>
        <p:nvGrpSpPr>
          <p:cNvPr id="13" name="Group 12">
            <a:extLst>
              <a:ext uri="{FF2B5EF4-FFF2-40B4-BE49-F238E27FC236}">
                <a16:creationId xmlns:a16="http://schemas.microsoft.com/office/drawing/2014/main" id="{4F9454FA-EA7B-BFFB-2ECF-C2BFDABD6DC1}"/>
              </a:ext>
            </a:extLst>
          </p:cNvPr>
          <p:cNvGrpSpPr/>
          <p:nvPr/>
        </p:nvGrpSpPr>
        <p:grpSpPr>
          <a:xfrm>
            <a:off x="-2617805" y="3965388"/>
            <a:ext cx="5719705" cy="4718424"/>
            <a:chOff x="35747" y="1895101"/>
            <a:chExt cx="5719705" cy="4718424"/>
          </a:xfrm>
          <a:scene3d>
            <a:camera prst="perspectiveHeroicExtremeLeftFacing"/>
            <a:lightRig rig="threePt" dir="t"/>
          </a:scene3d>
        </p:grpSpPr>
        <p:pic>
          <p:nvPicPr>
            <p:cNvPr id="10" name="Picture 9">
              <a:extLst>
                <a:ext uri="{FF2B5EF4-FFF2-40B4-BE49-F238E27FC236}">
                  <a16:creationId xmlns:a16="http://schemas.microsoft.com/office/drawing/2014/main" id="{C1759A0D-7F90-3EBB-FED8-4622BE60CE66}"/>
                </a:ext>
              </a:extLst>
            </p:cNvPr>
            <p:cNvPicPr>
              <a:picLocks noChangeAspect="1"/>
            </p:cNvPicPr>
            <p:nvPr/>
          </p:nvPicPr>
          <p:blipFill>
            <a:blip r:embed="rId3"/>
            <a:stretch>
              <a:fillRect/>
            </a:stretch>
          </p:blipFill>
          <p:spPr>
            <a:xfrm>
              <a:off x="35747" y="1895101"/>
              <a:ext cx="5719705" cy="4718424"/>
            </a:xfrm>
            <a:prstGeom prst="rect">
              <a:avLst/>
            </a:prstGeom>
            <a:ln>
              <a:noFill/>
            </a:ln>
            <a:effectLst>
              <a:outerShdw blurRad="190500" algn="tl" rotWithShape="0">
                <a:srgbClr val="000000">
                  <a:alpha val="70000"/>
                </a:srgbClr>
              </a:outerShdw>
            </a:effectLst>
          </p:spPr>
        </p:pic>
        <p:sp>
          <p:nvSpPr>
            <p:cNvPr id="12" name="Rectangle: Rounded Corners 11">
              <a:extLst>
                <a:ext uri="{FF2B5EF4-FFF2-40B4-BE49-F238E27FC236}">
                  <a16:creationId xmlns:a16="http://schemas.microsoft.com/office/drawing/2014/main" id="{C0FC6683-DCE6-B10D-5A03-358EE854D974}"/>
                </a:ext>
              </a:extLst>
            </p:cNvPr>
            <p:cNvSpPr/>
            <p:nvPr/>
          </p:nvSpPr>
          <p:spPr>
            <a:xfrm>
              <a:off x="4410635" y="3215341"/>
              <a:ext cx="1171389" cy="352612"/>
            </a:xfrm>
            <a:prstGeom prst="roundRect">
              <a:avLst/>
            </a:prstGeom>
            <a:noFill/>
            <a:ln w="28575">
              <a:solidFill>
                <a:srgbClr val="FF0000"/>
              </a:solidFill>
            </a:ln>
            <a:sp3d/>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1400" b="1" i="1" dirty="0">
                <a:effectLst>
                  <a:outerShdw blurRad="38100" dist="38100" dir="2700000" algn="tl">
                    <a:srgbClr val="000000">
                      <a:alpha val="43137"/>
                    </a:srgbClr>
                  </a:outerShdw>
                </a:effectLst>
              </a:endParaRPr>
            </a:p>
          </p:txBody>
        </p:sp>
      </p:grpSp>
      <p:pic>
        <p:nvPicPr>
          <p:cNvPr id="21" name="Picture 20">
            <a:extLst>
              <a:ext uri="{FF2B5EF4-FFF2-40B4-BE49-F238E27FC236}">
                <a16:creationId xmlns:a16="http://schemas.microsoft.com/office/drawing/2014/main" id="{CF3BD0A3-7EF8-1039-0422-DC14B55D284F}"/>
              </a:ext>
            </a:extLst>
          </p:cNvPr>
          <p:cNvPicPr>
            <a:picLocks noChangeAspect="1"/>
          </p:cNvPicPr>
          <p:nvPr/>
        </p:nvPicPr>
        <p:blipFill>
          <a:blip r:embed="rId4"/>
          <a:stretch>
            <a:fillRect/>
          </a:stretch>
        </p:blipFill>
        <p:spPr>
          <a:xfrm>
            <a:off x="731772" y="4107788"/>
            <a:ext cx="2509026" cy="545839"/>
          </a:xfrm>
          <a:prstGeom prst="rect">
            <a:avLst/>
          </a:prstGeom>
          <a:ln>
            <a:noFill/>
          </a:ln>
          <a:effectLst>
            <a:outerShdw blurRad="190500" algn="tl" rotWithShape="0">
              <a:srgbClr val="000000">
                <a:alpha val="70000"/>
              </a:srgbClr>
            </a:outerShdw>
          </a:effectLst>
        </p:spPr>
      </p:pic>
      <p:sp>
        <p:nvSpPr>
          <p:cNvPr id="11" name="Rectangular Callout 30">
            <a:extLst>
              <a:ext uri="{FF2B5EF4-FFF2-40B4-BE49-F238E27FC236}">
                <a16:creationId xmlns:a16="http://schemas.microsoft.com/office/drawing/2014/main" id="{FF0DE06E-7B10-767A-727F-00C7934607D5}"/>
              </a:ext>
            </a:extLst>
          </p:cNvPr>
          <p:cNvSpPr/>
          <p:nvPr/>
        </p:nvSpPr>
        <p:spPr>
          <a:xfrm>
            <a:off x="731772" y="4107788"/>
            <a:ext cx="2509026" cy="545839"/>
          </a:xfrm>
          <a:prstGeom prst="wedgeRectCallout">
            <a:avLst>
              <a:gd name="adj1" fmla="val -8683"/>
              <a:gd name="adj2" fmla="val 17109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3" name="Picture 22">
            <a:extLst>
              <a:ext uri="{FF2B5EF4-FFF2-40B4-BE49-F238E27FC236}">
                <a16:creationId xmlns:a16="http://schemas.microsoft.com/office/drawing/2014/main" id="{62CA6232-4D9A-FE42-A0FA-C92FE64E1EE2}"/>
              </a:ext>
            </a:extLst>
          </p:cNvPr>
          <p:cNvPicPr>
            <a:picLocks noChangeAspect="1"/>
          </p:cNvPicPr>
          <p:nvPr/>
        </p:nvPicPr>
        <p:blipFill>
          <a:blip r:embed="rId5"/>
          <a:stretch>
            <a:fillRect/>
          </a:stretch>
        </p:blipFill>
        <p:spPr>
          <a:xfrm>
            <a:off x="4316436" y="4139406"/>
            <a:ext cx="1917880" cy="563749"/>
          </a:xfrm>
          <a:prstGeom prst="rect">
            <a:avLst/>
          </a:prstGeom>
          <a:ln>
            <a:noFill/>
          </a:ln>
          <a:effectLst>
            <a:outerShdw blurRad="190500" algn="tl" rotWithShape="0">
              <a:srgbClr val="000000">
                <a:alpha val="70000"/>
              </a:srgbClr>
            </a:outerShdw>
          </a:effectLst>
        </p:spPr>
      </p:pic>
      <p:sp>
        <p:nvSpPr>
          <p:cNvPr id="25" name="Rectangular Callout 30">
            <a:extLst>
              <a:ext uri="{FF2B5EF4-FFF2-40B4-BE49-F238E27FC236}">
                <a16:creationId xmlns:a16="http://schemas.microsoft.com/office/drawing/2014/main" id="{5912ACBE-9634-36A9-7685-7EAC39610297}"/>
              </a:ext>
            </a:extLst>
          </p:cNvPr>
          <p:cNvSpPr/>
          <p:nvPr/>
        </p:nvSpPr>
        <p:spPr>
          <a:xfrm>
            <a:off x="4316436" y="4148614"/>
            <a:ext cx="1917880" cy="545839"/>
          </a:xfrm>
          <a:prstGeom prst="wedgeRectCallout">
            <a:avLst>
              <a:gd name="adj1" fmla="val 56153"/>
              <a:gd name="adj2" fmla="val 10211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TextBox 25">
            <a:extLst>
              <a:ext uri="{FF2B5EF4-FFF2-40B4-BE49-F238E27FC236}">
                <a16:creationId xmlns:a16="http://schemas.microsoft.com/office/drawing/2014/main" id="{6D388223-D453-3734-D78F-70409220C513}"/>
              </a:ext>
            </a:extLst>
          </p:cNvPr>
          <p:cNvSpPr txBox="1"/>
          <p:nvPr/>
        </p:nvSpPr>
        <p:spPr>
          <a:xfrm>
            <a:off x="0" y="0"/>
            <a:ext cx="1441420" cy="253916"/>
          </a:xfrm>
          <a:prstGeom prst="rect">
            <a:avLst/>
          </a:prstGeom>
          <a:noFill/>
        </p:spPr>
        <p:txBody>
          <a:bodyPr wrap="none" rtlCol="0">
            <a:spAutoFit/>
          </a:bodyPr>
          <a:lstStyle/>
          <a:p>
            <a:r>
              <a:rPr lang="en-US" sz="1050" b="1" dirty="0"/>
              <a:t>Speed Adjustments</a:t>
            </a:r>
          </a:p>
        </p:txBody>
      </p:sp>
    </p:spTree>
    <p:extLst>
      <p:ext uri="{BB962C8B-B14F-4D97-AF65-F5344CB8AC3E}">
        <p14:creationId xmlns:p14="http://schemas.microsoft.com/office/powerpoint/2010/main" val="3790456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Pilots Need To Know</a:t>
            </a:r>
          </a:p>
        </p:txBody>
      </p:sp>
      <p:sp>
        <p:nvSpPr>
          <p:cNvPr id="3" name="Content Placeholder 2"/>
          <p:cNvSpPr>
            <a:spLocks noGrp="1"/>
          </p:cNvSpPr>
          <p:nvPr>
            <p:ph idx="1"/>
          </p:nvPr>
        </p:nvSpPr>
        <p:spPr>
          <a:xfrm>
            <a:off x="838200" y="1860170"/>
            <a:ext cx="7848600" cy="4119282"/>
          </a:xfrm>
        </p:spPr>
        <p:txBody>
          <a:bodyPr>
            <a:noAutofit/>
          </a:bodyPr>
          <a:lstStyle/>
          <a:p>
            <a:r>
              <a:rPr lang="en-US" sz="1400" b="1" i="1" dirty="0">
                <a:solidFill>
                  <a:srgbClr val="002060"/>
                </a:solidFill>
              </a:rPr>
              <a:t>“Climb Via” or “Descend Via” :</a:t>
            </a:r>
          </a:p>
          <a:p>
            <a:pPr lvl="1"/>
            <a:r>
              <a:rPr lang="en-US" sz="1100" dirty="0">
                <a:solidFill>
                  <a:srgbClr val="002060"/>
                </a:solidFill>
              </a:rPr>
              <a:t>Absent any qualifying instructions, issuance of a climb or descend via clearance </a:t>
            </a:r>
            <a:r>
              <a:rPr lang="en-US" sz="1100" b="1" i="1" u="sng" dirty="0">
                <a:solidFill>
                  <a:srgbClr val="002060"/>
                </a:solidFill>
              </a:rPr>
              <a:t>cancels</a:t>
            </a:r>
            <a:r>
              <a:rPr lang="en-US" sz="1100" dirty="0">
                <a:solidFill>
                  <a:srgbClr val="002060"/>
                </a:solidFill>
              </a:rPr>
              <a:t> a previously issued ATC speed adjustment and provides pilot discretion to adjust speed while requiring compliance with upcoming restrictions</a:t>
            </a:r>
          </a:p>
          <a:p>
            <a:pPr lvl="1"/>
            <a:r>
              <a:rPr lang="en-US" sz="1100" dirty="0">
                <a:solidFill>
                  <a:srgbClr val="002060"/>
                </a:solidFill>
              </a:rPr>
              <a:t>ATC </a:t>
            </a:r>
            <a:r>
              <a:rPr lang="en-US" sz="1100" b="1" i="1" u="sng" dirty="0">
                <a:solidFill>
                  <a:srgbClr val="002060"/>
                </a:solidFill>
              </a:rPr>
              <a:t>may require </a:t>
            </a:r>
            <a:r>
              <a:rPr lang="en-US" sz="1100" dirty="0">
                <a:solidFill>
                  <a:srgbClr val="002060"/>
                </a:solidFill>
              </a:rPr>
              <a:t>compliance with a previous ATC-issued speed adjustment using phraseology:</a:t>
            </a:r>
          </a:p>
          <a:p>
            <a:pPr lvl="2"/>
            <a:r>
              <a:rPr lang="en-US" sz="1100" dirty="0">
                <a:solidFill>
                  <a:srgbClr val="002060"/>
                </a:solidFill>
              </a:rPr>
              <a:t> “</a:t>
            </a:r>
            <a:r>
              <a:rPr lang="en-US" sz="1100" i="1" dirty="0">
                <a:solidFill>
                  <a:srgbClr val="002060"/>
                </a:solidFill>
              </a:rPr>
              <a:t>Proceed direct FNCHR, maintain three zero zero knots until FNCHR , </a:t>
            </a:r>
            <a:r>
              <a:rPr lang="en-US" sz="1100" b="1" i="1" u="sng" dirty="0">
                <a:solidFill>
                  <a:srgbClr val="002060"/>
                </a:solidFill>
              </a:rPr>
              <a:t>then</a:t>
            </a:r>
            <a:r>
              <a:rPr lang="en-US" sz="1100" i="1" dirty="0">
                <a:solidFill>
                  <a:srgbClr val="002060"/>
                </a:solidFill>
              </a:rPr>
              <a:t> descend via the FNCHR one arrival, landing north</a:t>
            </a:r>
            <a:r>
              <a:rPr lang="en-US" sz="1100" dirty="0">
                <a:solidFill>
                  <a:srgbClr val="002060"/>
                </a:solidFill>
              </a:rPr>
              <a:t>”</a:t>
            </a:r>
          </a:p>
          <a:p>
            <a:pPr lvl="1"/>
            <a:r>
              <a:rPr lang="en-US" sz="1100" dirty="0">
                <a:solidFill>
                  <a:srgbClr val="002060"/>
                </a:solidFill>
              </a:rPr>
              <a:t>Where there are no upcoming speed restrictions, issuance of a “</a:t>
            </a:r>
            <a:r>
              <a:rPr lang="en-US" sz="1100" i="1" dirty="0">
                <a:solidFill>
                  <a:srgbClr val="002060"/>
                </a:solidFill>
              </a:rPr>
              <a:t>Proceed direct (WP name), climb/descend via ....</a:t>
            </a:r>
            <a:r>
              <a:rPr lang="en-US" sz="1100" dirty="0">
                <a:solidFill>
                  <a:srgbClr val="002060"/>
                </a:solidFill>
              </a:rPr>
              <a:t>” cancels a previously issued speed adjustment and authorizes speed at pilot's discretion as appropriate for the phase of flight, ensuring compliance with 14 CFR 91.117</a:t>
            </a:r>
          </a:p>
          <a:p>
            <a:r>
              <a:rPr lang="en-US" sz="1400" b="1" i="1" dirty="0">
                <a:solidFill>
                  <a:srgbClr val="002060"/>
                </a:solidFill>
              </a:rPr>
              <a:t>“Resume Normal Speed”:</a:t>
            </a:r>
          </a:p>
          <a:p>
            <a:pPr lvl="1"/>
            <a:r>
              <a:rPr lang="en-US" sz="1100" dirty="0">
                <a:solidFill>
                  <a:srgbClr val="002060"/>
                </a:solidFill>
              </a:rPr>
              <a:t>Cancels ATC issued speed restrictions and instructs pilot to return to normal aircraft speed where no restrictions are published on the procedure/route currently being flown</a:t>
            </a:r>
          </a:p>
          <a:p>
            <a:pPr lvl="1"/>
            <a:r>
              <a:rPr lang="en-US" sz="1100" dirty="0">
                <a:solidFill>
                  <a:srgbClr val="002060"/>
                </a:solidFill>
              </a:rPr>
              <a:t>It does not delete speed restrictions on upcoming segments of flight (e.g., a STAR later in the flight)</a:t>
            </a:r>
          </a:p>
          <a:p>
            <a:pPr lvl="1"/>
            <a:r>
              <a:rPr lang="en-US" sz="1100" dirty="0">
                <a:solidFill>
                  <a:srgbClr val="002060"/>
                </a:solidFill>
              </a:rPr>
              <a:t>This does not relieve the pilot of those speed restrictions which are applicable to 14 CFR Section 91.117</a:t>
            </a:r>
          </a:p>
          <a:p>
            <a:r>
              <a:rPr lang="en-US" sz="1400" b="1" i="1" dirty="0">
                <a:solidFill>
                  <a:srgbClr val="002060"/>
                </a:solidFill>
              </a:rPr>
              <a:t>“Resume Published Speed” :</a:t>
            </a:r>
          </a:p>
          <a:p>
            <a:pPr lvl="1"/>
            <a:r>
              <a:rPr lang="en-US" sz="1100" dirty="0">
                <a:solidFill>
                  <a:srgbClr val="002060"/>
                </a:solidFill>
              </a:rPr>
              <a:t>Cancels ATC issued speed restrictions; pilot is expected to comply with speeds published on the SID/STAR</a:t>
            </a:r>
          </a:p>
          <a:p>
            <a:r>
              <a:rPr lang="en-US" sz="1400" b="1" i="1" dirty="0">
                <a:solidFill>
                  <a:srgbClr val="002060"/>
                </a:solidFill>
              </a:rPr>
              <a:t>“Delete Speed Restrictions” :</a:t>
            </a:r>
          </a:p>
          <a:p>
            <a:pPr lvl="1"/>
            <a:r>
              <a:rPr lang="en-US" sz="1100" dirty="0">
                <a:solidFill>
                  <a:srgbClr val="002060"/>
                </a:solidFill>
              </a:rPr>
              <a:t>Cancels ATC assigned, and</a:t>
            </a:r>
          </a:p>
          <a:p>
            <a:pPr lvl="1"/>
            <a:r>
              <a:rPr lang="en-US" sz="1100" dirty="0">
                <a:solidFill>
                  <a:srgbClr val="002060"/>
                </a:solidFill>
              </a:rPr>
              <a:t>Cancels all published speed restrictions on a charted procedure</a:t>
            </a:r>
          </a:p>
        </p:txBody>
      </p:sp>
      <p:sp>
        <p:nvSpPr>
          <p:cNvPr id="4" name="Slide Number Placeholder 3"/>
          <p:cNvSpPr>
            <a:spLocks noGrp="1"/>
          </p:cNvSpPr>
          <p:nvPr>
            <p:ph type="sldNum" sz="quarter" idx="12"/>
          </p:nvPr>
        </p:nvSpPr>
        <p:spPr/>
        <p:txBody>
          <a:bodyPr/>
          <a:lstStyle/>
          <a:p>
            <a:fld id="{79BA96BB-7DBE-4AD9-88D2-170EED19CF9B}" type="slidenum">
              <a:rPr lang="en-US" smtClean="0"/>
              <a:pPr/>
              <a:t>9</a:t>
            </a:fld>
            <a:endParaRPr lang="en-US" dirty="0"/>
          </a:p>
        </p:txBody>
      </p:sp>
      <p:sp>
        <p:nvSpPr>
          <p:cNvPr id="5" name="Text Placeholder 4"/>
          <p:cNvSpPr>
            <a:spLocks noGrp="1"/>
          </p:cNvSpPr>
          <p:nvPr>
            <p:ph type="body" sz="quarter" idx="13"/>
          </p:nvPr>
        </p:nvSpPr>
        <p:spPr/>
        <p:txBody>
          <a:bodyPr/>
          <a:lstStyle/>
          <a:p>
            <a:r>
              <a:rPr lang="en-US" dirty="0"/>
              <a:t>FAA Speed Phraseology</a:t>
            </a:r>
          </a:p>
        </p:txBody>
      </p:sp>
    </p:spTree>
    <p:extLst>
      <p:ext uri="{BB962C8B-B14F-4D97-AF65-F5344CB8AC3E}">
        <p14:creationId xmlns:p14="http://schemas.microsoft.com/office/powerpoint/2010/main" val="1926619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 Adjustments</a:t>
            </a:r>
          </a:p>
        </p:txBody>
      </p:sp>
      <p:sp>
        <p:nvSpPr>
          <p:cNvPr id="3" name="Content Placeholder 2"/>
          <p:cNvSpPr>
            <a:spLocks noGrp="1"/>
          </p:cNvSpPr>
          <p:nvPr>
            <p:ph idx="1"/>
          </p:nvPr>
        </p:nvSpPr>
        <p:spPr>
          <a:xfrm>
            <a:off x="838200" y="2057400"/>
            <a:ext cx="7848600" cy="3886200"/>
          </a:xfrm>
        </p:spPr>
        <p:txBody>
          <a:bodyPr>
            <a:normAutofit/>
          </a:bodyPr>
          <a:lstStyle/>
          <a:p>
            <a:r>
              <a:rPr lang="en-US" sz="1600" dirty="0">
                <a:solidFill>
                  <a:srgbClr val="002060"/>
                </a:solidFill>
              </a:rPr>
              <a:t>However, ATC may issue speed adjustments to address tactical requirements necessary for the separation &amp; spacing of aircraft</a:t>
            </a:r>
          </a:p>
          <a:p>
            <a:r>
              <a:rPr lang="en-US" sz="1600" dirty="0">
                <a:solidFill>
                  <a:srgbClr val="002060"/>
                </a:solidFill>
              </a:rPr>
              <a:t>ATC uses the phraseology “</a:t>
            </a:r>
            <a:r>
              <a:rPr lang="en-US" sz="1600" i="1" dirty="0">
                <a:solidFill>
                  <a:srgbClr val="002060"/>
                </a:solidFill>
              </a:rPr>
              <a:t>Maintain (Speed) Knots</a:t>
            </a:r>
            <a:r>
              <a:rPr lang="en-US" sz="1600" dirty="0">
                <a:solidFill>
                  <a:srgbClr val="002060"/>
                </a:solidFill>
              </a:rPr>
              <a:t>” to assign a speed to be maintained:</a:t>
            </a:r>
          </a:p>
          <a:p>
            <a:pPr lvl="1"/>
            <a:r>
              <a:rPr lang="en-US" sz="1400" i="1" dirty="0">
                <a:solidFill>
                  <a:srgbClr val="002060"/>
                </a:solidFill>
              </a:rPr>
              <a:t>“Learjet Four Five Lima Juliet, Maintain Two Five Zero Knots”</a:t>
            </a:r>
          </a:p>
          <a:p>
            <a:r>
              <a:rPr lang="en-US" sz="1600" dirty="0">
                <a:solidFill>
                  <a:srgbClr val="002060"/>
                </a:solidFill>
              </a:rPr>
              <a:t>It is recommended that pilots provide the ATC-assigned speed on subsequent frequency changes </a:t>
            </a:r>
          </a:p>
          <a:p>
            <a:pPr lvl="1"/>
            <a:r>
              <a:rPr lang="en-US" sz="1400" dirty="0">
                <a:solidFill>
                  <a:srgbClr val="002060"/>
                </a:solidFill>
              </a:rPr>
              <a:t>(ref: AIM 4-4-12. Speed Adjustments) </a:t>
            </a:r>
          </a:p>
          <a:p>
            <a:r>
              <a:rPr lang="en-US" sz="1600" dirty="0">
                <a:solidFill>
                  <a:srgbClr val="002060"/>
                </a:solidFill>
              </a:rPr>
              <a:t>ATC-assigned speeds remain in effect until canceled by ATC</a:t>
            </a:r>
          </a:p>
          <a:p>
            <a:r>
              <a:rPr lang="en-US" sz="1600" dirty="0">
                <a:solidFill>
                  <a:srgbClr val="002060"/>
                </a:solidFill>
              </a:rPr>
              <a:t>When issuing speed adjustments to aircraft cleared on procedures with published speed restrictions, ATC will specify the point at which the issued restriction </a:t>
            </a:r>
            <a:r>
              <a:rPr lang="en-US" sz="1600" b="1" i="1" u="sng" dirty="0">
                <a:solidFill>
                  <a:srgbClr val="002060"/>
                </a:solidFill>
              </a:rPr>
              <a:t>begins, ends, or changes</a:t>
            </a:r>
            <a:r>
              <a:rPr lang="en-US" sz="1600" dirty="0">
                <a:solidFill>
                  <a:srgbClr val="002060"/>
                </a:solidFill>
              </a:rPr>
              <a:t> the published restrictions using the methods described on the following slides to cancel or amend speed assignments</a:t>
            </a:r>
            <a:endParaRPr lang="en-US" sz="1600" strike="sngStrike" dirty="0">
              <a:solidFill>
                <a:srgbClr val="002060"/>
              </a:solidFill>
            </a:endParaRPr>
          </a:p>
          <a:p>
            <a:endParaRPr lang="en-US" sz="1600" dirty="0">
              <a:solidFill>
                <a:srgbClr val="002060"/>
              </a:solidFill>
            </a:endParaRPr>
          </a:p>
          <a:p>
            <a:endParaRPr lang="en-US" sz="1600" dirty="0">
              <a:solidFill>
                <a:srgbClr val="002060"/>
              </a:solidFill>
            </a:endParaRPr>
          </a:p>
        </p:txBody>
      </p:sp>
      <p:sp>
        <p:nvSpPr>
          <p:cNvPr id="4" name="Slide Number Placeholder 3"/>
          <p:cNvSpPr>
            <a:spLocks noGrp="1"/>
          </p:cNvSpPr>
          <p:nvPr>
            <p:ph type="sldNum" sz="quarter" idx="12"/>
          </p:nvPr>
        </p:nvSpPr>
        <p:spPr/>
        <p:txBody>
          <a:bodyPr/>
          <a:lstStyle/>
          <a:p>
            <a:fld id="{79BA96BB-7DBE-4AD9-88D2-170EED19CF9B}" type="slidenum">
              <a:rPr lang="en-US" smtClean="0"/>
              <a:pPr/>
              <a:t>90</a:t>
            </a:fld>
            <a:endParaRPr lang="en-US" dirty="0"/>
          </a:p>
        </p:txBody>
      </p:sp>
      <p:sp>
        <p:nvSpPr>
          <p:cNvPr id="7" name="TextBox 6"/>
          <p:cNvSpPr txBox="1"/>
          <p:nvPr/>
        </p:nvSpPr>
        <p:spPr>
          <a:xfrm>
            <a:off x="0" y="0"/>
            <a:ext cx="1441420" cy="253916"/>
          </a:xfrm>
          <a:prstGeom prst="rect">
            <a:avLst/>
          </a:prstGeom>
          <a:noFill/>
        </p:spPr>
        <p:txBody>
          <a:bodyPr wrap="none" rtlCol="0">
            <a:spAutoFit/>
          </a:bodyPr>
          <a:lstStyle/>
          <a:p>
            <a:r>
              <a:rPr lang="en-US" sz="1050" b="1" dirty="0"/>
              <a:t>Speed Adjustments</a:t>
            </a:r>
          </a:p>
        </p:txBody>
      </p:sp>
    </p:spTree>
    <p:extLst>
      <p:ext uri="{BB962C8B-B14F-4D97-AF65-F5344CB8AC3E}">
        <p14:creationId xmlns:p14="http://schemas.microsoft.com/office/powerpoint/2010/main" val="10181897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Phraseology</a:t>
            </a:r>
          </a:p>
        </p:txBody>
      </p:sp>
      <p:sp>
        <p:nvSpPr>
          <p:cNvPr id="14" name="Content Placeholder 13"/>
          <p:cNvSpPr>
            <a:spLocks noGrp="1"/>
          </p:cNvSpPr>
          <p:nvPr>
            <p:ph idx="1"/>
          </p:nvPr>
        </p:nvSpPr>
        <p:spPr/>
        <p:txBody>
          <a:bodyPr>
            <a:noAutofit/>
          </a:bodyPr>
          <a:lstStyle/>
          <a:p>
            <a:r>
              <a:rPr lang="en-US" sz="1600" dirty="0">
                <a:solidFill>
                  <a:srgbClr val="002060"/>
                </a:solidFill>
              </a:rPr>
              <a:t>Absent any qualifying instructions, issuance of a climb or descend via clearance </a:t>
            </a:r>
            <a:r>
              <a:rPr lang="en-US" sz="1600" b="1" u="sng" dirty="0">
                <a:solidFill>
                  <a:srgbClr val="002060"/>
                </a:solidFill>
              </a:rPr>
              <a:t>cancels</a:t>
            </a:r>
            <a:r>
              <a:rPr lang="en-US" sz="1600" dirty="0">
                <a:solidFill>
                  <a:srgbClr val="002060"/>
                </a:solidFill>
              </a:rPr>
              <a:t> a previously issued </a:t>
            </a:r>
            <a:r>
              <a:rPr lang="en-US" sz="1600" b="1" u="sng" dirty="0">
                <a:solidFill>
                  <a:srgbClr val="002060"/>
                </a:solidFill>
              </a:rPr>
              <a:t>ATC speed </a:t>
            </a:r>
            <a:r>
              <a:rPr lang="en-US" sz="1600" dirty="0">
                <a:solidFill>
                  <a:srgbClr val="002060"/>
                </a:solidFill>
              </a:rPr>
              <a:t>adjustment and provides pilot discretion to adjust speed while requiring compliance with upcoming restrictions'</a:t>
            </a:r>
          </a:p>
          <a:p>
            <a:r>
              <a:rPr lang="en-US" sz="1600" dirty="0">
                <a:solidFill>
                  <a:srgbClr val="002060"/>
                </a:solidFill>
              </a:rPr>
              <a:t>ATC </a:t>
            </a:r>
            <a:r>
              <a:rPr lang="en-US" sz="1600" b="1" u="sng" dirty="0">
                <a:solidFill>
                  <a:srgbClr val="002060"/>
                </a:solidFill>
              </a:rPr>
              <a:t>may require </a:t>
            </a:r>
            <a:r>
              <a:rPr lang="en-US" sz="1600" dirty="0">
                <a:solidFill>
                  <a:srgbClr val="002060"/>
                </a:solidFill>
              </a:rPr>
              <a:t>compliance with previously issued speed adjustments using phraseology such as </a:t>
            </a:r>
          </a:p>
          <a:p>
            <a:pPr lvl="1"/>
            <a:r>
              <a:rPr lang="en-US" sz="1400" i="1" dirty="0">
                <a:solidFill>
                  <a:srgbClr val="002060"/>
                </a:solidFill>
              </a:rPr>
              <a:t>“Proceed To (WP Name), Then Climb/Descend Via...”</a:t>
            </a:r>
          </a:p>
          <a:p>
            <a:pPr lvl="1"/>
            <a:r>
              <a:rPr lang="en-US" sz="1400" i="1" dirty="0">
                <a:solidFill>
                  <a:srgbClr val="002060"/>
                </a:solidFill>
              </a:rPr>
              <a:t>“Maintain (Speed) Until (WP Name), Then Climb/Descend Via...”</a:t>
            </a:r>
          </a:p>
          <a:p>
            <a:pPr lvl="1"/>
            <a:r>
              <a:rPr lang="en-US" sz="1400" i="1" dirty="0">
                <a:solidFill>
                  <a:srgbClr val="002060"/>
                </a:solidFill>
              </a:rPr>
              <a:t>“Cross (WP Name) At (Speed) Then Climb/Descend Via....”</a:t>
            </a:r>
          </a:p>
          <a:p>
            <a:r>
              <a:rPr lang="en-US" sz="1600" dirty="0">
                <a:solidFill>
                  <a:srgbClr val="002060"/>
                </a:solidFill>
              </a:rPr>
              <a:t>Where there are no upcoming speed restrictions, issuance of a </a:t>
            </a:r>
            <a:r>
              <a:rPr lang="en-US" sz="1600" i="1" dirty="0">
                <a:solidFill>
                  <a:srgbClr val="002060"/>
                </a:solidFill>
              </a:rPr>
              <a:t>“Proceed Direct (WP Name), Climb/Descend Via ....”</a:t>
            </a:r>
            <a:r>
              <a:rPr lang="en-US" sz="1600" dirty="0">
                <a:solidFill>
                  <a:srgbClr val="002060"/>
                </a:solidFill>
              </a:rPr>
              <a:t> cancels a previously issued speed adjustment and authorizes speed at pilot's discretion as appropriate for the phase of flight, ensuring compliance with 14 CFR 91.117</a:t>
            </a:r>
          </a:p>
          <a:p>
            <a:pPr marL="0" indent="0">
              <a:buNone/>
            </a:pPr>
            <a:endParaRPr lang="en-US" sz="1600" dirty="0">
              <a:solidFill>
                <a:srgbClr val="002060"/>
              </a:solidFill>
            </a:endParaRPr>
          </a:p>
          <a:p>
            <a:endParaRPr lang="en-US" sz="1600" dirty="0">
              <a:solidFill>
                <a:srgbClr val="002060"/>
              </a:solidFill>
            </a:endParaRPr>
          </a:p>
          <a:p>
            <a:pPr lvl="1"/>
            <a:endParaRPr lang="en-US" sz="1400" dirty="0">
              <a:solidFill>
                <a:srgbClr val="002060"/>
              </a:solidFill>
            </a:endParaRPr>
          </a:p>
          <a:p>
            <a:pPr lvl="1"/>
            <a:endParaRPr lang="en-US" sz="1400" dirty="0">
              <a:solidFill>
                <a:srgbClr val="002060"/>
              </a:solidFill>
            </a:endParaRPr>
          </a:p>
        </p:txBody>
      </p:sp>
      <p:sp>
        <p:nvSpPr>
          <p:cNvPr id="3" name="Slide Number Placeholder 2"/>
          <p:cNvSpPr>
            <a:spLocks noGrp="1"/>
          </p:cNvSpPr>
          <p:nvPr>
            <p:ph type="sldNum" sz="quarter" idx="12"/>
          </p:nvPr>
        </p:nvSpPr>
        <p:spPr/>
        <p:txBody>
          <a:bodyPr/>
          <a:lstStyle/>
          <a:p>
            <a:fld id="{79BA96BB-7DBE-4AD9-88D2-170EED19CF9B}" type="slidenum">
              <a:rPr lang="en-US" smtClean="0"/>
              <a:pPr/>
              <a:t>91</a:t>
            </a:fld>
            <a:endParaRPr lang="en-US" dirty="0"/>
          </a:p>
        </p:txBody>
      </p:sp>
      <p:sp>
        <p:nvSpPr>
          <p:cNvPr id="15" name="Text Placeholder 14"/>
          <p:cNvSpPr>
            <a:spLocks noGrp="1"/>
          </p:cNvSpPr>
          <p:nvPr>
            <p:ph type="body" sz="quarter" idx="13"/>
          </p:nvPr>
        </p:nvSpPr>
        <p:spPr/>
        <p:txBody>
          <a:bodyPr/>
          <a:lstStyle/>
          <a:p>
            <a:r>
              <a:rPr lang="en-US" b="1" i="1" dirty="0"/>
              <a:t>“Climb Via” </a:t>
            </a:r>
            <a:r>
              <a:rPr lang="en-US" b="1" dirty="0"/>
              <a:t>&amp; </a:t>
            </a:r>
            <a:r>
              <a:rPr lang="en-US" b="1" i="1" dirty="0"/>
              <a:t>“Descend Via”</a:t>
            </a:r>
          </a:p>
        </p:txBody>
      </p:sp>
      <p:sp>
        <p:nvSpPr>
          <p:cNvPr id="6" name="TextBox 5"/>
          <p:cNvSpPr txBox="1"/>
          <p:nvPr/>
        </p:nvSpPr>
        <p:spPr>
          <a:xfrm>
            <a:off x="0" y="0"/>
            <a:ext cx="1441420" cy="253916"/>
          </a:xfrm>
          <a:prstGeom prst="rect">
            <a:avLst/>
          </a:prstGeom>
          <a:noFill/>
        </p:spPr>
        <p:txBody>
          <a:bodyPr wrap="none" rtlCol="0">
            <a:spAutoFit/>
          </a:bodyPr>
          <a:lstStyle/>
          <a:p>
            <a:r>
              <a:rPr lang="en-US" sz="1050" b="1" dirty="0"/>
              <a:t>Speed Adjustments</a:t>
            </a:r>
          </a:p>
        </p:txBody>
      </p:sp>
      <p:sp>
        <p:nvSpPr>
          <p:cNvPr id="7" name="TextBox 6"/>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Tree>
    <p:extLst>
      <p:ext uri="{BB962C8B-B14F-4D97-AF65-F5344CB8AC3E}">
        <p14:creationId xmlns:p14="http://schemas.microsoft.com/office/powerpoint/2010/main" val="15956916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52437" y="260350"/>
            <a:ext cx="8120063" cy="6353175"/>
            <a:chOff x="566737" y="89264"/>
            <a:chExt cx="8120063" cy="6353175"/>
          </a:xfrm>
          <a:scene3d>
            <a:camera prst="perspectiveRelaxed" fov="4200000">
              <a:rot lat="19800000" lon="0" rev="0"/>
            </a:camera>
            <a:lightRig rig="threePt" dir="t"/>
          </a:scene3d>
        </p:grpSpPr>
        <p:grpSp>
          <p:nvGrpSpPr>
            <p:cNvPr id="5" name="Group 4"/>
            <p:cNvGrpSpPr/>
            <p:nvPr/>
          </p:nvGrpSpPr>
          <p:grpSpPr>
            <a:xfrm>
              <a:off x="566737" y="89264"/>
              <a:ext cx="8120063" cy="6353175"/>
              <a:chOff x="515143" y="279400"/>
              <a:chExt cx="8120063" cy="6353175"/>
            </a:xfrm>
          </p:grpSpPr>
          <p:pic>
            <p:nvPicPr>
              <p:cNvPr id="1026" name="Picture 2" descr="H:\Working Documents\Climb Via\Climb Via Training - Oct 2013\Graphics\SIDS\KSLC NSIGN RSID Jep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143" y="279400"/>
                <a:ext cx="8120063" cy="6353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Freeform 1"/>
              <p:cNvSpPr/>
              <p:nvPr/>
            </p:nvSpPr>
            <p:spPr>
              <a:xfrm>
                <a:off x="3224185" y="2986336"/>
                <a:ext cx="4762280" cy="3483178"/>
              </a:xfrm>
              <a:custGeom>
                <a:avLst/>
                <a:gdLst>
                  <a:gd name="connsiteX0" fmla="*/ 101158 w 2564860"/>
                  <a:gd name="connsiteY0" fmla="*/ 2123647 h 2232836"/>
                  <a:gd name="connsiteX1" fmla="*/ 27160 w 2564860"/>
                  <a:gd name="connsiteY1" fmla="*/ 1209247 h 2232836"/>
                  <a:gd name="connsiteX2" fmla="*/ 43017 w 2564860"/>
                  <a:gd name="connsiteY2" fmla="*/ 426986 h 2232836"/>
                  <a:gd name="connsiteX3" fmla="*/ 508145 w 2564860"/>
                  <a:gd name="connsiteY3" fmla="*/ 78139 h 2232836"/>
                  <a:gd name="connsiteX4" fmla="*/ 1078984 w 2564860"/>
                  <a:gd name="connsiteY4" fmla="*/ 178565 h 2232836"/>
                  <a:gd name="connsiteX5" fmla="*/ 1602254 w 2564860"/>
                  <a:gd name="connsiteY5" fmla="*/ 1869940 h 2232836"/>
                  <a:gd name="connsiteX6" fmla="*/ 2484940 w 2564860"/>
                  <a:gd name="connsiteY6" fmla="*/ 2197644 h 2232836"/>
                  <a:gd name="connsiteX7" fmla="*/ 2469084 w 2564860"/>
                  <a:gd name="connsiteY7" fmla="*/ 2208216 h 2232836"/>
                  <a:gd name="connsiteX0" fmla="*/ 101158 w 4791962"/>
                  <a:gd name="connsiteY0" fmla="*/ 2123647 h 3561667"/>
                  <a:gd name="connsiteX1" fmla="*/ 27160 w 4791962"/>
                  <a:gd name="connsiteY1" fmla="*/ 1209247 h 3561667"/>
                  <a:gd name="connsiteX2" fmla="*/ 43017 w 4791962"/>
                  <a:gd name="connsiteY2" fmla="*/ 426986 h 3561667"/>
                  <a:gd name="connsiteX3" fmla="*/ 508145 w 4791962"/>
                  <a:gd name="connsiteY3" fmla="*/ 78139 h 3561667"/>
                  <a:gd name="connsiteX4" fmla="*/ 1078984 w 4791962"/>
                  <a:gd name="connsiteY4" fmla="*/ 178565 h 3561667"/>
                  <a:gd name="connsiteX5" fmla="*/ 1602254 w 4791962"/>
                  <a:gd name="connsiteY5" fmla="*/ 1869940 h 3561667"/>
                  <a:gd name="connsiteX6" fmla="*/ 2484940 w 4791962"/>
                  <a:gd name="connsiteY6" fmla="*/ 2197644 h 3561667"/>
                  <a:gd name="connsiteX7" fmla="*/ 4789440 w 4791962"/>
                  <a:gd name="connsiteY7" fmla="*/ 3561317 h 3561667"/>
                  <a:gd name="connsiteX0" fmla="*/ 101158 w 4789440"/>
                  <a:gd name="connsiteY0" fmla="*/ 2123647 h 3561317"/>
                  <a:gd name="connsiteX1" fmla="*/ 27160 w 4789440"/>
                  <a:gd name="connsiteY1" fmla="*/ 1209247 h 3561317"/>
                  <a:gd name="connsiteX2" fmla="*/ 43017 w 4789440"/>
                  <a:gd name="connsiteY2" fmla="*/ 426986 h 3561317"/>
                  <a:gd name="connsiteX3" fmla="*/ 508145 w 4789440"/>
                  <a:gd name="connsiteY3" fmla="*/ 78139 h 3561317"/>
                  <a:gd name="connsiteX4" fmla="*/ 1078984 w 4789440"/>
                  <a:gd name="connsiteY4" fmla="*/ 178565 h 3561317"/>
                  <a:gd name="connsiteX5" fmla="*/ 1602254 w 4789440"/>
                  <a:gd name="connsiteY5" fmla="*/ 1869940 h 3561317"/>
                  <a:gd name="connsiteX6" fmla="*/ 2484940 w 4789440"/>
                  <a:gd name="connsiteY6" fmla="*/ 2197644 h 3561317"/>
                  <a:gd name="connsiteX7" fmla="*/ 3991322 w 4789440"/>
                  <a:gd name="connsiteY7" fmla="*/ 3069760 h 3561317"/>
                  <a:gd name="connsiteX8" fmla="*/ 4789440 w 4789440"/>
                  <a:gd name="connsiteY8" fmla="*/ 3561317 h 3561317"/>
                  <a:gd name="connsiteX0" fmla="*/ 101158 w 4789440"/>
                  <a:gd name="connsiteY0" fmla="*/ 2123647 h 3561317"/>
                  <a:gd name="connsiteX1" fmla="*/ 27160 w 4789440"/>
                  <a:gd name="connsiteY1" fmla="*/ 1209247 h 3561317"/>
                  <a:gd name="connsiteX2" fmla="*/ 43017 w 4789440"/>
                  <a:gd name="connsiteY2" fmla="*/ 426986 h 3561317"/>
                  <a:gd name="connsiteX3" fmla="*/ 508145 w 4789440"/>
                  <a:gd name="connsiteY3" fmla="*/ 78139 h 3561317"/>
                  <a:gd name="connsiteX4" fmla="*/ 1078984 w 4789440"/>
                  <a:gd name="connsiteY4" fmla="*/ 178565 h 3561317"/>
                  <a:gd name="connsiteX5" fmla="*/ 1602254 w 4789440"/>
                  <a:gd name="connsiteY5" fmla="*/ 1869940 h 3561317"/>
                  <a:gd name="connsiteX6" fmla="*/ 2484940 w 4789440"/>
                  <a:gd name="connsiteY6" fmla="*/ 2197644 h 3561317"/>
                  <a:gd name="connsiteX7" fmla="*/ 4044177 w 4789440"/>
                  <a:gd name="connsiteY7" fmla="*/ 2805483 h 3561317"/>
                  <a:gd name="connsiteX8" fmla="*/ 4789440 w 4789440"/>
                  <a:gd name="connsiteY8" fmla="*/ 3561317 h 3561317"/>
                  <a:gd name="connsiteX0" fmla="*/ 101158 w 4789440"/>
                  <a:gd name="connsiteY0" fmla="*/ 2123647 h 3561317"/>
                  <a:gd name="connsiteX1" fmla="*/ 27160 w 4789440"/>
                  <a:gd name="connsiteY1" fmla="*/ 1209247 h 3561317"/>
                  <a:gd name="connsiteX2" fmla="*/ 43017 w 4789440"/>
                  <a:gd name="connsiteY2" fmla="*/ 426986 h 3561317"/>
                  <a:gd name="connsiteX3" fmla="*/ 508145 w 4789440"/>
                  <a:gd name="connsiteY3" fmla="*/ 78139 h 3561317"/>
                  <a:gd name="connsiteX4" fmla="*/ 1078984 w 4789440"/>
                  <a:gd name="connsiteY4" fmla="*/ 178565 h 3561317"/>
                  <a:gd name="connsiteX5" fmla="*/ 1602254 w 4789440"/>
                  <a:gd name="connsiteY5" fmla="*/ 1869940 h 3561317"/>
                  <a:gd name="connsiteX6" fmla="*/ 2484940 w 4789440"/>
                  <a:gd name="connsiteY6" fmla="*/ 2197644 h 3561317"/>
                  <a:gd name="connsiteX7" fmla="*/ 4044177 w 4789440"/>
                  <a:gd name="connsiteY7" fmla="*/ 2805483 h 3561317"/>
                  <a:gd name="connsiteX8" fmla="*/ 4789440 w 4789440"/>
                  <a:gd name="connsiteY8" fmla="*/ 3561317 h 3561317"/>
                  <a:gd name="connsiteX0" fmla="*/ 101158 w 4789440"/>
                  <a:gd name="connsiteY0" fmla="*/ 2123647 h 3561317"/>
                  <a:gd name="connsiteX1" fmla="*/ 27160 w 4789440"/>
                  <a:gd name="connsiteY1" fmla="*/ 1209247 h 3561317"/>
                  <a:gd name="connsiteX2" fmla="*/ 43017 w 4789440"/>
                  <a:gd name="connsiteY2" fmla="*/ 426986 h 3561317"/>
                  <a:gd name="connsiteX3" fmla="*/ 508145 w 4789440"/>
                  <a:gd name="connsiteY3" fmla="*/ 78139 h 3561317"/>
                  <a:gd name="connsiteX4" fmla="*/ 1078984 w 4789440"/>
                  <a:gd name="connsiteY4" fmla="*/ 178565 h 3561317"/>
                  <a:gd name="connsiteX5" fmla="*/ 1602254 w 4789440"/>
                  <a:gd name="connsiteY5" fmla="*/ 1869940 h 3561317"/>
                  <a:gd name="connsiteX6" fmla="*/ 2484940 w 4789440"/>
                  <a:gd name="connsiteY6" fmla="*/ 2197644 h 3561317"/>
                  <a:gd name="connsiteX7" fmla="*/ 4044177 w 4789440"/>
                  <a:gd name="connsiteY7" fmla="*/ 2805483 h 3561317"/>
                  <a:gd name="connsiteX8" fmla="*/ 4789440 w 4789440"/>
                  <a:gd name="connsiteY8" fmla="*/ 3561317 h 3561317"/>
                  <a:gd name="connsiteX0" fmla="*/ 101158 w 4789440"/>
                  <a:gd name="connsiteY0" fmla="*/ 2123647 h 3561317"/>
                  <a:gd name="connsiteX1" fmla="*/ 27160 w 4789440"/>
                  <a:gd name="connsiteY1" fmla="*/ 1209247 h 3561317"/>
                  <a:gd name="connsiteX2" fmla="*/ 43017 w 4789440"/>
                  <a:gd name="connsiteY2" fmla="*/ 426986 h 3561317"/>
                  <a:gd name="connsiteX3" fmla="*/ 508145 w 4789440"/>
                  <a:gd name="connsiteY3" fmla="*/ 78139 h 3561317"/>
                  <a:gd name="connsiteX4" fmla="*/ 1078984 w 4789440"/>
                  <a:gd name="connsiteY4" fmla="*/ 178565 h 3561317"/>
                  <a:gd name="connsiteX5" fmla="*/ 1602254 w 4789440"/>
                  <a:gd name="connsiteY5" fmla="*/ 1869940 h 3561317"/>
                  <a:gd name="connsiteX6" fmla="*/ 2484940 w 4789440"/>
                  <a:gd name="connsiteY6" fmla="*/ 2197644 h 3561317"/>
                  <a:gd name="connsiteX7" fmla="*/ 4044177 w 4789440"/>
                  <a:gd name="connsiteY7" fmla="*/ 2805483 h 3561317"/>
                  <a:gd name="connsiteX8" fmla="*/ 4789440 w 4789440"/>
                  <a:gd name="connsiteY8" fmla="*/ 3561317 h 3561317"/>
                  <a:gd name="connsiteX0" fmla="*/ 101158 w 4789440"/>
                  <a:gd name="connsiteY0" fmla="*/ 2123647 h 3561317"/>
                  <a:gd name="connsiteX1" fmla="*/ 27160 w 4789440"/>
                  <a:gd name="connsiteY1" fmla="*/ 1209247 h 3561317"/>
                  <a:gd name="connsiteX2" fmla="*/ 43017 w 4789440"/>
                  <a:gd name="connsiteY2" fmla="*/ 426986 h 3561317"/>
                  <a:gd name="connsiteX3" fmla="*/ 508145 w 4789440"/>
                  <a:gd name="connsiteY3" fmla="*/ 78139 h 3561317"/>
                  <a:gd name="connsiteX4" fmla="*/ 1078984 w 4789440"/>
                  <a:gd name="connsiteY4" fmla="*/ 178565 h 3561317"/>
                  <a:gd name="connsiteX5" fmla="*/ 1602254 w 4789440"/>
                  <a:gd name="connsiteY5" fmla="*/ 1869940 h 3561317"/>
                  <a:gd name="connsiteX6" fmla="*/ 2484940 w 4789440"/>
                  <a:gd name="connsiteY6" fmla="*/ 2197644 h 3561317"/>
                  <a:gd name="connsiteX7" fmla="*/ 4044177 w 4789440"/>
                  <a:gd name="connsiteY7" fmla="*/ 2805483 h 3561317"/>
                  <a:gd name="connsiteX8" fmla="*/ 4789440 w 4789440"/>
                  <a:gd name="connsiteY8" fmla="*/ 3561317 h 3561317"/>
                  <a:gd name="connsiteX0" fmla="*/ 101158 w 4789440"/>
                  <a:gd name="connsiteY0" fmla="*/ 2045508 h 3483178"/>
                  <a:gd name="connsiteX1" fmla="*/ 27160 w 4789440"/>
                  <a:gd name="connsiteY1" fmla="*/ 1131108 h 3483178"/>
                  <a:gd name="connsiteX2" fmla="*/ 43017 w 4789440"/>
                  <a:gd name="connsiteY2" fmla="*/ 348847 h 3483178"/>
                  <a:gd name="connsiteX3" fmla="*/ 508145 w 4789440"/>
                  <a:gd name="connsiteY3" fmla="*/ 0 h 3483178"/>
                  <a:gd name="connsiteX4" fmla="*/ 1078984 w 4789440"/>
                  <a:gd name="connsiteY4" fmla="*/ 100426 h 3483178"/>
                  <a:gd name="connsiteX5" fmla="*/ 1602254 w 4789440"/>
                  <a:gd name="connsiteY5" fmla="*/ 1791801 h 3483178"/>
                  <a:gd name="connsiteX6" fmla="*/ 2484940 w 4789440"/>
                  <a:gd name="connsiteY6" fmla="*/ 2119505 h 3483178"/>
                  <a:gd name="connsiteX7" fmla="*/ 4044177 w 4789440"/>
                  <a:gd name="connsiteY7" fmla="*/ 2727344 h 3483178"/>
                  <a:gd name="connsiteX8" fmla="*/ 4789440 w 4789440"/>
                  <a:gd name="connsiteY8" fmla="*/ 3483178 h 3483178"/>
                  <a:gd name="connsiteX0" fmla="*/ 101158 w 4789440"/>
                  <a:gd name="connsiteY0" fmla="*/ 2045508 h 3483178"/>
                  <a:gd name="connsiteX1" fmla="*/ 27160 w 4789440"/>
                  <a:gd name="connsiteY1" fmla="*/ 1131108 h 3483178"/>
                  <a:gd name="connsiteX2" fmla="*/ 43017 w 4789440"/>
                  <a:gd name="connsiteY2" fmla="*/ 348847 h 3483178"/>
                  <a:gd name="connsiteX3" fmla="*/ 508145 w 4789440"/>
                  <a:gd name="connsiteY3" fmla="*/ 0 h 3483178"/>
                  <a:gd name="connsiteX4" fmla="*/ 1078984 w 4789440"/>
                  <a:gd name="connsiteY4" fmla="*/ 100426 h 3483178"/>
                  <a:gd name="connsiteX5" fmla="*/ 1602254 w 4789440"/>
                  <a:gd name="connsiteY5" fmla="*/ 1791801 h 3483178"/>
                  <a:gd name="connsiteX6" fmla="*/ 2484940 w 4789440"/>
                  <a:gd name="connsiteY6" fmla="*/ 2119505 h 3483178"/>
                  <a:gd name="connsiteX7" fmla="*/ 4044177 w 4789440"/>
                  <a:gd name="connsiteY7" fmla="*/ 2727344 h 3483178"/>
                  <a:gd name="connsiteX8" fmla="*/ 4789440 w 4789440"/>
                  <a:gd name="connsiteY8" fmla="*/ 3483178 h 3483178"/>
                  <a:gd name="connsiteX0" fmla="*/ 73998 w 4762280"/>
                  <a:gd name="connsiteY0" fmla="*/ 2045508 h 3483178"/>
                  <a:gd name="connsiteX1" fmla="*/ 0 w 4762280"/>
                  <a:gd name="connsiteY1" fmla="*/ 1131108 h 3483178"/>
                  <a:gd name="connsiteX2" fmla="*/ 15857 w 4762280"/>
                  <a:gd name="connsiteY2" fmla="*/ 348847 h 3483178"/>
                  <a:gd name="connsiteX3" fmla="*/ 480985 w 4762280"/>
                  <a:gd name="connsiteY3" fmla="*/ 0 h 3483178"/>
                  <a:gd name="connsiteX4" fmla="*/ 1051824 w 4762280"/>
                  <a:gd name="connsiteY4" fmla="*/ 100426 h 3483178"/>
                  <a:gd name="connsiteX5" fmla="*/ 1575094 w 4762280"/>
                  <a:gd name="connsiteY5" fmla="*/ 1791801 h 3483178"/>
                  <a:gd name="connsiteX6" fmla="*/ 2457780 w 4762280"/>
                  <a:gd name="connsiteY6" fmla="*/ 2119505 h 3483178"/>
                  <a:gd name="connsiteX7" fmla="*/ 4017017 w 4762280"/>
                  <a:gd name="connsiteY7" fmla="*/ 2727344 h 3483178"/>
                  <a:gd name="connsiteX8" fmla="*/ 4762280 w 4762280"/>
                  <a:gd name="connsiteY8" fmla="*/ 3483178 h 348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280" h="3483178">
                    <a:moveTo>
                      <a:pt x="73998" y="2045508"/>
                    </a:moveTo>
                    <a:cubicBezTo>
                      <a:pt x="41844" y="1729696"/>
                      <a:pt x="9690" y="1413885"/>
                      <a:pt x="0" y="1131108"/>
                    </a:cubicBezTo>
                    <a:lnTo>
                      <a:pt x="15857" y="348847"/>
                    </a:lnTo>
                    <a:lnTo>
                      <a:pt x="480985" y="0"/>
                    </a:lnTo>
                    <a:lnTo>
                      <a:pt x="1051824" y="100426"/>
                    </a:lnTo>
                    <a:lnTo>
                      <a:pt x="1575094" y="1791801"/>
                    </a:lnTo>
                    <a:lnTo>
                      <a:pt x="2457780" y="2119505"/>
                    </a:lnTo>
                    <a:lnTo>
                      <a:pt x="4017017" y="2727344"/>
                    </a:lnTo>
                    <a:lnTo>
                      <a:pt x="4762280" y="3483178"/>
                    </a:lnTo>
                  </a:path>
                </a:pathLst>
              </a:custGeom>
              <a:noFill/>
              <a:ln w="76200">
                <a:solidFill>
                  <a:srgbClr val="FFFF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4228439" y="4698853"/>
                <a:ext cx="724561" cy="86154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6" name="Oval 5"/>
            <p:cNvSpPr/>
            <p:nvPr/>
          </p:nvSpPr>
          <p:spPr>
            <a:xfrm>
              <a:off x="3133151" y="3554083"/>
              <a:ext cx="270934" cy="22205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Oval 20"/>
            <p:cNvSpPr/>
            <p:nvPr/>
          </p:nvSpPr>
          <p:spPr>
            <a:xfrm>
              <a:off x="3585804" y="2717654"/>
              <a:ext cx="270934" cy="250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 name="Slide Number Placeholder 2"/>
          <p:cNvSpPr>
            <a:spLocks noGrp="1"/>
          </p:cNvSpPr>
          <p:nvPr>
            <p:ph type="sldNum" sz="quarter" idx="12"/>
          </p:nvPr>
        </p:nvSpPr>
        <p:spPr/>
        <p:txBody>
          <a:bodyPr/>
          <a:lstStyle/>
          <a:p>
            <a:fld id="{79BA96BB-7DBE-4AD9-88D2-170EED19CF9B}" type="slidenum">
              <a:rPr lang="en-US" smtClean="0"/>
              <a:pPr/>
              <a:t>92</a:t>
            </a:fld>
            <a:endParaRPr lang="en-US" dirty="0"/>
          </a:p>
        </p:txBody>
      </p:sp>
      <p:sp>
        <p:nvSpPr>
          <p:cNvPr id="23" name="TextBox 22"/>
          <p:cNvSpPr txBox="1"/>
          <p:nvPr/>
        </p:nvSpPr>
        <p:spPr>
          <a:xfrm>
            <a:off x="207493" y="4679802"/>
            <a:ext cx="2614814"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400" b="1" i="1" u="sng" dirty="0">
                <a:effectLst>
                  <a:outerShdw blurRad="38100" dist="38100" dir="2700000" algn="tl">
                    <a:srgbClr val="000000">
                      <a:alpha val="43137"/>
                    </a:srgbClr>
                  </a:outerShdw>
                </a:effectLst>
              </a:rPr>
              <a:t>ATC Clearance #1:</a:t>
            </a:r>
          </a:p>
          <a:p>
            <a:pPr algn="ctr"/>
            <a:r>
              <a:rPr lang="en-US" sz="1400" b="1" dirty="0">
                <a:effectLst>
                  <a:outerShdw blurRad="38100" dist="38100" dir="2700000" algn="tl">
                    <a:srgbClr val="000000">
                      <a:alpha val="43137"/>
                    </a:srgbClr>
                  </a:outerShdw>
                </a:effectLst>
              </a:rPr>
              <a:t>“Maintain One Three Thousand And Two Three Zero Knots”</a:t>
            </a:r>
          </a:p>
        </p:txBody>
      </p:sp>
      <p:cxnSp>
        <p:nvCxnSpPr>
          <p:cNvPr id="8" name="Straight Arrow Connector 7"/>
          <p:cNvCxnSpPr/>
          <p:nvPr/>
        </p:nvCxnSpPr>
        <p:spPr>
          <a:xfrm flipV="1">
            <a:off x="1514900" y="3867281"/>
            <a:ext cx="1468783" cy="812521"/>
          </a:xfrm>
          <a:prstGeom prst="straightConnector1">
            <a:avLst/>
          </a:prstGeom>
          <a:ln w="28575">
            <a:solidFill>
              <a:schemeClr val="bg1">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76750" y="2777833"/>
            <a:ext cx="1676301"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400" b="1" i="1" u="sng" dirty="0">
                <a:effectLst>
                  <a:outerShdw blurRad="38100" dist="38100" dir="2700000" algn="tl">
                    <a:srgbClr val="000000">
                      <a:alpha val="43137"/>
                    </a:srgbClr>
                  </a:outerShdw>
                </a:effectLst>
              </a:rPr>
              <a:t>ATC Clearance #2:</a:t>
            </a:r>
          </a:p>
          <a:p>
            <a:pPr algn="ctr"/>
            <a:r>
              <a:rPr lang="en-US" sz="1400" b="1" dirty="0">
                <a:effectLst>
                  <a:outerShdw blurRad="38100" dist="38100" dir="2700000" algn="tl">
                    <a:srgbClr val="000000">
                      <a:alpha val="43137"/>
                    </a:srgbClr>
                  </a:outerShdw>
                </a:effectLst>
              </a:rPr>
              <a:t>“Climb Via SID”</a:t>
            </a:r>
          </a:p>
        </p:txBody>
      </p:sp>
      <p:cxnSp>
        <p:nvCxnSpPr>
          <p:cNvPr id="26" name="Straight Connector 25"/>
          <p:cNvCxnSpPr/>
          <p:nvPr/>
        </p:nvCxnSpPr>
        <p:spPr>
          <a:xfrm flipH="1" flipV="1">
            <a:off x="3638064" y="2727656"/>
            <a:ext cx="1" cy="330826"/>
          </a:xfrm>
          <a:prstGeom prst="line">
            <a:avLst/>
          </a:prstGeom>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778096" y="712399"/>
            <a:ext cx="7573758" cy="1055608"/>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Resume climb &amp; comply with published altitude restrictions to the “Top Altitude” (FL 230)</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The </a:t>
            </a:r>
            <a:r>
              <a:rPr lang="en-US" sz="1400" b="1" u="sng" dirty="0">
                <a:solidFill>
                  <a:schemeClr val="bg1"/>
                </a:solidFill>
                <a:effectLst>
                  <a:outerShdw blurRad="38100" dist="38100" dir="2700000" algn="tl">
                    <a:srgbClr val="000000">
                      <a:alpha val="43137"/>
                    </a:srgbClr>
                  </a:outerShdw>
                </a:effectLst>
              </a:rPr>
              <a:t>last ATC-assigned speed (230 KT) is canceled </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Pilot may adjust speed at their discretion in compliance with 14 CFR 91.117, </a:t>
            </a:r>
            <a:r>
              <a:rPr lang="en-US" sz="1400" b="1" u="sng" dirty="0">
                <a:solidFill>
                  <a:schemeClr val="bg1"/>
                </a:solidFill>
                <a:effectLst>
                  <a:outerShdw blurRad="38100" dist="38100" dir="2700000" algn="tl">
                    <a:srgbClr val="000000">
                      <a:alpha val="43137"/>
                    </a:srgbClr>
                  </a:outerShdw>
                </a:effectLst>
              </a:rPr>
              <a:t>not to exceed the 250 KT speed restriction at DOCKT</a:t>
            </a:r>
          </a:p>
        </p:txBody>
      </p:sp>
      <p:sp>
        <p:nvSpPr>
          <p:cNvPr id="25" name="TextBox 24"/>
          <p:cNvSpPr txBox="1"/>
          <p:nvPr/>
        </p:nvSpPr>
        <p:spPr>
          <a:xfrm>
            <a:off x="5006332" y="2125604"/>
            <a:ext cx="3044423" cy="261610"/>
          </a:xfrm>
          <a:prstGeom prst="rect">
            <a:avLst/>
          </a:prstGeom>
          <a:noFill/>
        </p:spPr>
        <p:txBody>
          <a:bodyPr wrap="none" rtlCol="0">
            <a:spAutoFit/>
          </a:bodyPr>
          <a:lstStyle/>
          <a:p>
            <a:r>
              <a:rPr lang="en-US" sz="1100" dirty="0">
                <a:solidFill>
                  <a:srgbClr val="002060"/>
                </a:solidFill>
              </a:rPr>
              <a:t>©Jeppesen, Inc.  Not for Navigation Purposes</a:t>
            </a:r>
          </a:p>
        </p:txBody>
      </p:sp>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249399" y="2569317"/>
            <a:ext cx="758767" cy="175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0" y="0"/>
            <a:ext cx="1441420" cy="253916"/>
          </a:xfrm>
          <a:prstGeom prst="rect">
            <a:avLst/>
          </a:prstGeom>
          <a:noFill/>
        </p:spPr>
        <p:txBody>
          <a:bodyPr wrap="none" rtlCol="0">
            <a:spAutoFit/>
          </a:bodyPr>
          <a:lstStyle/>
          <a:p>
            <a:r>
              <a:rPr lang="en-US" sz="1050" b="1" dirty="0"/>
              <a:t>Speed Adjustments</a:t>
            </a:r>
          </a:p>
        </p:txBody>
      </p:sp>
      <p:sp>
        <p:nvSpPr>
          <p:cNvPr id="32" name="TextBox 31"/>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
        <p:nvSpPr>
          <p:cNvPr id="17" name="Freeform 16"/>
          <p:cNvSpPr/>
          <p:nvPr/>
        </p:nvSpPr>
        <p:spPr>
          <a:xfrm>
            <a:off x="3103686" y="3050931"/>
            <a:ext cx="540972" cy="1907931"/>
          </a:xfrm>
          <a:custGeom>
            <a:avLst/>
            <a:gdLst>
              <a:gd name="connsiteX0" fmla="*/ 562707 w 562707"/>
              <a:gd name="connsiteY0" fmla="*/ 0 h 1907931"/>
              <a:gd name="connsiteX1" fmla="*/ 87923 w 562707"/>
              <a:gd name="connsiteY1" fmla="*/ 254977 h 1907931"/>
              <a:gd name="connsiteX2" fmla="*/ 17584 w 562707"/>
              <a:gd name="connsiteY2" fmla="*/ 940777 h 1907931"/>
              <a:gd name="connsiteX3" fmla="*/ 0 w 562707"/>
              <a:gd name="connsiteY3" fmla="*/ 1907931 h 1907931"/>
              <a:gd name="connsiteX0" fmla="*/ 562707 w 562707"/>
              <a:gd name="connsiteY0" fmla="*/ 0 h 1907931"/>
              <a:gd name="connsiteX1" fmla="*/ 104935 w 562707"/>
              <a:gd name="connsiteY1" fmla="*/ 274027 h 1907931"/>
              <a:gd name="connsiteX2" fmla="*/ 17584 w 562707"/>
              <a:gd name="connsiteY2" fmla="*/ 940777 h 1907931"/>
              <a:gd name="connsiteX3" fmla="*/ 0 w 562707"/>
              <a:gd name="connsiteY3" fmla="*/ 1907931 h 1907931"/>
              <a:gd name="connsiteX0" fmla="*/ 562707 w 562707"/>
              <a:gd name="connsiteY0" fmla="*/ 0 h 1907931"/>
              <a:gd name="connsiteX1" fmla="*/ 104935 w 562707"/>
              <a:gd name="connsiteY1" fmla="*/ 274027 h 1907931"/>
              <a:gd name="connsiteX2" fmla="*/ 17584 w 562707"/>
              <a:gd name="connsiteY2" fmla="*/ 940777 h 1907931"/>
              <a:gd name="connsiteX3" fmla="*/ 0 w 562707"/>
              <a:gd name="connsiteY3" fmla="*/ 1907931 h 1907931"/>
              <a:gd name="connsiteX0" fmla="*/ 562707 w 562707"/>
              <a:gd name="connsiteY0" fmla="*/ 0 h 1907931"/>
              <a:gd name="connsiteX1" fmla="*/ 104935 w 562707"/>
              <a:gd name="connsiteY1" fmla="*/ 274027 h 1907931"/>
              <a:gd name="connsiteX2" fmla="*/ 17584 w 562707"/>
              <a:gd name="connsiteY2" fmla="*/ 940777 h 1907931"/>
              <a:gd name="connsiteX3" fmla="*/ 0 w 562707"/>
              <a:gd name="connsiteY3" fmla="*/ 1907931 h 1907931"/>
              <a:gd name="connsiteX0" fmla="*/ 562707 w 562707"/>
              <a:gd name="connsiteY0" fmla="*/ 0 h 1907931"/>
              <a:gd name="connsiteX1" fmla="*/ 104935 w 562707"/>
              <a:gd name="connsiteY1" fmla="*/ 274027 h 1907931"/>
              <a:gd name="connsiteX2" fmla="*/ 17584 w 562707"/>
              <a:gd name="connsiteY2" fmla="*/ 940777 h 1907931"/>
              <a:gd name="connsiteX3" fmla="*/ 0 w 562707"/>
              <a:gd name="connsiteY3" fmla="*/ 1907931 h 1907931"/>
              <a:gd name="connsiteX0" fmla="*/ 562707 w 562707"/>
              <a:gd name="connsiteY0" fmla="*/ 0 h 1907931"/>
              <a:gd name="connsiteX1" fmla="*/ 104935 w 562707"/>
              <a:gd name="connsiteY1" fmla="*/ 274027 h 1907931"/>
              <a:gd name="connsiteX2" fmla="*/ 17584 w 562707"/>
              <a:gd name="connsiteY2" fmla="*/ 940777 h 1907931"/>
              <a:gd name="connsiteX3" fmla="*/ 0 w 562707"/>
              <a:gd name="connsiteY3" fmla="*/ 1907931 h 1907931"/>
              <a:gd name="connsiteX0" fmla="*/ 562707 w 562707"/>
              <a:gd name="connsiteY0" fmla="*/ 0 h 1907931"/>
              <a:gd name="connsiteX1" fmla="*/ 104935 w 562707"/>
              <a:gd name="connsiteY1" fmla="*/ 274027 h 1907931"/>
              <a:gd name="connsiteX2" fmla="*/ 17584 w 562707"/>
              <a:gd name="connsiteY2" fmla="*/ 940777 h 1907931"/>
              <a:gd name="connsiteX3" fmla="*/ 0 w 562707"/>
              <a:gd name="connsiteY3" fmla="*/ 1907931 h 1907931"/>
              <a:gd name="connsiteX0" fmla="*/ 579719 w 579719"/>
              <a:gd name="connsiteY0" fmla="*/ 0 h 1907931"/>
              <a:gd name="connsiteX1" fmla="*/ 104935 w 579719"/>
              <a:gd name="connsiteY1" fmla="*/ 274027 h 1907931"/>
              <a:gd name="connsiteX2" fmla="*/ 17584 w 579719"/>
              <a:gd name="connsiteY2" fmla="*/ 940777 h 1907931"/>
              <a:gd name="connsiteX3" fmla="*/ 0 w 579719"/>
              <a:gd name="connsiteY3" fmla="*/ 1907931 h 1907931"/>
            </a:gdLst>
            <a:ahLst/>
            <a:cxnLst>
              <a:cxn ang="0">
                <a:pos x="connsiteX0" y="connsiteY0"/>
              </a:cxn>
              <a:cxn ang="0">
                <a:pos x="connsiteX1" y="connsiteY1"/>
              </a:cxn>
              <a:cxn ang="0">
                <a:pos x="connsiteX2" y="connsiteY2"/>
              </a:cxn>
              <a:cxn ang="0">
                <a:pos x="connsiteX3" y="connsiteY3"/>
              </a:cxn>
            </a:cxnLst>
            <a:rect l="l" t="t" r="r" b="b"/>
            <a:pathLst>
              <a:path w="579719" h="1907931">
                <a:moveTo>
                  <a:pt x="579719" y="0"/>
                </a:moveTo>
                <a:cubicBezTo>
                  <a:pt x="425181" y="96715"/>
                  <a:pt x="229813" y="202956"/>
                  <a:pt x="104935" y="274027"/>
                </a:cubicBezTo>
                <a:cubicBezTo>
                  <a:pt x="85532" y="424473"/>
                  <a:pt x="35073" y="668460"/>
                  <a:pt x="17584" y="940777"/>
                </a:cubicBezTo>
                <a:cubicBezTo>
                  <a:pt x="95" y="1213094"/>
                  <a:pt x="1465" y="1562100"/>
                  <a:pt x="0" y="1907931"/>
                </a:cubicBezTo>
              </a:path>
            </a:pathLst>
          </a:cu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Arrow Connector 23"/>
          <p:cNvCxnSpPr/>
          <p:nvPr/>
        </p:nvCxnSpPr>
        <p:spPr>
          <a:xfrm>
            <a:off x="2397011" y="3086843"/>
            <a:ext cx="1086724" cy="0"/>
          </a:xfrm>
          <a:prstGeom prst="straightConnector1">
            <a:avLst/>
          </a:prstGeom>
          <a:ln w="28575">
            <a:solidFill>
              <a:schemeClr val="bg1">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074" name="Picture 2" descr="C:\Users\Richard J. Boll II\Dropbox\Working Documents\Climb Via\Climb Via Training - Oct 2013\Graphics\DOCK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8677" b="77914"/>
          <a:stretch/>
        </p:blipFill>
        <p:spPr bwMode="auto">
          <a:xfrm>
            <a:off x="5219818" y="3185684"/>
            <a:ext cx="1242438" cy="1363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1" name="Rectangular Callout 30"/>
          <p:cNvSpPr/>
          <p:nvPr/>
        </p:nvSpPr>
        <p:spPr>
          <a:xfrm>
            <a:off x="5219819" y="3185683"/>
            <a:ext cx="1242437" cy="1363195"/>
          </a:xfrm>
          <a:prstGeom prst="wedgeRectCallout">
            <a:avLst>
              <a:gd name="adj1" fmla="val -72694"/>
              <a:gd name="adj2" fmla="val 8786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8612947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50814" y="414088"/>
            <a:ext cx="8043863" cy="6348413"/>
            <a:chOff x="550814" y="414088"/>
            <a:chExt cx="8043863" cy="6348413"/>
          </a:xfrm>
          <a:scene3d>
            <a:camera prst="perspectiveRelaxedModerately">
              <a:rot lat="19800000" lon="0" rev="0"/>
            </a:camera>
            <a:lightRig rig="threePt" dir="t"/>
          </a:scene3d>
        </p:grpSpPr>
        <p:grpSp>
          <p:nvGrpSpPr>
            <p:cNvPr id="1049" name="Group 1048"/>
            <p:cNvGrpSpPr/>
            <p:nvPr/>
          </p:nvGrpSpPr>
          <p:grpSpPr>
            <a:xfrm>
              <a:off x="550814" y="414088"/>
              <a:ext cx="8043863" cy="6348413"/>
              <a:chOff x="550814" y="414088"/>
              <a:chExt cx="8043863" cy="6348413"/>
            </a:xfrm>
          </p:grpSpPr>
          <p:grpSp>
            <p:nvGrpSpPr>
              <p:cNvPr id="19" name="Group 18"/>
              <p:cNvGrpSpPr/>
              <p:nvPr/>
            </p:nvGrpSpPr>
            <p:grpSpPr>
              <a:xfrm>
                <a:off x="550814" y="414088"/>
                <a:ext cx="8043863" cy="6348413"/>
                <a:chOff x="481806" y="319202"/>
                <a:chExt cx="8043863" cy="6348413"/>
              </a:xfrm>
            </p:grpSpPr>
            <p:grpSp>
              <p:nvGrpSpPr>
                <p:cNvPr id="12" name="Group 11"/>
                <p:cNvGrpSpPr/>
                <p:nvPr/>
              </p:nvGrpSpPr>
              <p:grpSpPr>
                <a:xfrm>
                  <a:off x="481806" y="319202"/>
                  <a:ext cx="8043863" cy="6348413"/>
                  <a:chOff x="481806" y="319202"/>
                  <a:chExt cx="8043863" cy="6348413"/>
                </a:xfrm>
              </p:grpSpPr>
              <p:grpSp>
                <p:nvGrpSpPr>
                  <p:cNvPr id="8" name="Group 7"/>
                  <p:cNvGrpSpPr/>
                  <p:nvPr/>
                </p:nvGrpSpPr>
                <p:grpSpPr>
                  <a:xfrm>
                    <a:off x="481806" y="319202"/>
                    <a:ext cx="8043863" cy="6348413"/>
                    <a:chOff x="481806" y="319202"/>
                    <a:chExt cx="8043863" cy="6348413"/>
                  </a:xfrm>
                </p:grpSpPr>
                <p:pic>
                  <p:nvPicPr>
                    <p:cNvPr id="1026" name="Picture 2" descr="C:\Users\Richard J. Boll II\Dropbox\Working Documents\climb via\climb via training - oct 2013\graphics\SIDS\DEN EEONS3 RSID Jep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806" y="319202"/>
                      <a:ext cx="8043863" cy="6348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Freeform 6"/>
                    <p:cNvSpPr/>
                    <p:nvPr/>
                  </p:nvSpPr>
                  <p:spPr>
                    <a:xfrm>
                      <a:off x="1603612" y="1361802"/>
                      <a:ext cx="6764449" cy="1531523"/>
                    </a:xfrm>
                    <a:custGeom>
                      <a:avLst/>
                      <a:gdLst>
                        <a:gd name="connsiteX0" fmla="*/ 27578 w 4483572"/>
                        <a:gd name="connsiteY0" fmla="*/ 1057701 h 1057701"/>
                        <a:gd name="connsiteX1" fmla="*/ 27578 w 4483572"/>
                        <a:gd name="connsiteY1" fmla="*/ 736979 h 1057701"/>
                        <a:gd name="connsiteX2" fmla="*/ 314181 w 4483572"/>
                        <a:gd name="connsiteY2" fmla="*/ 388961 h 1057701"/>
                        <a:gd name="connsiteX3" fmla="*/ 1583423 w 4483572"/>
                        <a:gd name="connsiteY3" fmla="*/ 348018 h 1057701"/>
                        <a:gd name="connsiteX4" fmla="*/ 3091500 w 4483572"/>
                        <a:gd name="connsiteY4" fmla="*/ 197892 h 1057701"/>
                        <a:gd name="connsiteX5" fmla="*/ 4483572 w 4483572"/>
                        <a:gd name="connsiteY5" fmla="*/ 0 h 1057701"/>
                        <a:gd name="connsiteX0" fmla="*/ 27578 w 6776396"/>
                        <a:gd name="connsiteY0" fmla="*/ 1508077 h 1508077"/>
                        <a:gd name="connsiteX1" fmla="*/ 27578 w 6776396"/>
                        <a:gd name="connsiteY1" fmla="*/ 1187355 h 1508077"/>
                        <a:gd name="connsiteX2" fmla="*/ 314181 w 6776396"/>
                        <a:gd name="connsiteY2" fmla="*/ 839337 h 1508077"/>
                        <a:gd name="connsiteX3" fmla="*/ 1583423 w 6776396"/>
                        <a:gd name="connsiteY3" fmla="*/ 798394 h 1508077"/>
                        <a:gd name="connsiteX4" fmla="*/ 3091500 w 6776396"/>
                        <a:gd name="connsiteY4" fmla="*/ 648268 h 1508077"/>
                        <a:gd name="connsiteX5" fmla="*/ 6776396 w 6776396"/>
                        <a:gd name="connsiteY5" fmla="*/ 0 h 1508077"/>
                        <a:gd name="connsiteX0" fmla="*/ 27578 w 6776396"/>
                        <a:gd name="connsiteY0" fmla="*/ 1508077 h 1508077"/>
                        <a:gd name="connsiteX1" fmla="*/ 27578 w 6776396"/>
                        <a:gd name="connsiteY1" fmla="*/ 1187355 h 1508077"/>
                        <a:gd name="connsiteX2" fmla="*/ 314181 w 6776396"/>
                        <a:gd name="connsiteY2" fmla="*/ 839337 h 1508077"/>
                        <a:gd name="connsiteX3" fmla="*/ 1583423 w 6776396"/>
                        <a:gd name="connsiteY3" fmla="*/ 798394 h 1508077"/>
                        <a:gd name="connsiteX4" fmla="*/ 3091500 w 6776396"/>
                        <a:gd name="connsiteY4" fmla="*/ 648268 h 1508077"/>
                        <a:gd name="connsiteX5" fmla="*/ 4469924 w 6776396"/>
                        <a:gd name="connsiteY5" fmla="*/ 395785 h 1508077"/>
                        <a:gd name="connsiteX6" fmla="*/ 6776396 w 6776396"/>
                        <a:gd name="connsiteY6" fmla="*/ 0 h 1508077"/>
                        <a:gd name="connsiteX0" fmla="*/ 27578 w 6776396"/>
                        <a:gd name="connsiteY0" fmla="*/ 1508077 h 1508077"/>
                        <a:gd name="connsiteX1" fmla="*/ 27578 w 6776396"/>
                        <a:gd name="connsiteY1" fmla="*/ 1187355 h 1508077"/>
                        <a:gd name="connsiteX2" fmla="*/ 314181 w 6776396"/>
                        <a:gd name="connsiteY2" fmla="*/ 839337 h 1508077"/>
                        <a:gd name="connsiteX3" fmla="*/ 1583423 w 6776396"/>
                        <a:gd name="connsiteY3" fmla="*/ 798394 h 1508077"/>
                        <a:gd name="connsiteX4" fmla="*/ 3091500 w 6776396"/>
                        <a:gd name="connsiteY4" fmla="*/ 648268 h 1508077"/>
                        <a:gd name="connsiteX5" fmla="*/ 4469924 w 6776396"/>
                        <a:gd name="connsiteY5" fmla="*/ 464024 h 1508077"/>
                        <a:gd name="connsiteX6" fmla="*/ 6776396 w 6776396"/>
                        <a:gd name="connsiteY6" fmla="*/ 0 h 1508077"/>
                        <a:gd name="connsiteX0" fmla="*/ 0 w 6748818"/>
                        <a:gd name="connsiteY0" fmla="*/ 1508077 h 1508077"/>
                        <a:gd name="connsiteX1" fmla="*/ 0 w 6748818"/>
                        <a:gd name="connsiteY1" fmla="*/ 1187355 h 1508077"/>
                        <a:gd name="connsiteX2" fmla="*/ 286603 w 6748818"/>
                        <a:gd name="connsiteY2" fmla="*/ 839337 h 1508077"/>
                        <a:gd name="connsiteX3" fmla="*/ 1555845 w 6748818"/>
                        <a:gd name="connsiteY3" fmla="*/ 798394 h 1508077"/>
                        <a:gd name="connsiteX4" fmla="*/ 3063922 w 6748818"/>
                        <a:gd name="connsiteY4" fmla="*/ 648268 h 1508077"/>
                        <a:gd name="connsiteX5" fmla="*/ 4442346 w 6748818"/>
                        <a:gd name="connsiteY5" fmla="*/ 464024 h 1508077"/>
                        <a:gd name="connsiteX6" fmla="*/ 6748818 w 6748818"/>
                        <a:gd name="connsiteY6" fmla="*/ 0 h 1508077"/>
                        <a:gd name="connsiteX0" fmla="*/ 0 w 6748818"/>
                        <a:gd name="connsiteY0" fmla="*/ 1508077 h 1508077"/>
                        <a:gd name="connsiteX1" fmla="*/ 0 w 6748818"/>
                        <a:gd name="connsiteY1" fmla="*/ 1187355 h 1508077"/>
                        <a:gd name="connsiteX2" fmla="*/ 286603 w 6748818"/>
                        <a:gd name="connsiteY2" fmla="*/ 839337 h 1508077"/>
                        <a:gd name="connsiteX3" fmla="*/ 1555845 w 6748818"/>
                        <a:gd name="connsiteY3" fmla="*/ 798394 h 1508077"/>
                        <a:gd name="connsiteX4" fmla="*/ 3063922 w 6748818"/>
                        <a:gd name="connsiteY4" fmla="*/ 648268 h 1508077"/>
                        <a:gd name="connsiteX5" fmla="*/ 4442346 w 6748818"/>
                        <a:gd name="connsiteY5" fmla="*/ 464024 h 1508077"/>
                        <a:gd name="connsiteX6" fmla="*/ 6748818 w 6748818"/>
                        <a:gd name="connsiteY6" fmla="*/ 0 h 1508077"/>
                        <a:gd name="connsiteX0" fmla="*/ 0 w 6748818"/>
                        <a:gd name="connsiteY0" fmla="*/ 1508077 h 1508077"/>
                        <a:gd name="connsiteX1" fmla="*/ 0 w 6748818"/>
                        <a:gd name="connsiteY1" fmla="*/ 1187355 h 1508077"/>
                        <a:gd name="connsiteX2" fmla="*/ 286603 w 6748818"/>
                        <a:gd name="connsiteY2" fmla="*/ 839337 h 1508077"/>
                        <a:gd name="connsiteX3" fmla="*/ 1555845 w 6748818"/>
                        <a:gd name="connsiteY3" fmla="*/ 798394 h 1508077"/>
                        <a:gd name="connsiteX4" fmla="*/ 3063922 w 6748818"/>
                        <a:gd name="connsiteY4" fmla="*/ 648268 h 1508077"/>
                        <a:gd name="connsiteX5" fmla="*/ 4442346 w 6748818"/>
                        <a:gd name="connsiteY5" fmla="*/ 464024 h 1508077"/>
                        <a:gd name="connsiteX6" fmla="*/ 6748818 w 6748818"/>
                        <a:gd name="connsiteY6" fmla="*/ 0 h 1508077"/>
                        <a:gd name="connsiteX0" fmla="*/ 0 w 6748818"/>
                        <a:gd name="connsiteY0" fmla="*/ 1508077 h 1508077"/>
                        <a:gd name="connsiteX1" fmla="*/ 0 w 6748818"/>
                        <a:gd name="connsiteY1" fmla="*/ 1187355 h 1508077"/>
                        <a:gd name="connsiteX2" fmla="*/ 286603 w 6748818"/>
                        <a:gd name="connsiteY2" fmla="*/ 839337 h 1508077"/>
                        <a:gd name="connsiteX3" fmla="*/ 1555845 w 6748818"/>
                        <a:gd name="connsiteY3" fmla="*/ 798394 h 1508077"/>
                        <a:gd name="connsiteX4" fmla="*/ 3063922 w 6748818"/>
                        <a:gd name="connsiteY4" fmla="*/ 648268 h 1508077"/>
                        <a:gd name="connsiteX5" fmla="*/ 4442346 w 6748818"/>
                        <a:gd name="connsiteY5" fmla="*/ 464024 h 1508077"/>
                        <a:gd name="connsiteX6" fmla="*/ 6748818 w 6748818"/>
                        <a:gd name="connsiteY6" fmla="*/ 0 h 1508077"/>
                        <a:gd name="connsiteX0" fmla="*/ 0 w 6748818"/>
                        <a:gd name="connsiteY0" fmla="*/ 1508077 h 1508077"/>
                        <a:gd name="connsiteX1" fmla="*/ 0 w 6748818"/>
                        <a:gd name="connsiteY1" fmla="*/ 1187355 h 1508077"/>
                        <a:gd name="connsiteX2" fmla="*/ 286603 w 6748818"/>
                        <a:gd name="connsiteY2" fmla="*/ 839337 h 1508077"/>
                        <a:gd name="connsiteX3" fmla="*/ 1555845 w 6748818"/>
                        <a:gd name="connsiteY3" fmla="*/ 798394 h 1508077"/>
                        <a:gd name="connsiteX4" fmla="*/ 3063922 w 6748818"/>
                        <a:gd name="connsiteY4" fmla="*/ 648268 h 1508077"/>
                        <a:gd name="connsiteX5" fmla="*/ 4442346 w 6748818"/>
                        <a:gd name="connsiteY5" fmla="*/ 464024 h 1508077"/>
                        <a:gd name="connsiteX6" fmla="*/ 6748818 w 6748818"/>
                        <a:gd name="connsiteY6" fmla="*/ 0 h 1508077"/>
                        <a:gd name="connsiteX0" fmla="*/ 0 w 6748818"/>
                        <a:gd name="connsiteY0" fmla="*/ 1508077 h 1508077"/>
                        <a:gd name="connsiteX1" fmla="*/ 0 w 6748818"/>
                        <a:gd name="connsiteY1" fmla="*/ 1187355 h 1508077"/>
                        <a:gd name="connsiteX2" fmla="*/ 286603 w 6748818"/>
                        <a:gd name="connsiteY2" fmla="*/ 839337 h 1508077"/>
                        <a:gd name="connsiteX3" fmla="*/ 1555845 w 6748818"/>
                        <a:gd name="connsiteY3" fmla="*/ 798394 h 1508077"/>
                        <a:gd name="connsiteX4" fmla="*/ 3063922 w 6748818"/>
                        <a:gd name="connsiteY4" fmla="*/ 648268 h 1508077"/>
                        <a:gd name="connsiteX5" fmla="*/ 4442346 w 6748818"/>
                        <a:gd name="connsiteY5" fmla="*/ 464024 h 1508077"/>
                        <a:gd name="connsiteX6" fmla="*/ 5540991 w 6748818"/>
                        <a:gd name="connsiteY6" fmla="*/ 245659 h 1508077"/>
                        <a:gd name="connsiteX7" fmla="*/ 6748818 w 6748818"/>
                        <a:gd name="connsiteY7" fmla="*/ 0 h 1508077"/>
                        <a:gd name="connsiteX0" fmla="*/ 0 w 6748818"/>
                        <a:gd name="connsiteY0" fmla="*/ 1508077 h 1508077"/>
                        <a:gd name="connsiteX1" fmla="*/ 0 w 6748818"/>
                        <a:gd name="connsiteY1" fmla="*/ 1187355 h 1508077"/>
                        <a:gd name="connsiteX2" fmla="*/ 286603 w 6748818"/>
                        <a:gd name="connsiteY2" fmla="*/ 839337 h 1508077"/>
                        <a:gd name="connsiteX3" fmla="*/ 1555845 w 6748818"/>
                        <a:gd name="connsiteY3" fmla="*/ 798394 h 1508077"/>
                        <a:gd name="connsiteX4" fmla="*/ 3063922 w 6748818"/>
                        <a:gd name="connsiteY4" fmla="*/ 648268 h 1508077"/>
                        <a:gd name="connsiteX5" fmla="*/ 4442346 w 6748818"/>
                        <a:gd name="connsiteY5" fmla="*/ 464024 h 1508077"/>
                        <a:gd name="connsiteX6" fmla="*/ 5547815 w 6748818"/>
                        <a:gd name="connsiteY6" fmla="*/ 218364 h 1508077"/>
                        <a:gd name="connsiteX7" fmla="*/ 6748818 w 6748818"/>
                        <a:gd name="connsiteY7" fmla="*/ 0 h 1508077"/>
                        <a:gd name="connsiteX0" fmla="*/ 0 w 6748818"/>
                        <a:gd name="connsiteY0" fmla="*/ 1508077 h 1508077"/>
                        <a:gd name="connsiteX1" fmla="*/ 0 w 6748818"/>
                        <a:gd name="connsiteY1" fmla="*/ 1187355 h 1508077"/>
                        <a:gd name="connsiteX2" fmla="*/ 286603 w 6748818"/>
                        <a:gd name="connsiteY2" fmla="*/ 839337 h 1508077"/>
                        <a:gd name="connsiteX3" fmla="*/ 1555845 w 6748818"/>
                        <a:gd name="connsiteY3" fmla="*/ 798394 h 1508077"/>
                        <a:gd name="connsiteX4" fmla="*/ 3063922 w 6748818"/>
                        <a:gd name="connsiteY4" fmla="*/ 648268 h 1508077"/>
                        <a:gd name="connsiteX5" fmla="*/ 4442346 w 6748818"/>
                        <a:gd name="connsiteY5" fmla="*/ 464024 h 1508077"/>
                        <a:gd name="connsiteX6" fmla="*/ 5540991 w 6748818"/>
                        <a:gd name="connsiteY6" fmla="*/ 232012 h 1508077"/>
                        <a:gd name="connsiteX7" fmla="*/ 6748818 w 6748818"/>
                        <a:gd name="connsiteY7" fmla="*/ 0 h 1508077"/>
                        <a:gd name="connsiteX0" fmla="*/ 0 w 6748818"/>
                        <a:gd name="connsiteY0" fmla="*/ 1508077 h 1508077"/>
                        <a:gd name="connsiteX1" fmla="*/ 0 w 6748818"/>
                        <a:gd name="connsiteY1" fmla="*/ 1187355 h 1508077"/>
                        <a:gd name="connsiteX2" fmla="*/ 286603 w 6748818"/>
                        <a:gd name="connsiteY2" fmla="*/ 839337 h 1508077"/>
                        <a:gd name="connsiteX3" fmla="*/ 1555845 w 6748818"/>
                        <a:gd name="connsiteY3" fmla="*/ 798394 h 1508077"/>
                        <a:gd name="connsiteX4" fmla="*/ 3063922 w 6748818"/>
                        <a:gd name="connsiteY4" fmla="*/ 648268 h 1508077"/>
                        <a:gd name="connsiteX5" fmla="*/ 4442346 w 6748818"/>
                        <a:gd name="connsiteY5" fmla="*/ 464024 h 1508077"/>
                        <a:gd name="connsiteX6" fmla="*/ 5540991 w 6748818"/>
                        <a:gd name="connsiteY6" fmla="*/ 232012 h 1508077"/>
                        <a:gd name="connsiteX7" fmla="*/ 6748818 w 6748818"/>
                        <a:gd name="connsiteY7" fmla="*/ 0 h 1508077"/>
                        <a:gd name="connsiteX0" fmla="*/ 0 w 6748818"/>
                        <a:gd name="connsiteY0" fmla="*/ 1508077 h 1508077"/>
                        <a:gd name="connsiteX1" fmla="*/ 0 w 6748818"/>
                        <a:gd name="connsiteY1" fmla="*/ 1187355 h 1508077"/>
                        <a:gd name="connsiteX2" fmla="*/ 286603 w 6748818"/>
                        <a:gd name="connsiteY2" fmla="*/ 839337 h 1508077"/>
                        <a:gd name="connsiteX3" fmla="*/ 1555845 w 6748818"/>
                        <a:gd name="connsiteY3" fmla="*/ 798394 h 1508077"/>
                        <a:gd name="connsiteX4" fmla="*/ 3063922 w 6748818"/>
                        <a:gd name="connsiteY4" fmla="*/ 648268 h 1508077"/>
                        <a:gd name="connsiteX5" fmla="*/ 4442346 w 6748818"/>
                        <a:gd name="connsiteY5" fmla="*/ 464024 h 1508077"/>
                        <a:gd name="connsiteX6" fmla="*/ 6748818 w 6748818"/>
                        <a:gd name="connsiteY6" fmla="*/ 0 h 1508077"/>
                        <a:gd name="connsiteX0" fmla="*/ 0 w 6748818"/>
                        <a:gd name="connsiteY0" fmla="*/ 1508077 h 1508077"/>
                        <a:gd name="connsiteX1" fmla="*/ 0 w 6748818"/>
                        <a:gd name="connsiteY1" fmla="*/ 1187355 h 1508077"/>
                        <a:gd name="connsiteX2" fmla="*/ 286603 w 6748818"/>
                        <a:gd name="connsiteY2" fmla="*/ 839337 h 1508077"/>
                        <a:gd name="connsiteX3" fmla="*/ 1555845 w 6748818"/>
                        <a:gd name="connsiteY3" fmla="*/ 798394 h 1508077"/>
                        <a:gd name="connsiteX4" fmla="*/ 3063922 w 6748818"/>
                        <a:gd name="connsiteY4" fmla="*/ 648268 h 1508077"/>
                        <a:gd name="connsiteX5" fmla="*/ 4457977 w 6748818"/>
                        <a:gd name="connsiteY5" fmla="*/ 448393 h 1508077"/>
                        <a:gd name="connsiteX6" fmla="*/ 6748818 w 6748818"/>
                        <a:gd name="connsiteY6" fmla="*/ 0 h 1508077"/>
                        <a:gd name="connsiteX0" fmla="*/ 0 w 6764449"/>
                        <a:gd name="connsiteY0" fmla="*/ 1531523 h 1531523"/>
                        <a:gd name="connsiteX1" fmla="*/ 0 w 6764449"/>
                        <a:gd name="connsiteY1" fmla="*/ 1210801 h 1531523"/>
                        <a:gd name="connsiteX2" fmla="*/ 286603 w 6764449"/>
                        <a:gd name="connsiteY2" fmla="*/ 862783 h 1531523"/>
                        <a:gd name="connsiteX3" fmla="*/ 1555845 w 6764449"/>
                        <a:gd name="connsiteY3" fmla="*/ 821840 h 1531523"/>
                        <a:gd name="connsiteX4" fmla="*/ 3063922 w 6764449"/>
                        <a:gd name="connsiteY4" fmla="*/ 671714 h 1531523"/>
                        <a:gd name="connsiteX5" fmla="*/ 4457977 w 6764449"/>
                        <a:gd name="connsiteY5" fmla="*/ 471839 h 1531523"/>
                        <a:gd name="connsiteX6" fmla="*/ 6764449 w 6764449"/>
                        <a:gd name="connsiteY6" fmla="*/ 0 h 15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449" h="1531523">
                          <a:moveTo>
                            <a:pt x="0" y="1531523"/>
                          </a:moveTo>
                          <a:lnTo>
                            <a:pt x="0" y="1210801"/>
                          </a:lnTo>
                          <a:lnTo>
                            <a:pt x="286603" y="862783"/>
                          </a:lnTo>
                          <a:lnTo>
                            <a:pt x="1555845" y="821840"/>
                          </a:lnTo>
                          <a:lnTo>
                            <a:pt x="3063922" y="671714"/>
                          </a:lnTo>
                          <a:cubicBezTo>
                            <a:pt x="3547611" y="613381"/>
                            <a:pt x="3993292" y="538464"/>
                            <a:pt x="4457977" y="471839"/>
                          </a:cubicBezTo>
                          <a:cubicBezTo>
                            <a:pt x="5072126" y="363794"/>
                            <a:pt x="6283934" y="96672"/>
                            <a:pt x="6764449" y="0"/>
                          </a:cubicBez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ounded Rectangle 8"/>
                  <p:cNvSpPr/>
                  <p:nvPr/>
                </p:nvSpPr>
                <p:spPr>
                  <a:xfrm>
                    <a:off x="4227286" y="1636486"/>
                    <a:ext cx="482600" cy="19957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ounded Rectangle 9"/>
                  <p:cNvSpPr/>
                  <p:nvPr/>
                </p:nvSpPr>
                <p:spPr>
                  <a:xfrm>
                    <a:off x="5577114" y="1426029"/>
                    <a:ext cx="471715" cy="2104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4-Point Star 10"/>
                  <p:cNvSpPr/>
                  <p:nvPr/>
                </p:nvSpPr>
                <p:spPr>
                  <a:xfrm>
                    <a:off x="4534345" y="1923143"/>
                    <a:ext cx="235857" cy="232228"/>
                  </a:xfrm>
                  <a:prstGeom prst="star4">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cxnSp>
              <p:nvCxnSpPr>
                <p:cNvPr id="14" name="Straight Connector 13"/>
                <p:cNvCxnSpPr>
                  <a:endCxn id="3" idx="0"/>
                </p:cNvCxnSpPr>
                <p:nvPr/>
              </p:nvCxnSpPr>
              <p:spPr>
                <a:xfrm flipH="1" flipV="1">
                  <a:off x="1603637" y="1439025"/>
                  <a:ext cx="3693" cy="1133578"/>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497209" y="1393564"/>
                  <a:ext cx="211059" cy="1376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048" name="Rounded Rectangle 1047"/>
              <p:cNvSpPr/>
              <p:nvPr/>
            </p:nvSpPr>
            <p:spPr>
              <a:xfrm>
                <a:off x="5308600" y="6342743"/>
                <a:ext cx="3214914" cy="2975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 name="Arc 2"/>
            <p:cNvSpPr/>
            <p:nvPr/>
          </p:nvSpPr>
          <p:spPr>
            <a:xfrm>
              <a:off x="1672620" y="1341237"/>
              <a:ext cx="661338" cy="390136"/>
            </a:xfrm>
            <a:prstGeom prst="arc">
              <a:avLst>
                <a:gd name="adj1" fmla="val 10824893"/>
                <a:gd name="adj2" fmla="val 18772893"/>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 name="Slide Number Placeholder 3"/>
          <p:cNvSpPr>
            <a:spLocks noGrp="1"/>
          </p:cNvSpPr>
          <p:nvPr>
            <p:ph type="sldNum" sz="quarter" idx="12"/>
          </p:nvPr>
        </p:nvSpPr>
        <p:spPr/>
        <p:txBody>
          <a:bodyPr/>
          <a:lstStyle/>
          <a:p>
            <a:fld id="{79BA96BB-7DBE-4AD9-88D2-170EED19CF9B}" type="slidenum">
              <a:rPr lang="en-US" smtClean="0"/>
              <a:pPr/>
              <a:t>93</a:t>
            </a:fld>
            <a:endParaRPr lang="en-US" dirty="0"/>
          </a:p>
        </p:txBody>
      </p:sp>
      <p:cxnSp>
        <p:nvCxnSpPr>
          <p:cNvPr id="1031" name="Straight Connector 1030"/>
          <p:cNvCxnSpPr/>
          <p:nvPr/>
        </p:nvCxnSpPr>
        <p:spPr>
          <a:xfrm>
            <a:off x="1898953" y="1678223"/>
            <a:ext cx="1" cy="2517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40042" y="1812813"/>
            <a:ext cx="2197552" cy="5345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536066" y="2738867"/>
            <a:ext cx="4073356" cy="1055608"/>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400" b="1" i="1" u="sng" dirty="0">
                <a:effectLst>
                  <a:outerShdw blurRad="38100" dist="38100" dir="2700000" algn="tl">
                    <a:srgbClr val="000000">
                      <a:alpha val="43137"/>
                    </a:srgbClr>
                  </a:outerShdw>
                </a:effectLst>
              </a:rPr>
              <a:t>ATC Clearance #1:</a:t>
            </a:r>
          </a:p>
          <a:p>
            <a:pPr algn="ctr"/>
            <a:r>
              <a:rPr lang="en-US" sz="1400" b="1" dirty="0">
                <a:effectLst>
                  <a:outerShdw blurRad="38100" dist="38100" dir="2700000" algn="tl">
                    <a:srgbClr val="000000">
                      <a:alpha val="43137"/>
                    </a:srgbClr>
                  </a:outerShdw>
                </a:effectLst>
              </a:rPr>
              <a:t>“Fly Heading Three Five Zero, Vectors For Spacing, </a:t>
            </a:r>
          </a:p>
          <a:p>
            <a:pPr algn="ctr"/>
            <a:r>
              <a:rPr lang="en-US" sz="1400" b="1" dirty="0">
                <a:effectLst>
                  <a:outerShdw blurRad="38100" dist="38100" dir="2700000" algn="tl">
                    <a:srgbClr val="000000">
                      <a:alpha val="43137"/>
                    </a:srgbClr>
                  </a:outerShdw>
                </a:effectLst>
              </a:rPr>
              <a:t>Do Not Exceed Two Five Zero Knots, </a:t>
            </a:r>
          </a:p>
          <a:p>
            <a:pPr algn="ctr"/>
            <a:r>
              <a:rPr lang="en-US" sz="1400" b="1" dirty="0">
                <a:effectLst>
                  <a:outerShdw blurRad="38100" dist="38100" dir="2700000" algn="tl">
                    <a:srgbClr val="000000">
                      <a:alpha val="43137"/>
                    </a:srgbClr>
                  </a:outerShdw>
                </a:effectLst>
              </a:rPr>
              <a:t>Expect To Resume The EEONS Three Departure”</a:t>
            </a:r>
          </a:p>
        </p:txBody>
      </p:sp>
      <p:cxnSp>
        <p:nvCxnSpPr>
          <p:cNvPr id="44" name="Straight Arrow Connector 43"/>
          <p:cNvCxnSpPr>
            <a:stCxn id="43" idx="1"/>
          </p:cNvCxnSpPr>
          <p:nvPr/>
        </p:nvCxnSpPr>
        <p:spPr>
          <a:xfrm flipH="1" flipV="1">
            <a:off x="1859930" y="2880361"/>
            <a:ext cx="676136" cy="386310"/>
          </a:xfrm>
          <a:prstGeom prst="straightConnector1">
            <a:avLst/>
          </a:prstGeom>
          <a:ln w="28575">
            <a:solidFill>
              <a:schemeClr val="bg1">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85895" y="266607"/>
            <a:ext cx="3226118"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400" b="1" i="1" u="sng" dirty="0">
                <a:effectLst>
                  <a:outerShdw blurRad="38100" dist="38100" dir="2700000" algn="tl">
                    <a:srgbClr val="000000">
                      <a:alpha val="43137"/>
                    </a:srgbClr>
                  </a:outerShdw>
                </a:effectLst>
              </a:rPr>
              <a:t>ATC Clearance #2:</a:t>
            </a:r>
          </a:p>
          <a:p>
            <a:pPr algn="ctr"/>
            <a:r>
              <a:rPr lang="en-US" sz="1400" b="1" dirty="0">
                <a:effectLst>
                  <a:outerShdw blurRad="38100" dist="38100" dir="2700000" algn="tl">
                    <a:srgbClr val="000000">
                      <a:alpha val="43137"/>
                    </a:srgbClr>
                  </a:outerShdw>
                </a:effectLst>
              </a:rPr>
              <a:t>“Proceed Direct SHOBO, </a:t>
            </a:r>
          </a:p>
          <a:p>
            <a:pPr algn="ctr"/>
            <a:r>
              <a:rPr lang="en-US" sz="1400" b="1" dirty="0">
                <a:effectLst>
                  <a:outerShdw blurRad="38100" dist="38100" dir="2700000" algn="tl">
                    <a:srgbClr val="000000">
                      <a:alpha val="43137"/>
                    </a:srgbClr>
                  </a:outerShdw>
                </a:effectLst>
              </a:rPr>
              <a:t>Climb Via The EEONS Three Departure”</a:t>
            </a:r>
          </a:p>
        </p:txBody>
      </p:sp>
      <p:cxnSp>
        <p:nvCxnSpPr>
          <p:cNvPr id="46" name="Straight Arrow Connector 45"/>
          <p:cNvCxnSpPr/>
          <p:nvPr/>
        </p:nvCxnSpPr>
        <p:spPr>
          <a:xfrm>
            <a:off x="1898952" y="1083852"/>
            <a:ext cx="0" cy="343610"/>
          </a:xfrm>
          <a:prstGeom prst="straightConnector1">
            <a:avLst/>
          </a:prstGeom>
          <a:ln w="28575">
            <a:solidFill>
              <a:schemeClr val="bg1">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04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5573"/>
          <a:stretch/>
        </p:blipFill>
        <p:spPr bwMode="auto">
          <a:xfrm>
            <a:off x="4833805" y="899391"/>
            <a:ext cx="777813" cy="5890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2" name="Rectangular Callout 1041"/>
          <p:cNvSpPr/>
          <p:nvPr/>
        </p:nvSpPr>
        <p:spPr>
          <a:xfrm>
            <a:off x="4839210" y="887803"/>
            <a:ext cx="767000" cy="617052"/>
          </a:xfrm>
          <a:prstGeom prst="wedgeRectCallout">
            <a:avLst>
              <a:gd name="adj1" fmla="val -57966"/>
              <a:gd name="adj2" fmla="val 121879"/>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4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769"/>
          <a:stretch/>
        </p:blipFill>
        <p:spPr bwMode="auto">
          <a:xfrm>
            <a:off x="6203296" y="565331"/>
            <a:ext cx="847000" cy="6449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4" name="Rectangular Callout 1043"/>
          <p:cNvSpPr/>
          <p:nvPr/>
        </p:nvSpPr>
        <p:spPr>
          <a:xfrm>
            <a:off x="6193433" y="576919"/>
            <a:ext cx="847000" cy="633355"/>
          </a:xfrm>
          <a:prstGeom prst="wedgeRectCallout">
            <a:avLst>
              <a:gd name="adj1" fmla="val -66664"/>
              <a:gd name="adj2" fmla="val 130715"/>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4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852" y="5365630"/>
            <a:ext cx="4984236" cy="4571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7" name="Rectangular Callout 1046"/>
          <p:cNvSpPr/>
          <p:nvPr/>
        </p:nvSpPr>
        <p:spPr>
          <a:xfrm>
            <a:off x="615852" y="5365564"/>
            <a:ext cx="4984236" cy="457200"/>
          </a:xfrm>
          <a:prstGeom prst="wedgeRectCallout">
            <a:avLst>
              <a:gd name="adj1" fmla="val 45125"/>
              <a:gd name="adj2" fmla="val 166965"/>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Rounded Rectangle 61"/>
          <p:cNvSpPr/>
          <p:nvPr/>
        </p:nvSpPr>
        <p:spPr>
          <a:xfrm>
            <a:off x="752487" y="3951125"/>
            <a:ext cx="7640515" cy="1055608"/>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Proceed direct to SHOBO &amp; resume EEONS SID</a:t>
            </a:r>
          </a:p>
          <a:p>
            <a:pPr marL="285750" indent="-285750">
              <a:buFont typeface="Arial" panose="020B0604020202020204" pitchFamily="34" charset="0"/>
              <a:buChar char="•"/>
            </a:pPr>
            <a:r>
              <a:rPr lang="en-US" sz="1400" b="1" dirty="0">
                <a:effectLst>
                  <a:outerShdw blurRad="38100" dist="38100" dir="2700000" algn="tl">
                    <a:srgbClr val="000000">
                      <a:alpha val="43137"/>
                    </a:srgbClr>
                  </a:outerShdw>
                </a:effectLst>
              </a:rPr>
              <a:t>The </a:t>
            </a:r>
            <a:r>
              <a:rPr lang="en-US" sz="1400" b="1" u="sng" dirty="0">
                <a:effectLst>
                  <a:outerShdw blurRad="38100" dist="38100" dir="2700000" algn="tl">
                    <a:srgbClr val="000000">
                      <a:alpha val="43137"/>
                    </a:srgbClr>
                  </a:outerShdw>
                </a:effectLst>
              </a:rPr>
              <a:t>last ATC-assigned speed (250 KT) is canceled </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Pilot may adjust speed at their discretion in compliance with 14 CFR 91.117</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Continue climb &amp; comply with published altitude restrictions to the “Top Altitude” (FL 230) </a:t>
            </a:r>
          </a:p>
        </p:txBody>
      </p:sp>
      <p:sp>
        <p:nvSpPr>
          <p:cNvPr id="31" name="TextBox 30"/>
          <p:cNvSpPr txBox="1"/>
          <p:nvPr/>
        </p:nvSpPr>
        <p:spPr>
          <a:xfrm>
            <a:off x="0" y="0"/>
            <a:ext cx="1441420" cy="253916"/>
          </a:xfrm>
          <a:prstGeom prst="rect">
            <a:avLst/>
          </a:prstGeom>
          <a:noFill/>
        </p:spPr>
        <p:txBody>
          <a:bodyPr wrap="none" rtlCol="0">
            <a:spAutoFit/>
          </a:bodyPr>
          <a:lstStyle/>
          <a:p>
            <a:r>
              <a:rPr lang="en-US" sz="1050" b="1" dirty="0"/>
              <a:t>Speed Adjustments</a:t>
            </a:r>
          </a:p>
        </p:txBody>
      </p:sp>
      <p:pic>
        <p:nvPicPr>
          <p:cNvPr id="4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48300">
            <a:off x="1346307" y="1365168"/>
            <a:ext cx="1054139" cy="51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2563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2139458" y="-253233"/>
            <a:ext cx="9264316" cy="12345036"/>
            <a:chOff x="-59638" y="-253233"/>
            <a:chExt cx="9264316" cy="12345036"/>
          </a:xfrm>
          <a:scene3d>
            <a:camera prst="perspectiveRelaxed" fov="4200000">
              <a:rot lat="19800000" lon="0" rev="0"/>
            </a:camera>
            <a:lightRig rig="threePt" dir="t"/>
          </a:scene3d>
        </p:grpSpPr>
        <p:grpSp>
          <p:nvGrpSpPr>
            <p:cNvPr id="13" name="Group 12"/>
            <p:cNvGrpSpPr>
              <a:grpSpLocks noChangeAspect="1"/>
            </p:cNvGrpSpPr>
            <p:nvPr/>
          </p:nvGrpSpPr>
          <p:grpSpPr>
            <a:xfrm>
              <a:off x="-59638" y="-253233"/>
              <a:ext cx="9264316" cy="12345036"/>
              <a:chOff x="138429" y="-976574"/>
              <a:chExt cx="7411453" cy="9876029"/>
            </a:xfrm>
          </p:grpSpPr>
          <p:pic>
            <p:nvPicPr>
              <p:cNvPr id="6146" name="Picture 2" descr="H:\Working Documents\Climb Via\Climb Via Training - Oct 2013\Graphics\DEN STAKR RSID Jep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429" y="-976574"/>
                <a:ext cx="7411453" cy="98760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Freeform 2"/>
              <p:cNvSpPr/>
              <p:nvPr/>
            </p:nvSpPr>
            <p:spPr>
              <a:xfrm>
                <a:off x="3201062" y="-538328"/>
                <a:ext cx="3136489" cy="7919769"/>
              </a:xfrm>
              <a:custGeom>
                <a:avLst/>
                <a:gdLst>
                  <a:gd name="connsiteX0" fmla="*/ 1509776 w 1517091"/>
                  <a:gd name="connsiteY0" fmla="*/ 600623 h 4287484"/>
                  <a:gd name="connsiteX1" fmla="*/ 1502461 w 1517091"/>
                  <a:gd name="connsiteY1" fmla="*/ 227548 h 4287484"/>
                  <a:gd name="connsiteX2" fmla="*/ 1378103 w 1517091"/>
                  <a:gd name="connsiteY2" fmla="*/ 73929 h 4287484"/>
                  <a:gd name="connsiteX3" fmla="*/ 1246429 w 1517091"/>
                  <a:gd name="connsiteY3" fmla="*/ 66614 h 4287484"/>
                  <a:gd name="connsiteX4" fmla="*/ 1129386 w 1517091"/>
                  <a:gd name="connsiteY4" fmla="*/ 125135 h 4287484"/>
                  <a:gd name="connsiteX5" fmla="*/ 434442 w 1517091"/>
                  <a:gd name="connsiteY5" fmla="*/ 1551599 h 4287484"/>
                  <a:gd name="connsiteX6" fmla="*/ 83312 w 1517091"/>
                  <a:gd name="connsiteY6" fmla="*/ 1866153 h 4287484"/>
                  <a:gd name="connsiteX7" fmla="*/ 2845 w 1517091"/>
                  <a:gd name="connsiteY7" fmla="*/ 2356271 h 4287484"/>
                  <a:gd name="connsiteX8" fmla="*/ 149149 w 1517091"/>
                  <a:gd name="connsiteY8" fmla="*/ 3190204 h 4287484"/>
                  <a:gd name="connsiteX9" fmla="*/ 734365 w 1517091"/>
                  <a:gd name="connsiteY9" fmla="*/ 4287484 h 4287484"/>
                  <a:gd name="connsiteX0" fmla="*/ 1509776 w 1517091"/>
                  <a:gd name="connsiteY0" fmla="*/ 600623 h 4364684"/>
                  <a:gd name="connsiteX1" fmla="*/ 1502461 w 1517091"/>
                  <a:gd name="connsiteY1" fmla="*/ 227548 h 4364684"/>
                  <a:gd name="connsiteX2" fmla="*/ 1378103 w 1517091"/>
                  <a:gd name="connsiteY2" fmla="*/ 73929 h 4364684"/>
                  <a:gd name="connsiteX3" fmla="*/ 1246429 w 1517091"/>
                  <a:gd name="connsiteY3" fmla="*/ 66614 h 4364684"/>
                  <a:gd name="connsiteX4" fmla="*/ 1129386 w 1517091"/>
                  <a:gd name="connsiteY4" fmla="*/ 125135 h 4364684"/>
                  <a:gd name="connsiteX5" fmla="*/ 434442 w 1517091"/>
                  <a:gd name="connsiteY5" fmla="*/ 1551599 h 4364684"/>
                  <a:gd name="connsiteX6" fmla="*/ 83312 w 1517091"/>
                  <a:gd name="connsiteY6" fmla="*/ 1866153 h 4364684"/>
                  <a:gd name="connsiteX7" fmla="*/ 2845 w 1517091"/>
                  <a:gd name="connsiteY7" fmla="*/ 2356271 h 4364684"/>
                  <a:gd name="connsiteX8" fmla="*/ 149149 w 1517091"/>
                  <a:gd name="connsiteY8" fmla="*/ 3190204 h 4364684"/>
                  <a:gd name="connsiteX9" fmla="*/ 734365 w 1517091"/>
                  <a:gd name="connsiteY9" fmla="*/ 4287484 h 4364684"/>
                  <a:gd name="connsiteX10" fmla="*/ 719735 w 1517091"/>
                  <a:gd name="connsiteY10" fmla="*/ 4272854 h 4364684"/>
                  <a:gd name="connsiteX0" fmla="*/ 1509776 w 1517091"/>
                  <a:gd name="connsiteY0" fmla="*/ 600623 h 5275044"/>
                  <a:gd name="connsiteX1" fmla="*/ 1502461 w 1517091"/>
                  <a:gd name="connsiteY1" fmla="*/ 227548 h 5275044"/>
                  <a:gd name="connsiteX2" fmla="*/ 1378103 w 1517091"/>
                  <a:gd name="connsiteY2" fmla="*/ 73929 h 5275044"/>
                  <a:gd name="connsiteX3" fmla="*/ 1246429 w 1517091"/>
                  <a:gd name="connsiteY3" fmla="*/ 66614 h 5275044"/>
                  <a:gd name="connsiteX4" fmla="*/ 1129386 w 1517091"/>
                  <a:gd name="connsiteY4" fmla="*/ 125135 h 5275044"/>
                  <a:gd name="connsiteX5" fmla="*/ 434442 w 1517091"/>
                  <a:gd name="connsiteY5" fmla="*/ 1551599 h 5275044"/>
                  <a:gd name="connsiteX6" fmla="*/ 83312 w 1517091"/>
                  <a:gd name="connsiteY6" fmla="*/ 1866153 h 5275044"/>
                  <a:gd name="connsiteX7" fmla="*/ 2845 w 1517091"/>
                  <a:gd name="connsiteY7" fmla="*/ 2356271 h 5275044"/>
                  <a:gd name="connsiteX8" fmla="*/ 149149 w 1517091"/>
                  <a:gd name="connsiteY8" fmla="*/ 3190204 h 5275044"/>
                  <a:gd name="connsiteX9" fmla="*/ 734365 w 1517091"/>
                  <a:gd name="connsiteY9" fmla="*/ 4287484 h 5275044"/>
                  <a:gd name="connsiteX10" fmla="*/ 1158647 w 1517091"/>
                  <a:gd name="connsiteY10" fmla="*/ 5275036 h 5275044"/>
                  <a:gd name="connsiteX0" fmla="*/ 1509776 w 3155698"/>
                  <a:gd name="connsiteY0" fmla="*/ 600623 h 7440337"/>
                  <a:gd name="connsiteX1" fmla="*/ 1502461 w 3155698"/>
                  <a:gd name="connsiteY1" fmla="*/ 227548 h 7440337"/>
                  <a:gd name="connsiteX2" fmla="*/ 1378103 w 3155698"/>
                  <a:gd name="connsiteY2" fmla="*/ 73929 h 7440337"/>
                  <a:gd name="connsiteX3" fmla="*/ 1246429 w 3155698"/>
                  <a:gd name="connsiteY3" fmla="*/ 66614 h 7440337"/>
                  <a:gd name="connsiteX4" fmla="*/ 1129386 w 3155698"/>
                  <a:gd name="connsiteY4" fmla="*/ 125135 h 7440337"/>
                  <a:gd name="connsiteX5" fmla="*/ 434442 w 3155698"/>
                  <a:gd name="connsiteY5" fmla="*/ 1551599 h 7440337"/>
                  <a:gd name="connsiteX6" fmla="*/ 83312 w 3155698"/>
                  <a:gd name="connsiteY6" fmla="*/ 1866153 h 7440337"/>
                  <a:gd name="connsiteX7" fmla="*/ 2845 w 3155698"/>
                  <a:gd name="connsiteY7" fmla="*/ 2356271 h 7440337"/>
                  <a:gd name="connsiteX8" fmla="*/ 149149 w 3155698"/>
                  <a:gd name="connsiteY8" fmla="*/ 3190204 h 7440337"/>
                  <a:gd name="connsiteX9" fmla="*/ 734365 w 3155698"/>
                  <a:gd name="connsiteY9" fmla="*/ 4287484 h 7440337"/>
                  <a:gd name="connsiteX10" fmla="*/ 3155696 w 3155698"/>
                  <a:gd name="connsiteY10" fmla="*/ 7440335 h 7440337"/>
                  <a:gd name="connsiteX0" fmla="*/ 1509776 w 3155696"/>
                  <a:gd name="connsiteY0" fmla="*/ 600623 h 7440335"/>
                  <a:gd name="connsiteX1" fmla="*/ 1502461 w 3155696"/>
                  <a:gd name="connsiteY1" fmla="*/ 227548 h 7440335"/>
                  <a:gd name="connsiteX2" fmla="*/ 1378103 w 3155696"/>
                  <a:gd name="connsiteY2" fmla="*/ 73929 h 7440335"/>
                  <a:gd name="connsiteX3" fmla="*/ 1246429 w 3155696"/>
                  <a:gd name="connsiteY3" fmla="*/ 66614 h 7440335"/>
                  <a:gd name="connsiteX4" fmla="*/ 1129386 w 3155696"/>
                  <a:gd name="connsiteY4" fmla="*/ 125135 h 7440335"/>
                  <a:gd name="connsiteX5" fmla="*/ 434442 w 3155696"/>
                  <a:gd name="connsiteY5" fmla="*/ 1551599 h 7440335"/>
                  <a:gd name="connsiteX6" fmla="*/ 83312 w 3155696"/>
                  <a:gd name="connsiteY6" fmla="*/ 1866153 h 7440335"/>
                  <a:gd name="connsiteX7" fmla="*/ 2845 w 3155696"/>
                  <a:gd name="connsiteY7" fmla="*/ 2356271 h 7440335"/>
                  <a:gd name="connsiteX8" fmla="*/ 149149 w 3155696"/>
                  <a:gd name="connsiteY8" fmla="*/ 3190204 h 7440335"/>
                  <a:gd name="connsiteX9" fmla="*/ 734365 w 3155696"/>
                  <a:gd name="connsiteY9" fmla="*/ 4287484 h 7440335"/>
                  <a:gd name="connsiteX10" fmla="*/ 1144015 w 3155696"/>
                  <a:gd name="connsiteY10" fmla="*/ 5296982 h 7440335"/>
                  <a:gd name="connsiteX11" fmla="*/ 3155696 w 3155696"/>
                  <a:gd name="connsiteY11" fmla="*/ 7440335 h 7440335"/>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4428541 w 4428541"/>
                  <a:gd name="connsiteY11"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528770 w 4428541"/>
                  <a:gd name="connsiteY11" fmla="*/ 9232558 h 10264002"/>
                  <a:gd name="connsiteX12" fmla="*/ 4428541 w 4428541"/>
                  <a:gd name="connsiteY12"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338575 w 4428541"/>
                  <a:gd name="connsiteY11" fmla="*/ 8340104 h 10264002"/>
                  <a:gd name="connsiteX12" fmla="*/ 3528770 w 4428541"/>
                  <a:gd name="connsiteY12" fmla="*/ 9232558 h 10264002"/>
                  <a:gd name="connsiteX13" fmla="*/ 4428541 w 4428541"/>
                  <a:gd name="connsiteY13"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148380 w 4428541"/>
                  <a:gd name="connsiteY11" fmla="*/ 7440334 h 10264002"/>
                  <a:gd name="connsiteX12" fmla="*/ 3338575 w 4428541"/>
                  <a:gd name="connsiteY12" fmla="*/ 8340104 h 10264002"/>
                  <a:gd name="connsiteX13" fmla="*/ 3528770 w 4428541"/>
                  <a:gd name="connsiteY13" fmla="*/ 9232558 h 10264002"/>
                  <a:gd name="connsiteX14" fmla="*/ 4428541 w 4428541"/>
                  <a:gd name="connsiteY14"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148380 w 4428541"/>
                  <a:gd name="connsiteY11" fmla="*/ 7440334 h 10264002"/>
                  <a:gd name="connsiteX12" fmla="*/ 3338575 w 4428541"/>
                  <a:gd name="connsiteY12" fmla="*/ 8340104 h 10264002"/>
                  <a:gd name="connsiteX13" fmla="*/ 3528770 w 4428541"/>
                  <a:gd name="connsiteY13" fmla="*/ 9232558 h 10264002"/>
                  <a:gd name="connsiteX14" fmla="*/ 4428541 w 4428541"/>
                  <a:gd name="connsiteY14"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148380 w 4428541"/>
                  <a:gd name="connsiteY11" fmla="*/ 7440334 h 10264002"/>
                  <a:gd name="connsiteX12" fmla="*/ 3338575 w 4428541"/>
                  <a:gd name="connsiteY12" fmla="*/ 8340104 h 10264002"/>
                  <a:gd name="connsiteX13" fmla="*/ 3528770 w 4428541"/>
                  <a:gd name="connsiteY13" fmla="*/ 9232558 h 10264002"/>
                  <a:gd name="connsiteX14" fmla="*/ 4428541 w 4428541"/>
                  <a:gd name="connsiteY14"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148380 w 4428541"/>
                  <a:gd name="connsiteY11" fmla="*/ 7440334 h 10264002"/>
                  <a:gd name="connsiteX12" fmla="*/ 3338575 w 4428541"/>
                  <a:gd name="connsiteY12" fmla="*/ 8340104 h 10264002"/>
                  <a:gd name="connsiteX13" fmla="*/ 3528770 w 4428541"/>
                  <a:gd name="connsiteY13" fmla="*/ 9232558 h 10264002"/>
                  <a:gd name="connsiteX14" fmla="*/ 4428541 w 4428541"/>
                  <a:gd name="connsiteY14"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148380 w 4428541"/>
                  <a:gd name="connsiteY11" fmla="*/ 7440334 h 10264002"/>
                  <a:gd name="connsiteX12" fmla="*/ 3338575 w 4428541"/>
                  <a:gd name="connsiteY12" fmla="*/ 8340104 h 10264002"/>
                  <a:gd name="connsiteX13" fmla="*/ 3528770 w 4428541"/>
                  <a:gd name="connsiteY13" fmla="*/ 9232558 h 10264002"/>
                  <a:gd name="connsiteX14" fmla="*/ 4428541 w 4428541"/>
                  <a:gd name="connsiteY14"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148380 w 4428541"/>
                  <a:gd name="connsiteY11" fmla="*/ 7440334 h 10264002"/>
                  <a:gd name="connsiteX12" fmla="*/ 3338575 w 4428541"/>
                  <a:gd name="connsiteY12" fmla="*/ 8340104 h 10264002"/>
                  <a:gd name="connsiteX13" fmla="*/ 3528770 w 4428541"/>
                  <a:gd name="connsiteY13" fmla="*/ 9232558 h 10264002"/>
                  <a:gd name="connsiteX14" fmla="*/ 4428541 w 4428541"/>
                  <a:gd name="connsiteY14"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148380 w 4428541"/>
                  <a:gd name="connsiteY11" fmla="*/ 7440334 h 10264002"/>
                  <a:gd name="connsiteX12" fmla="*/ 3338575 w 4428541"/>
                  <a:gd name="connsiteY12" fmla="*/ 8340104 h 10264002"/>
                  <a:gd name="connsiteX13" fmla="*/ 3528770 w 4428541"/>
                  <a:gd name="connsiteY13" fmla="*/ 9232558 h 10264002"/>
                  <a:gd name="connsiteX14" fmla="*/ 4428541 w 4428541"/>
                  <a:gd name="connsiteY14" fmla="*/ 10264002 h 10264002"/>
                  <a:gd name="connsiteX0" fmla="*/ 1509776 w 4428541"/>
                  <a:gd name="connsiteY0" fmla="*/ 600623 h 10264002"/>
                  <a:gd name="connsiteX1" fmla="*/ 1502461 w 4428541"/>
                  <a:gd name="connsiteY1" fmla="*/ 227548 h 10264002"/>
                  <a:gd name="connsiteX2" fmla="*/ 1378103 w 4428541"/>
                  <a:gd name="connsiteY2" fmla="*/ 73929 h 10264002"/>
                  <a:gd name="connsiteX3" fmla="*/ 1246429 w 4428541"/>
                  <a:gd name="connsiteY3" fmla="*/ 66614 h 10264002"/>
                  <a:gd name="connsiteX4" fmla="*/ 1129386 w 4428541"/>
                  <a:gd name="connsiteY4" fmla="*/ 125135 h 10264002"/>
                  <a:gd name="connsiteX5" fmla="*/ 434442 w 4428541"/>
                  <a:gd name="connsiteY5" fmla="*/ 1551599 h 10264002"/>
                  <a:gd name="connsiteX6" fmla="*/ 83312 w 4428541"/>
                  <a:gd name="connsiteY6" fmla="*/ 1866153 h 10264002"/>
                  <a:gd name="connsiteX7" fmla="*/ 2845 w 4428541"/>
                  <a:gd name="connsiteY7" fmla="*/ 2356271 h 10264002"/>
                  <a:gd name="connsiteX8" fmla="*/ 149149 w 4428541"/>
                  <a:gd name="connsiteY8" fmla="*/ 3190204 h 10264002"/>
                  <a:gd name="connsiteX9" fmla="*/ 734365 w 4428541"/>
                  <a:gd name="connsiteY9" fmla="*/ 4287484 h 10264002"/>
                  <a:gd name="connsiteX10" fmla="*/ 1144015 w 4428541"/>
                  <a:gd name="connsiteY10" fmla="*/ 5296982 h 10264002"/>
                  <a:gd name="connsiteX11" fmla="*/ 3148380 w 4428541"/>
                  <a:gd name="connsiteY11" fmla="*/ 7440334 h 10264002"/>
                  <a:gd name="connsiteX12" fmla="*/ 3338575 w 4428541"/>
                  <a:gd name="connsiteY12" fmla="*/ 8340104 h 10264002"/>
                  <a:gd name="connsiteX13" fmla="*/ 3528770 w 4428541"/>
                  <a:gd name="connsiteY13" fmla="*/ 9232558 h 10264002"/>
                  <a:gd name="connsiteX14" fmla="*/ 4428541 w 4428541"/>
                  <a:gd name="connsiteY14" fmla="*/ 10264002 h 10264002"/>
                  <a:gd name="connsiteX0" fmla="*/ 1506931 w 4425696"/>
                  <a:gd name="connsiteY0" fmla="*/ 600623 h 10264002"/>
                  <a:gd name="connsiteX1" fmla="*/ 1499616 w 4425696"/>
                  <a:gd name="connsiteY1" fmla="*/ 227548 h 10264002"/>
                  <a:gd name="connsiteX2" fmla="*/ 1375258 w 4425696"/>
                  <a:gd name="connsiteY2" fmla="*/ 73929 h 10264002"/>
                  <a:gd name="connsiteX3" fmla="*/ 1243584 w 4425696"/>
                  <a:gd name="connsiteY3" fmla="*/ 66614 h 10264002"/>
                  <a:gd name="connsiteX4" fmla="*/ 1126541 w 4425696"/>
                  <a:gd name="connsiteY4" fmla="*/ 125135 h 10264002"/>
                  <a:gd name="connsiteX5" fmla="*/ 431597 w 4425696"/>
                  <a:gd name="connsiteY5" fmla="*/ 1551599 h 10264002"/>
                  <a:gd name="connsiteX6" fmla="*/ 80467 w 4425696"/>
                  <a:gd name="connsiteY6" fmla="*/ 1866153 h 10264002"/>
                  <a:gd name="connsiteX7" fmla="*/ 0 w 4425696"/>
                  <a:gd name="connsiteY7" fmla="*/ 2356271 h 10264002"/>
                  <a:gd name="connsiteX8" fmla="*/ 146304 w 4425696"/>
                  <a:gd name="connsiteY8" fmla="*/ 3190204 h 10264002"/>
                  <a:gd name="connsiteX9" fmla="*/ 731520 w 4425696"/>
                  <a:gd name="connsiteY9" fmla="*/ 4287484 h 10264002"/>
                  <a:gd name="connsiteX10" fmla="*/ 1141170 w 4425696"/>
                  <a:gd name="connsiteY10" fmla="*/ 5296982 h 10264002"/>
                  <a:gd name="connsiteX11" fmla="*/ 3145535 w 4425696"/>
                  <a:gd name="connsiteY11" fmla="*/ 7440334 h 10264002"/>
                  <a:gd name="connsiteX12" fmla="*/ 3335730 w 4425696"/>
                  <a:gd name="connsiteY12" fmla="*/ 8340104 h 10264002"/>
                  <a:gd name="connsiteX13" fmla="*/ 3525925 w 4425696"/>
                  <a:gd name="connsiteY13" fmla="*/ 9232558 h 10264002"/>
                  <a:gd name="connsiteX14" fmla="*/ 4425696 w 4425696"/>
                  <a:gd name="connsiteY14" fmla="*/ 10264002 h 10264002"/>
                  <a:gd name="connsiteX0" fmla="*/ 1506931 w 4425696"/>
                  <a:gd name="connsiteY0" fmla="*/ 600623 h 10264002"/>
                  <a:gd name="connsiteX1" fmla="*/ 1499616 w 4425696"/>
                  <a:gd name="connsiteY1" fmla="*/ 227548 h 10264002"/>
                  <a:gd name="connsiteX2" fmla="*/ 1375258 w 4425696"/>
                  <a:gd name="connsiteY2" fmla="*/ 73929 h 10264002"/>
                  <a:gd name="connsiteX3" fmla="*/ 1243584 w 4425696"/>
                  <a:gd name="connsiteY3" fmla="*/ 66614 h 10264002"/>
                  <a:gd name="connsiteX4" fmla="*/ 1126541 w 4425696"/>
                  <a:gd name="connsiteY4" fmla="*/ 125135 h 10264002"/>
                  <a:gd name="connsiteX5" fmla="*/ 431597 w 4425696"/>
                  <a:gd name="connsiteY5" fmla="*/ 1551599 h 10264002"/>
                  <a:gd name="connsiteX6" fmla="*/ 80467 w 4425696"/>
                  <a:gd name="connsiteY6" fmla="*/ 1866153 h 10264002"/>
                  <a:gd name="connsiteX7" fmla="*/ 0 w 4425696"/>
                  <a:gd name="connsiteY7" fmla="*/ 2356271 h 10264002"/>
                  <a:gd name="connsiteX8" fmla="*/ 146304 w 4425696"/>
                  <a:gd name="connsiteY8" fmla="*/ 3190204 h 10264002"/>
                  <a:gd name="connsiteX9" fmla="*/ 731520 w 4425696"/>
                  <a:gd name="connsiteY9" fmla="*/ 4287484 h 10264002"/>
                  <a:gd name="connsiteX10" fmla="*/ 1141170 w 4425696"/>
                  <a:gd name="connsiteY10" fmla="*/ 5296982 h 10264002"/>
                  <a:gd name="connsiteX11" fmla="*/ 3145535 w 4425696"/>
                  <a:gd name="connsiteY11" fmla="*/ 7440334 h 10264002"/>
                  <a:gd name="connsiteX12" fmla="*/ 3335730 w 4425696"/>
                  <a:gd name="connsiteY12" fmla="*/ 8340104 h 10264002"/>
                  <a:gd name="connsiteX13" fmla="*/ 3525925 w 4425696"/>
                  <a:gd name="connsiteY13" fmla="*/ 9232558 h 10264002"/>
                  <a:gd name="connsiteX14" fmla="*/ 4425696 w 4425696"/>
                  <a:gd name="connsiteY14" fmla="*/ 10264002 h 10264002"/>
                  <a:gd name="connsiteX0" fmla="*/ 1506931 w 4425696"/>
                  <a:gd name="connsiteY0" fmla="*/ 600623 h 10264002"/>
                  <a:gd name="connsiteX1" fmla="*/ 1499616 w 4425696"/>
                  <a:gd name="connsiteY1" fmla="*/ 227548 h 10264002"/>
                  <a:gd name="connsiteX2" fmla="*/ 1375258 w 4425696"/>
                  <a:gd name="connsiteY2" fmla="*/ 73929 h 10264002"/>
                  <a:gd name="connsiteX3" fmla="*/ 1243584 w 4425696"/>
                  <a:gd name="connsiteY3" fmla="*/ 66614 h 10264002"/>
                  <a:gd name="connsiteX4" fmla="*/ 1126541 w 4425696"/>
                  <a:gd name="connsiteY4" fmla="*/ 125135 h 10264002"/>
                  <a:gd name="connsiteX5" fmla="*/ 431597 w 4425696"/>
                  <a:gd name="connsiteY5" fmla="*/ 1551599 h 10264002"/>
                  <a:gd name="connsiteX6" fmla="*/ 80467 w 4425696"/>
                  <a:gd name="connsiteY6" fmla="*/ 1866153 h 10264002"/>
                  <a:gd name="connsiteX7" fmla="*/ 0 w 4425696"/>
                  <a:gd name="connsiteY7" fmla="*/ 2356271 h 10264002"/>
                  <a:gd name="connsiteX8" fmla="*/ 146304 w 4425696"/>
                  <a:gd name="connsiteY8" fmla="*/ 3190204 h 10264002"/>
                  <a:gd name="connsiteX9" fmla="*/ 731520 w 4425696"/>
                  <a:gd name="connsiteY9" fmla="*/ 4287484 h 10264002"/>
                  <a:gd name="connsiteX10" fmla="*/ 1141170 w 4425696"/>
                  <a:gd name="connsiteY10" fmla="*/ 5296982 h 10264002"/>
                  <a:gd name="connsiteX11" fmla="*/ 3145535 w 4425696"/>
                  <a:gd name="connsiteY11" fmla="*/ 7440334 h 10264002"/>
                  <a:gd name="connsiteX12" fmla="*/ 3335730 w 4425696"/>
                  <a:gd name="connsiteY12" fmla="*/ 8340104 h 10264002"/>
                  <a:gd name="connsiteX13" fmla="*/ 3525925 w 4425696"/>
                  <a:gd name="connsiteY13" fmla="*/ 9232558 h 10264002"/>
                  <a:gd name="connsiteX14" fmla="*/ 4425696 w 4425696"/>
                  <a:gd name="connsiteY14" fmla="*/ 10264002 h 10264002"/>
                  <a:gd name="connsiteX0" fmla="*/ 1506931 w 4425696"/>
                  <a:gd name="connsiteY0" fmla="*/ 604821 h 10268200"/>
                  <a:gd name="connsiteX1" fmla="*/ 1499616 w 4425696"/>
                  <a:gd name="connsiteY1" fmla="*/ 231746 h 10268200"/>
                  <a:gd name="connsiteX2" fmla="*/ 1375258 w 4425696"/>
                  <a:gd name="connsiteY2" fmla="*/ 78127 h 10268200"/>
                  <a:gd name="connsiteX3" fmla="*/ 1126541 w 4425696"/>
                  <a:gd name="connsiteY3" fmla="*/ 129333 h 10268200"/>
                  <a:gd name="connsiteX4" fmla="*/ 431597 w 4425696"/>
                  <a:gd name="connsiteY4" fmla="*/ 1555797 h 10268200"/>
                  <a:gd name="connsiteX5" fmla="*/ 80467 w 4425696"/>
                  <a:gd name="connsiteY5" fmla="*/ 1870351 h 10268200"/>
                  <a:gd name="connsiteX6" fmla="*/ 0 w 4425696"/>
                  <a:gd name="connsiteY6" fmla="*/ 2360469 h 10268200"/>
                  <a:gd name="connsiteX7" fmla="*/ 146304 w 4425696"/>
                  <a:gd name="connsiteY7" fmla="*/ 3194402 h 10268200"/>
                  <a:gd name="connsiteX8" fmla="*/ 731520 w 4425696"/>
                  <a:gd name="connsiteY8" fmla="*/ 4291682 h 10268200"/>
                  <a:gd name="connsiteX9" fmla="*/ 1141170 w 4425696"/>
                  <a:gd name="connsiteY9" fmla="*/ 5301180 h 10268200"/>
                  <a:gd name="connsiteX10" fmla="*/ 3145535 w 4425696"/>
                  <a:gd name="connsiteY10" fmla="*/ 7444532 h 10268200"/>
                  <a:gd name="connsiteX11" fmla="*/ 3335730 w 4425696"/>
                  <a:gd name="connsiteY11" fmla="*/ 8344302 h 10268200"/>
                  <a:gd name="connsiteX12" fmla="*/ 3525925 w 4425696"/>
                  <a:gd name="connsiteY12" fmla="*/ 9236756 h 10268200"/>
                  <a:gd name="connsiteX13" fmla="*/ 4425696 w 4425696"/>
                  <a:gd name="connsiteY13" fmla="*/ 10268200 h 10268200"/>
                  <a:gd name="connsiteX0" fmla="*/ 1506931 w 4425696"/>
                  <a:gd name="connsiteY0" fmla="*/ 565668 h 10229047"/>
                  <a:gd name="connsiteX1" fmla="*/ 1499616 w 4425696"/>
                  <a:gd name="connsiteY1" fmla="*/ 192593 h 10229047"/>
                  <a:gd name="connsiteX2" fmla="*/ 1126541 w 4425696"/>
                  <a:gd name="connsiteY2" fmla="*/ 90180 h 10229047"/>
                  <a:gd name="connsiteX3" fmla="*/ 431597 w 4425696"/>
                  <a:gd name="connsiteY3" fmla="*/ 1516644 h 10229047"/>
                  <a:gd name="connsiteX4" fmla="*/ 80467 w 4425696"/>
                  <a:gd name="connsiteY4" fmla="*/ 1831198 h 10229047"/>
                  <a:gd name="connsiteX5" fmla="*/ 0 w 4425696"/>
                  <a:gd name="connsiteY5" fmla="*/ 2321316 h 10229047"/>
                  <a:gd name="connsiteX6" fmla="*/ 146304 w 4425696"/>
                  <a:gd name="connsiteY6" fmla="*/ 3155249 h 10229047"/>
                  <a:gd name="connsiteX7" fmla="*/ 731520 w 4425696"/>
                  <a:gd name="connsiteY7" fmla="*/ 4252529 h 10229047"/>
                  <a:gd name="connsiteX8" fmla="*/ 1141170 w 4425696"/>
                  <a:gd name="connsiteY8" fmla="*/ 5262027 h 10229047"/>
                  <a:gd name="connsiteX9" fmla="*/ 3145535 w 4425696"/>
                  <a:gd name="connsiteY9" fmla="*/ 7405379 h 10229047"/>
                  <a:gd name="connsiteX10" fmla="*/ 3335730 w 4425696"/>
                  <a:gd name="connsiteY10" fmla="*/ 8305149 h 10229047"/>
                  <a:gd name="connsiteX11" fmla="*/ 3525925 w 4425696"/>
                  <a:gd name="connsiteY11" fmla="*/ 9197603 h 10229047"/>
                  <a:gd name="connsiteX12" fmla="*/ 4425696 w 4425696"/>
                  <a:gd name="connsiteY12" fmla="*/ 10229047 h 10229047"/>
                  <a:gd name="connsiteX0" fmla="*/ 1506931 w 4425696"/>
                  <a:gd name="connsiteY0" fmla="*/ 565668 h 10229047"/>
                  <a:gd name="connsiteX1" fmla="*/ 1499616 w 4425696"/>
                  <a:gd name="connsiteY1" fmla="*/ 192593 h 10229047"/>
                  <a:gd name="connsiteX2" fmla="*/ 1126541 w 4425696"/>
                  <a:gd name="connsiteY2" fmla="*/ 90180 h 10229047"/>
                  <a:gd name="connsiteX3" fmla="*/ 431597 w 4425696"/>
                  <a:gd name="connsiteY3" fmla="*/ 1516644 h 10229047"/>
                  <a:gd name="connsiteX4" fmla="*/ 80467 w 4425696"/>
                  <a:gd name="connsiteY4" fmla="*/ 1831198 h 10229047"/>
                  <a:gd name="connsiteX5" fmla="*/ 0 w 4425696"/>
                  <a:gd name="connsiteY5" fmla="*/ 2321316 h 10229047"/>
                  <a:gd name="connsiteX6" fmla="*/ 146304 w 4425696"/>
                  <a:gd name="connsiteY6" fmla="*/ 3155249 h 10229047"/>
                  <a:gd name="connsiteX7" fmla="*/ 731520 w 4425696"/>
                  <a:gd name="connsiteY7" fmla="*/ 4252529 h 10229047"/>
                  <a:gd name="connsiteX8" fmla="*/ 1141170 w 4425696"/>
                  <a:gd name="connsiteY8" fmla="*/ 5262027 h 10229047"/>
                  <a:gd name="connsiteX9" fmla="*/ 3145535 w 4425696"/>
                  <a:gd name="connsiteY9" fmla="*/ 7405379 h 10229047"/>
                  <a:gd name="connsiteX10" fmla="*/ 3335730 w 4425696"/>
                  <a:gd name="connsiteY10" fmla="*/ 8305149 h 10229047"/>
                  <a:gd name="connsiteX11" fmla="*/ 3525925 w 4425696"/>
                  <a:gd name="connsiteY11" fmla="*/ 9197603 h 10229047"/>
                  <a:gd name="connsiteX12" fmla="*/ 4425696 w 4425696"/>
                  <a:gd name="connsiteY12" fmla="*/ 10229047 h 10229047"/>
                  <a:gd name="connsiteX0" fmla="*/ 1506931 w 4425696"/>
                  <a:gd name="connsiteY0" fmla="*/ 577339 h 10240718"/>
                  <a:gd name="connsiteX1" fmla="*/ 1505966 w 4425696"/>
                  <a:gd name="connsiteY1" fmla="*/ 166164 h 10240718"/>
                  <a:gd name="connsiteX2" fmla="*/ 1126541 w 4425696"/>
                  <a:gd name="connsiteY2" fmla="*/ 101851 h 10240718"/>
                  <a:gd name="connsiteX3" fmla="*/ 431597 w 4425696"/>
                  <a:gd name="connsiteY3" fmla="*/ 1528315 h 10240718"/>
                  <a:gd name="connsiteX4" fmla="*/ 80467 w 4425696"/>
                  <a:gd name="connsiteY4" fmla="*/ 1842869 h 10240718"/>
                  <a:gd name="connsiteX5" fmla="*/ 0 w 4425696"/>
                  <a:gd name="connsiteY5" fmla="*/ 2332987 h 10240718"/>
                  <a:gd name="connsiteX6" fmla="*/ 146304 w 4425696"/>
                  <a:gd name="connsiteY6" fmla="*/ 3166920 h 10240718"/>
                  <a:gd name="connsiteX7" fmla="*/ 731520 w 4425696"/>
                  <a:gd name="connsiteY7" fmla="*/ 4264200 h 10240718"/>
                  <a:gd name="connsiteX8" fmla="*/ 1141170 w 4425696"/>
                  <a:gd name="connsiteY8" fmla="*/ 5273698 h 10240718"/>
                  <a:gd name="connsiteX9" fmla="*/ 3145535 w 4425696"/>
                  <a:gd name="connsiteY9" fmla="*/ 7417050 h 10240718"/>
                  <a:gd name="connsiteX10" fmla="*/ 3335730 w 4425696"/>
                  <a:gd name="connsiteY10" fmla="*/ 8316820 h 10240718"/>
                  <a:gd name="connsiteX11" fmla="*/ 3525925 w 4425696"/>
                  <a:gd name="connsiteY11" fmla="*/ 9209274 h 10240718"/>
                  <a:gd name="connsiteX12" fmla="*/ 4425696 w 4425696"/>
                  <a:gd name="connsiteY12" fmla="*/ 10240718 h 10240718"/>
                  <a:gd name="connsiteX0" fmla="*/ 1506931 w 4425696"/>
                  <a:gd name="connsiteY0" fmla="*/ 583090 h 10246469"/>
                  <a:gd name="connsiteX1" fmla="*/ 1505966 w 4425696"/>
                  <a:gd name="connsiteY1" fmla="*/ 171915 h 10246469"/>
                  <a:gd name="connsiteX2" fmla="*/ 1126541 w 4425696"/>
                  <a:gd name="connsiteY2" fmla="*/ 107602 h 10246469"/>
                  <a:gd name="connsiteX3" fmla="*/ 431597 w 4425696"/>
                  <a:gd name="connsiteY3" fmla="*/ 1534066 h 10246469"/>
                  <a:gd name="connsiteX4" fmla="*/ 80467 w 4425696"/>
                  <a:gd name="connsiteY4" fmla="*/ 1848620 h 10246469"/>
                  <a:gd name="connsiteX5" fmla="*/ 0 w 4425696"/>
                  <a:gd name="connsiteY5" fmla="*/ 2338738 h 10246469"/>
                  <a:gd name="connsiteX6" fmla="*/ 146304 w 4425696"/>
                  <a:gd name="connsiteY6" fmla="*/ 3172671 h 10246469"/>
                  <a:gd name="connsiteX7" fmla="*/ 731520 w 4425696"/>
                  <a:gd name="connsiteY7" fmla="*/ 4269951 h 10246469"/>
                  <a:gd name="connsiteX8" fmla="*/ 1141170 w 4425696"/>
                  <a:gd name="connsiteY8" fmla="*/ 5279449 h 10246469"/>
                  <a:gd name="connsiteX9" fmla="*/ 3145535 w 4425696"/>
                  <a:gd name="connsiteY9" fmla="*/ 7422801 h 10246469"/>
                  <a:gd name="connsiteX10" fmla="*/ 3335730 w 4425696"/>
                  <a:gd name="connsiteY10" fmla="*/ 8322571 h 10246469"/>
                  <a:gd name="connsiteX11" fmla="*/ 3525925 w 4425696"/>
                  <a:gd name="connsiteY11" fmla="*/ 9215025 h 10246469"/>
                  <a:gd name="connsiteX12" fmla="*/ 4425696 w 4425696"/>
                  <a:gd name="connsiteY12" fmla="*/ 10246469 h 10246469"/>
                  <a:gd name="connsiteX0" fmla="*/ 1506931 w 4425696"/>
                  <a:gd name="connsiteY0" fmla="*/ 540833 h 10204212"/>
                  <a:gd name="connsiteX1" fmla="*/ 1505966 w 4425696"/>
                  <a:gd name="connsiteY1" fmla="*/ 129658 h 10204212"/>
                  <a:gd name="connsiteX2" fmla="*/ 1126541 w 4425696"/>
                  <a:gd name="connsiteY2" fmla="*/ 65345 h 10204212"/>
                  <a:gd name="connsiteX3" fmla="*/ 431597 w 4425696"/>
                  <a:gd name="connsiteY3" fmla="*/ 1491809 h 10204212"/>
                  <a:gd name="connsiteX4" fmla="*/ 80467 w 4425696"/>
                  <a:gd name="connsiteY4" fmla="*/ 1806363 h 10204212"/>
                  <a:gd name="connsiteX5" fmla="*/ 0 w 4425696"/>
                  <a:gd name="connsiteY5" fmla="*/ 2296481 h 10204212"/>
                  <a:gd name="connsiteX6" fmla="*/ 146304 w 4425696"/>
                  <a:gd name="connsiteY6" fmla="*/ 3130414 h 10204212"/>
                  <a:gd name="connsiteX7" fmla="*/ 731520 w 4425696"/>
                  <a:gd name="connsiteY7" fmla="*/ 4227694 h 10204212"/>
                  <a:gd name="connsiteX8" fmla="*/ 1141170 w 4425696"/>
                  <a:gd name="connsiteY8" fmla="*/ 5237192 h 10204212"/>
                  <a:gd name="connsiteX9" fmla="*/ 3145535 w 4425696"/>
                  <a:gd name="connsiteY9" fmla="*/ 7380544 h 10204212"/>
                  <a:gd name="connsiteX10" fmla="*/ 3335730 w 4425696"/>
                  <a:gd name="connsiteY10" fmla="*/ 8280314 h 10204212"/>
                  <a:gd name="connsiteX11" fmla="*/ 3525925 w 4425696"/>
                  <a:gd name="connsiteY11" fmla="*/ 9172768 h 10204212"/>
                  <a:gd name="connsiteX12" fmla="*/ 4425696 w 4425696"/>
                  <a:gd name="connsiteY12" fmla="*/ 10204212 h 10204212"/>
                  <a:gd name="connsiteX0" fmla="*/ 1506931 w 4425696"/>
                  <a:gd name="connsiteY0" fmla="*/ 540833 h 10204212"/>
                  <a:gd name="connsiteX1" fmla="*/ 1505966 w 4425696"/>
                  <a:gd name="connsiteY1" fmla="*/ 129658 h 10204212"/>
                  <a:gd name="connsiteX2" fmla="*/ 1126541 w 4425696"/>
                  <a:gd name="connsiteY2" fmla="*/ 65345 h 10204212"/>
                  <a:gd name="connsiteX3" fmla="*/ 431597 w 4425696"/>
                  <a:gd name="connsiteY3" fmla="*/ 1491809 h 10204212"/>
                  <a:gd name="connsiteX4" fmla="*/ 80467 w 4425696"/>
                  <a:gd name="connsiteY4" fmla="*/ 1806363 h 10204212"/>
                  <a:gd name="connsiteX5" fmla="*/ 0 w 4425696"/>
                  <a:gd name="connsiteY5" fmla="*/ 2296481 h 10204212"/>
                  <a:gd name="connsiteX6" fmla="*/ 146304 w 4425696"/>
                  <a:gd name="connsiteY6" fmla="*/ 3130414 h 10204212"/>
                  <a:gd name="connsiteX7" fmla="*/ 731520 w 4425696"/>
                  <a:gd name="connsiteY7" fmla="*/ 4227694 h 10204212"/>
                  <a:gd name="connsiteX8" fmla="*/ 1141170 w 4425696"/>
                  <a:gd name="connsiteY8" fmla="*/ 5237192 h 10204212"/>
                  <a:gd name="connsiteX9" fmla="*/ 3145535 w 4425696"/>
                  <a:gd name="connsiteY9" fmla="*/ 7380544 h 10204212"/>
                  <a:gd name="connsiteX10" fmla="*/ 3335730 w 4425696"/>
                  <a:gd name="connsiteY10" fmla="*/ 8280314 h 10204212"/>
                  <a:gd name="connsiteX11" fmla="*/ 3525925 w 4425696"/>
                  <a:gd name="connsiteY11" fmla="*/ 9172768 h 10204212"/>
                  <a:gd name="connsiteX12" fmla="*/ 4425696 w 4425696"/>
                  <a:gd name="connsiteY12" fmla="*/ 10204212 h 10204212"/>
                  <a:gd name="connsiteX0" fmla="*/ 1506931 w 4425696"/>
                  <a:gd name="connsiteY0" fmla="*/ 540833 h 10204212"/>
                  <a:gd name="connsiteX1" fmla="*/ 1505966 w 4425696"/>
                  <a:gd name="connsiteY1" fmla="*/ 129658 h 10204212"/>
                  <a:gd name="connsiteX2" fmla="*/ 1126541 w 4425696"/>
                  <a:gd name="connsiteY2" fmla="*/ 65345 h 10204212"/>
                  <a:gd name="connsiteX3" fmla="*/ 431597 w 4425696"/>
                  <a:gd name="connsiteY3" fmla="*/ 1491809 h 10204212"/>
                  <a:gd name="connsiteX4" fmla="*/ 80467 w 4425696"/>
                  <a:gd name="connsiteY4" fmla="*/ 1806363 h 10204212"/>
                  <a:gd name="connsiteX5" fmla="*/ 0 w 4425696"/>
                  <a:gd name="connsiteY5" fmla="*/ 2296481 h 10204212"/>
                  <a:gd name="connsiteX6" fmla="*/ 146304 w 4425696"/>
                  <a:gd name="connsiteY6" fmla="*/ 3130414 h 10204212"/>
                  <a:gd name="connsiteX7" fmla="*/ 731520 w 4425696"/>
                  <a:gd name="connsiteY7" fmla="*/ 4227694 h 10204212"/>
                  <a:gd name="connsiteX8" fmla="*/ 1141170 w 4425696"/>
                  <a:gd name="connsiteY8" fmla="*/ 5237192 h 10204212"/>
                  <a:gd name="connsiteX9" fmla="*/ 3145535 w 4425696"/>
                  <a:gd name="connsiteY9" fmla="*/ 7380544 h 10204212"/>
                  <a:gd name="connsiteX10" fmla="*/ 3335730 w 4425696"/>
                  <a:gd name="connsiteY10" fmla="*/ 8280314 h 10204212"/>
                  <a:gd name="connsiteX11" fmla="*/ 3525925 w 4425696"/>
                  <a:gd name="connsiteY11" fmla="*/ 9172768 h 10204212"/>
                  <a:gd name="connsiteX12" fmla="*/ 4425696 w 4425696"/>
                  <a:gd name="connsiteY12" fmla="*/ 10204212 h 10204212"/>
                  <a:gd name="connsiteX0" fmla="*/ 1506931 w 4425696"/>
                  <a:gd name="connsiteY0" fmla="*/ 540833 h 10204212"/>
                  <a:gd name="connsiteX1" fmla="*/ 1505966 w 4425696"/>
                  <a:gd name="connsiteY1" fmla="*/ 129658 h 10204212"/>
                  <a:gd name="connsiteX2" fmla="*/ 1126541 w 4425696"/>
                  <a:gd name="connsiteY2" fmla="*/ 65345 h 10204212"/>
                  <a:gd name="connsiteX3" fmla="*/ 431597 w 4425696"/>
                  <a:gd name="connsiteY3" fmla="*/ 1491809 h 10204212"/>
                  <a:gd name="connsiteX4" fmla="*/ 80467 w 4425696"/>
                  <a:gd name="connsiteY4" fmla="*/ 1806363 h 10204212"/>
                  <a:gd name="connsiteX5" fmla="*/ 0 w 4425696"/>
                  <a:gd name="connsiteY5" fmla="*/ 2296481 h 10204212"/>
                  <a:gd name="connsiteX6" fmla="*/ 146304 w 4425696"/>
                  <a:gd name="connsiteY6" fmla="*/ 3130414 h 10204212"/>
                  <a:gd name="connsiteX7" fmla="*/ 731520 w 4425696"/>
                  <a:gd name="connsiteY7" fmla="*/ 4227694 h 10204212"/>
                  <a:gd name="connsiteX8" fmla="*/ 1141170 w 4425696"/>
                  <a:gd name="connsiteY8" fmla="*/ 5237192 h 10204212"/>
                  <a:gd name="connsiteX9" fmla="*/ 3145535 w 4425696"/>
                  <a:gd name="connsiteY9" fmla="*/ 7380544 h 10204212"/>
                  <a:gd name="connsiteX10" fmla="*/ 3335730 w 4425696"/>
                  <a:gd name="connsiteY10" fmla="*/ 8280314 h 10204212"/>
                  <a:gd name="connsiteX11" fmla="*/ 3525925 w 4425696"/>
                  <a:gd name="connsiteY11" fmla="*/ 9172768 h 10204212"/>
                  <a:gd name="connsiteX12" fmla="*/ 4425696 w 4425696"/>
                  <a:gd name="connsiteY12" fmla="*/ 10204212 h 10204212"/>
                  <a:gd name="connsiteX0" fmla="*/ 1506931 w 4425696"/>
                  <a:gd name="connsiteY0" fmla="*/ 530881 h 10194260"/>
                  <a:gd name="connsiteX1" fmla="*/ 1505966 w 4425696"/>
                  <a:gd name="connsiteY1" fmla="*/ 119706 h 10194260"/>
                  <a:gd name="connsiteX2" fmla="*/ 1137112 w 4425696"/>
                  <a:gd name="connsiteY2" fmla="*/ 60679 h 10194260"/>
                  <a:gd name="connsiteX3" fmla="*/ 431597 w 4425696"/>
                  <a:gd name="connsiteY3" fmla="*/ 1481857 h 10194260"/>
                  <a:gd name="connsiteX4" fmla="*/ 80467 w 4425696"/>
                  <a:gd name="connsiteY4" fmla="*/ 1796411 h 10194260"/>
                  <a:gd name="connsiteX5" fmla="*/ 0 w 4425696"/>
                  <a:gd name="connsiteY5" fmla="*/ 2286529 h 10194260"/>
                  <a:gd name="connsiteX6" fmla="*/ 146304 w 4425696"/>
                  <a:gd name="connsiteY6" fmla="*/ 3120462 h 10194260"/>
                  <a:gd name="connsiteX7" fmla="*/ 731520 w 4425696"/>
                  <a:gd name="connsiteY7" fmla="*/ 4217742 h 10194260"/>
                  <a:gd name="connsiteX8" fmla="*/ 1141170 w 4425696"/>
                  <a:gd name="connsiteY8" fmla="*/ 5227240 h 10194260"/>
                  <a:gd name="connsiteX9" fmla="*/ 3145535 w 4425696"/>
                  <a:gd name="connsiteY9" fmla="*/ 7370592 h 10194260"/>
                  <a:gd name="connsiteX10" fmla="*/ 3335730 w 4425696"/>
                  <a:gd name="connsiteY10" fmla="*/ 8270362 h 10194260"/>
                  <a:gd name="connsiteX11" fmla="*/ 3525925 w 4425696"/>
                  <a:gd name="connsiteY11" fmla="*/ 9162816 h 10194260"/>
                  <a:gd name="connsiteX12" fmla="*/ 4425696 w 4425696"/>
                  <a:gd name="connsiteY12" fmla="*/ 10194260 h 10194260"/>
                  <a:gd name="connsiteX0" fmla="*/ 1506931 w 4425696"/>
                  <a:gd name="connsiteY0" fmla="*/ 530881 h 10194260"/>
                  <a:gd name="connsiteX1" fmla="*/ 1505966 w 4425696"/>
                  <a:gd name="connsiteY1" fmla="*/ 119706 h 10194260"/>
                  <a:gd name="connsiteX2" fmla="*/ 1137112 w 4425696"/>
                  <a:gd name="connsiteY2" fmla="*/ 60679 h 10194260"/>
                  <a:gd name="connsiteX3" fmla="*/ 431597 w 4425696"/>
                  <a:gd name="connsiteY3" fmla="*/ 1481857 h 10194260"/>
                  <a:gd name="connsiteX4" fmla="*/ 80467 w 4425696"/>
                  <a:gd name="connsiteY4" fmla="*/ 1796411 h 10194260"/>
                  <a:gd name="connsiteX5" fmla="*/ 0 w 4425696"/>
                  <a:gd name="connsiteY5" fmla="*/ 2286529 h 10194260"/>
                  <a:gd name="connsiteX6" fmla="*/ 146304 w 4425696"/>
                  <a:gd name="connsiteY6" fmla="*/ 3120462 h 10194260"/>
                  <a:gd name="connsiteX7" fmla="*/ 731520 w 4425696"/>
                  <a:gd name="connsiteY7" fmla="*/ 4217742 h 10194260"/>
                  <a:gd name="connsiteX8" fmla="*/ 1141170 w 4425696"/>
                  <a:gd name="connsiteY8" fmla="*/ 5227240 h 10194260"/>
                  <a:gd name="connsiteX9" fmla="*/ 3145535 w 4425696"/>
                  <a:gd name="connsiteY9" fmla="*/ 7370592 h 10194260"/>
                  <a:gd name="connsiteX10" fmla="*/ 3335730 w 4425696"/>
                  <a:gd name="connsiteY10" fmla="*/ 8270362 h 10194260"/>
                  <a:gd name="connsiteX11" fmla="*/ 3525925 w 4425696"/>
                  <a:gd name="connsiteY11" fmla="*/ 9162816 h 10194260"/>
                  <a:gd name="connsiteX12" fmla="*/ 4425696 w 4425696"/>
                  <a:gd name="connsiteY12" fmla="*/ 10194260 h 10194260"/>
                  <a:gd name="connsiteX0" fmla="*/ 1506931 w 4425696"/>
                  <a:gd name="connsiteY0" fmla="*/ 530881 h 10194260"/>
                  <a:gd name="connsiteX1" fmla="*/ 1505966 w 4425696"/>
                  <a:gd name="connsiteY1" fmla="*/ 119706 h 10194260"/>
                  <a:gd name="connsiteX2" fmla="*/ 1137112 w 4425696"/>
                  <a:gd name="connsiteY2" fmla="*/ 60679 h 10194260"/>
                  <a:gd name="connsiteX3" fmla="*/ 431597 w 4425696"/>
                  <a:gd name="connsiteY3" fmla="*/ 1481857 h 10194260"/>
                  <a:gd name="connsiteX4" fmla="*/ 80467 w 4425696"/>
                  <a:gd name="connsiteY4" fmla="*/ 1796411 h 10194260"/>
                  <a:gd name="connsiteX5" fmla="*/ 0 w 4425696"/>
                  <a:gd name="connsiteY5" fmla="*/ 2286529 h 10194260"/>
                  <a:gd name="connsiteX6" fmla="*/ 146304 w 4425696"/>
                  <a:gd name="connsiteY6" fmla="*/ 3120462 h 10194260"/>
                  <a:gd name="connsiteX7" fmla="*/ 731520 w 4425696"/>
                  <a:gd name="connsiteY7" fmla="*/ 4217742 h 10194260"/>
                  <a:gd name="connsiteX8" fmla="*/ 1141170 w 4425696"/>
                  <a:gd name="connsiteY8" fmla="*/ 5227240 h 10194260"/>
                  <a:gd name="connsiteX9" fmla="*/ 3145535 w 4425696"/>
                  <a:gd name="connsiteY9" fmla="*/ 7370592 h 10194260"/>
                  <a:gd name="connsiteX10" fmla="*/ 3335730 w 4425696"/>
                  <a:gd name="connsiteY10" fmla="*/ 8270362 h 10194260"/>
                  <a:gd name="connsiteX11" fmla="*/ 3525925 w 4425696"/>
                  <a:gd name="connsiteY11" fmla="*/ 9162816 h 10194260"/>
                  <a:gd name="connsiteX12" fmla="*/ 4425696 w 4425696"/>
                  <a:gd name="connsiteY12" fmla="*/ 10194260 h 10194260"/>
                  <a:gd name="connsiteX0" fmla="*/ 1506931 w 4425696"/>
                  <a:gd name="connsiteY0" fmla="*/ 533728 h 10197107"/>
                  <a:gd name="connsiteX1" fmla="*/ 1490109 w 4425696"/>
                  <a:gd name="connsiteY1" fmla="*/ 111982 h 10197107"/>
                  <a:gd name="connsiteX2" fmla="*/ 1137112 w 4425696"/>
                  <a:gd name="connsiteY2" fmla="*/ 63526 h 10197107"/>
                  <a:gd name="connsiteX3" fmla="*/ 431597 w 4425696"/>
                  <a:gd name="connsiteY3" fmla="*/ 1484704 h 10197107"/>
                  <a:gd name="connsiteX4" fmla="*/ 80467 w 4425696"/>
                  <a:gd name="connsiteY4" fmla="*/ 1799258 h 10197107"/>
                  <a:gd name="connsiteX5" fmla="*/ 0 w 4425696"/>
                  <a:gd name="connsiteY5" fmla="*/ 2289376 h 10197107"/>
                  <a:gd name="connsiteX6" fmla="*/ 146304 w 4425696"/>
                  <a:gd name="connsiteY6" fmla="*/ 3123309 h 10197107"/>
                  <a:gd name="connsiteX7" fmla="*/ 731520 w 4425696"/>
                  <a:gd name="connsiteY7" fmla="*/ 4220589 h 10197107"/>
                  <a:gd name="connsiteX8" fmla="*/ 1141170 w 4425696"/>
                  <a:gd name="connsiteY8" fmla="*/ 5230087 h 10197107"/>
                  <a:gd name="connsiteX9" fmla="*/ 3145535 w 4425696"/>
                  <a:gd name="connsiteY9" fmla="*/ 7373439 h 10197107"/>
                  <a:gd name="connsiteX10" fmla="*/ 3335730 w 4425696"/>
                  <a:gd name="connsiteY10" fmla="*/ 8273209 h 10197107"/>
                  <a:gd name="connsiteX11" fmla="*/ 3525925 w 4425696"/>
                  <a:gd name="connsiteY11" fmla="*/ 9165663 h 10197107"/>
                  <a:gd name="connsiteX12" fmla="*/ 4425696 w 4425696"/>
                  <a:gd name="connsiteY12" fmla="*/ 10197107 h 10197107"/>
                  <a:gd name="connsiteX0" fmla="*/ 1506931 w 4425696"/>
                  <a:gd name="connsiteY0" fmla="*/ 533728 h 10197107"/>
                  <a:gd name="connsiteX1" fmla="*/ 1490109 w 4425696"/>
                  <a:gd name="connsiteY1" fmla="*/ 111982 h 10197107"/>
                  <a:gd name="connsiteX2" fmla="*/ 1137112 w 4425696"/>
                  <a:gd name="connsiteY2" fmla="*/ 63526 h 10197107"/>
                  <a:gd name="connsiteX3" fmla="*/ 431597 w 4425696"/>
                  <a:gd name="connsiteY3" fmla="*/ 1484704 h 10197107"/>
                  <a:gd name="connsiteX4" fmla="*/ 80467 w 4425696"/>
                  <a:gd name="connsiteY4" fmla="*/ 1799258 h 10197107"/>
                  <a:gd name="connsiteX5" fmla="*/ 0 w 4425696"/>
                  <a:gd name="connsiteY5" fmla="*/ 2289376 h 10197107"/>
                  <a:gd name="connsiteX6" fmla="*/ 146304 w 4425696"/>
                  <a:gd name="connsiteY6" fmla="*/ 3123309 h 10197107"/>
                  <a:gd name="connsiteX7" fmla="*/ 731520 w 4425696"/>
                  <a:gd name="connsiteY7" fmla="*/ 4220589 h 10197107"/>
                  <a:gd name="connsiteX8" fmla="*/ 1141170 w 4425696"/>
                  <a:gd name="connsiteY8" fmla="*/ 5230087 h 10197107"/>
                  <a:gd name="connsiteX9" fmla="*/ 3145535 w 4425696"/>
                  <a:gd name="connsiteY9" fmla="*/ 7373439 h 10197107"/>
                  <a:gd name="connsiteX10" fmla="*/ 3335730 w 4425696"/>
                  <a:gd name="connsiteY10" fmla="*/ 8273209 h 10197107"/>
                  <a:gd name="connsiteX11" fmla="*/ 3525925 w 4425696"/>
                  <a:gd name="connsiteY11" fmla="*/ 9165663 h 10197107"/>
                  <a:gd name="connsiteX12" fmla="*/ 4425696 w 4425696"/>
                  <a:gd name="connsiteY12" fmla="*/ 10197107 h 10197107"/>
                  <a:gd name="connsiteX0" fmla="*/ 1506931 w 4425696"/>
                  <a:gd name="connsiteY0" fmla="*/ 538419 h 10201798"/>
                  <a:gd name="connsiteX1" fmla="*/ 1490109 w 4425696"/>
                  <a:gd name="connsiteY1" fmla="*/ 116673 h 10201798"/>
                  <a:gd name="connsiteX2" fmla="*/ 1137112 w 4425696"/>
                  <a:gd name="connsiteY2" fmla="*/ 68217 h 10201798"/>
                  <a:gd name="connsiteX3" fmla="*/ 431597 w 4425696"/>
                  <a:gd name="connsiteY3" fmla="*/ 1489395 h 10201798"/>
                  <a:gd name="connsiteX4" fmla="*/ 80467 w 4425696"/>
                  <a:gd name="connsiteY4" fmla="*/ 1803949 h 10201798"/>
                  <a:gd name="connsiteX5" fmla="*/ 0 w 4425696"/>
                  <a:gd name="connsiteY5" fmla="*/ 2294067 h 10201798"/>
                  <a:gd name="connsiteX6" fmla="*/ 146304 w 4425696"/>
                  <a:gd name="connsiteY6" fmla="*/ 3128000 h 10201798"/>
                  <a:gd name="connsiteX7" fmla="*/ 731520 w 4425696"/>
                  <a:gd name="connsiteY7" fmla="*/ 4225280 h 10201798"/>
                  <a:gd name="connsiteX8" fmla="*/ 1141170 w 4425696"/>
                  <a:gd name="connsiteY8" fmla="*/ 5234778 h 10201798"/>
                  <a:gd name="connsiteX9" fmla="*/ 3145535 w 4425696"/>
                  <a:gd name="connsiteY9" fmla="*/ 7378130 h 10201798"/>
                  <a:gd name="connsiteX10" fmla="*/ 3335730 w 4425696"/>
                  <a:gd name="connsiteY10" fmla="*/ 8277900 h 10201798"/>
                  <a:gd name="connsiteX11" fmla="*/ 3525925 w 4425696"/>
                  <a:gd name="connsiteY11" fmla="*/ 9170354 h 10201798"/>
                  <a:gd name="connsiteX12" fmla="*/ 4425696 w 4425696"/>
                  <a:gd name="connsiteY12" fmla="*/ 10201798 h 10201798"/>
                  <a:gd name="connsiteX0" fmla="*/ 1506931 w 4425696"/>
                  <a:gd name="connsiteY0" fmla="*/ 538419 h 10201798"/>
                  <a:gd name="connsiteX1" fmla="*/ 1490109 w 4425696"/>
                  <a:gd name="connsiteY1" fmla="*/ 116673 h 10201798"/>
                  <a:gd name="connsiteX2" fmla="*/ 1137112 w 4425696"/>
                  <a:gd name="connsiteY2" fmla="*/ 68217 h 10201798"/>
                  <a:gd name="connsiteX3" fmla="*/ 431597 w 4425696"/>
                  <a:gd name="connsiteY3" fmla="*/ 1489395 h 10201798"/>
                  <a:gd name="connsiteX4" fmla="*/ 80467 w 4425696"/>
                  <a:gd name="connsiteY4" fmla="*/ 1803949 h 10201798"/>
                  <a:gd name="connsiteX5" fmla="*/ 0 w 4425696"/>
                  <a:gd name="connsiteY5" fmla="*/ 2294067 h 10201798"/>
                  <a:gd name="connsiteX6" fmla="*/ 146304 w 4425696"/>
                  <a:gd name="connsiteY6" fmla="*/ 3128000 h 10201798"/>
                  <a:gd name="connsiteX7" fmla="*/ 731520 w 4425696"/>
                  <a:gd name="connsiteY7" fmla="*/ 4225280 h 10201798"/>
                  <a:gd name="connsiteX8" fmla="*/ 1141170 w 4425696"/>
                  <a:gd name="connsiteY8" fmla="*/ 5234778 h 10201798"/>
                  <a:gd name="connsiteX9" fmla="*/ 3145535 w 4425696"/>
                  <a:gd name="connsiteY9" fmla="*/ 7378130 h 10201798"/>
                  <a:gd name="connsiteX10" fmla="*/ 3335730 w 4425696"/>
                  <a:gd name="connsiteY10" fmla="*/ 8277900 h 10201798"/>
                  <a:gd name="connsiteX11" fmla="*/ 3525925 w 4425696"/>
                  <a:gd name="connsiteY11" fmla="*/ 9170354 h 10201798"/>
                  <a:gd name="connsiteX12" fmla="*/ 4425696 w 4425696"/>
                  <a:gd name="connsiteY12" fmla="*/ 10201798 h 10201798"/>
                  <a:gd name="connsiteX0" fmla="*/ 1506931 w 4409839"/>
                  <a:gd name="connsiteY0" fmla="*/ 538419 h 10212370"/>
                  <a:gd name="connsiteX1" fmla="*/ 1490109 w 4409839"/>
                  <a:gd name="connsiteY1" fmla="*/ 116673 h 10212370"/>
                  <a:gd name="connsiteX2" fmla="*/ 1137112 w 4409839"/>
                  <a:gd name="connsiteY2" fmla="*/ 68217 h 10212370"/>
                  <a:gd name="connsiteX3" fmla="*/ 431597 w 4409839"/>
                  <a:gd name="connsiteY3" fmla="*/ 1489395 h 10212370"/>
                  <a:gd name="connsiteX4" fmla="*/ 80467 w 4409839"/>
                  <a:gd name="connsiteY4" fmla="*/ 1803949 h 10212370"/>
                  <a:gd name="connsiteX5" fmla="*/ 0 w 4409839"/>
                  <a:gd name="connsiteY5" fmla="*/ 2294067 h 10212370"/>
                  <a:gd name="connsiteX6" fmla="*/ 146304 w 4409839"/>
                  <a:gd name="connsiteY6" fmla="*/ 3128000 h 10212370"/>
                  <a:gd name="connsiteX7" fmla="*/ 731520 w 4409839"/>
                  <a:gd name="connsiteY7" fmla="*/ 4225280 h 10212370"/>
                  <a:gd name="connsiteX8" fmla="*/ 1141170 w 4409839"/>
                  <a:gd name="connsiteY8" fmla="*/ 5234778 h 10212370"/>
                  <a:gd name="connsiteX9" fmla="*/ 3145535 w 4409839"/>
                  <a:gd name="connsiteY9" fmla="*/ 7378130 h 10212370"/>
                  <a:gd name="connsiteX10" fmla="*/ 3335730 w 4409839"/>
                  <a:gd name="connsiteY10" fmla="*/ 8277900 h 10212370"/>
                  <a:gd name="connsiteX11" fmla="*/ 3525925 w 4409839"/>
                  <a:gd name="connsiteY11" fmla="*/ 9170354 h 10212370"/>
                  <a:gd name="connsiteX12" fmla="*/ 4409839 w 4409839"/>
                  <a:gd name="connsiteY12" fmla="*/ 10212370 h 1021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09839" h="10212370">
                    <a:moveTo>
                      <a:pt x="1506931" y="538419"/>
                    </a:moveTo>
                    <a:cubicBezTo>
                      <a:pt x="1506609" y="401361"/>
                      <a:pt x="1490431" y="253731"/>
                      <a:pt x="1490109" y="116673"/>
                    </a:cubicBezTo>
                    <a:cubicBezTo>
                      <a:pt x="1428473" y="38306"/>
                      <a:pt x="1314118" y="-74129"/>
                      <a:pt x="1137112" y="68217"/>
                    </a:cubicBezTo>
                    <a:lnTo>
                      <a:pt x="431597" y="1489395"/>
                    </a:lnTo>
                    <a:lnTo>
                      <a:pt x="80467" y="1803949"/>
                    </a:lnTo>
                    <a:lnTo>
                      <a:pt x="0" y="2294067"/>
                    </a:lnTo>
                    <a:lnTo>
                      <a:pt x="146304" y="3128000"/>
                    </a:lnTo>
                    <a:lnTo>
                      <a:pt x="731520" y="4225280"/>
                    </a:lnTo>
                    <a:lnTo>
                      <a:pt x="1141170" y="5234778"/>
                    </a:lnTo>
                    <a:lnTo>
                      <a:pt x="3145535" y="7378130"/>
                    </a:lnTo>
                    <a:lnTo>
                      <a:pt x="3335730" y="8277900"/>
                    </a:lnTo>
                    <a:lnTo>
                      <a:pt x="3525925" y="9170354"/>
                    </a:lnTo>
                    <a:lnTo>
                      <a:pt x="4409839" y="10212370"/>
                    </a:lnTo>
                  </a:path>
                </a:pathLst>
              </a:custGeom>
              <a:noFill/>
              <a:ln w="5715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quot;No&quot; Symbol 16"/>
              <p:cNvSpPr/>
              <p:nvPr/>
            </p:nvSpPr>
            <p:spPr>
              <a:xfrm>
                <a:off x="3390864" y="-563966"/>
                <a:ext cx="339739" cy="332131"/>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10" name="Rounded Rectangle 9"/>
              <p:cNvSpPr/>
              <p:nvPr/>
            </p:nvSpPr>
            <p:spPr>
              <a:xfrm>
                <a:off x="2988939" y="2819717"/>
                <a:ext cx="571794" cy="24794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p:cNvSpPr/>
              <p:nvPr/>
            </p:nvSpPr>
            <p:spPr>
              <a:xfrm>
                <a:off x="2427162" y="1301750"/>
                <a:ext cx="606649" cy="39642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3370976" y="-720563"/>
                <a:ext cx="935553" cy="977606"/>
              </a:xfrm>
              <a:custGeom>
                <a:avLst/>
                <a:gdLst>
                  <a:gd name="connsiteX0" fmla="*/ 1529618 w 1676805"/>
                  <a:gd name="connsiteY0" fmla="*/ 973393 h 973393"/>
                  <a:gd name="connsiteX1" fmla="*/ 1529618 w 1676805"/>
                  <a:gd name="connsiteY1" fmla="*/ 459307 h 973393"/>
                  <a:gd name="connsiteX2" fmla="*/ 0 w 1676805"/>
                  <a:gd name="connsiteY2" fmla="*/ 0 h 973393"/>
                  <a:gd name="connsiteX0" fmla="*/ 1529618 w 1603523"/>
                  <a:gd name="connsiteY0" fmla="*/ 973393 h 973393"/>
                  <a:gd name="connsiteX1" fmla="*/ 1373706 w 1603523"/>
                  <a:gd name="connsiteY1" fmla="*/ 257043 h 973393"/>
                  <a:gd name="connsiteX2" fmla="*/ 0 w 1603523"/>
                  <a:gd name="connsiteY2" fmla="*/ 0 h 973393"/>
                  <a:gd name="connsiteX0" fmla="*/ 1529618 w 1560682"/>
                  <a:gd name="connsiteY0" fmla="*/ 973393 h 973393"/>
                  <a:gd name="connsiteX1" fmla="*/ 1112448 w 1560682"/>
                  <a:gd name="connsiteY1" fmla="*/ 160125 h 973393"/>
                  <a:gd name="connsiteX2" fmla="*/ 0 w 1560682"/>
                  <a:gd name="connsiteY2" fmla="*/ 0 h 973393"/>
                  <a:gd name="connsiteX0" fmla="*/ 1529618 w 1529618"/>
                  <a:gd name="connsiteY0" fmla="*/ 973393 h 973393"/>
                  <a:gd name="connsiteX1" fmla="*/ 1470625 w 1529618"/>
                  <a:gd name="connsiteY1" fmla="*/ 556225 h 973393"/>
                  <a:gd name="connsiteX2" fmla="*/ 1112448 w 1529618"/>
                  <a:gd name="connsiteY2" fmla="*/ 160125 h 973393"/>
                  <a:gd name="connsiteX3" fmla="*/ 0 w 1529618"/>
                  <a:gd name="connsiteY3" fmla="*/ 0 h 973393"/>
                  <a:gd name="connsiteX0" fmla="*/ 1529618 w 1543198"/>
                  <a:gd name="connsiteY0" fmla="*/ 973393 h 973393"/>
                  <a:gd name="connsiteX1" fmla="*/ 1508549 w 1543198"/>
                  <a:gd name="connsiteY1" fmla="*/ 379245 h 973393"/>
                  <a:gd name="connsiteX2" fmla="*/ 1112448 w 1543198"/>
                  <a:gd name="connsiteY2" fmla="*/ 160125 h 973393"/>
                  <a:gd name="connsiteX3" fmla="*/ 0 w 1543198"/>
                  <a:gd name="connsiteY3" fmla="*/ 0 h 973393"/>
                  <a:gd name="connsiteX0" fmla="*/ 1529618 w 1529618"/>
                  <a:gd name="connsiteY0" fmla="*/ 973393 h 973393"/>
                  <a:gd name="connsiteX1" fmla="*/ 1508549 w 1529618"/>
                  <a:gd name="connsiteY1" fmla="*/ 379245 h 973393"/>
                  <a:gd name="connsiteX2" fmla="*/ 1112448 w 1529618"/>
                  <a:gd name="connsiteY2" fmla="*/ 160125 h 973393"/>
                  <a:gd name="connsiteX3" fmla="*/ 0 w 1529618"/>
                  <a:gd name="connsiteY3" fmla="*/ 0 h 973393"/>
                  <a:gd name="connsiteX0" fmla="*/ 1529618 w 1538046"/>
                  <a:gd name="connsiteY0" fmla="*/ 973393 h 973393"/>
                  <a:gd name="connsiteX1" fmla="*/ 1538046 w 1538046"/>
                  <a:gd name="connsiteY1" fmla="*/ 379245 h 973393"/>
                  <a:gd name="connsiteX2" fmla="*/ 1112448 w 1538046"/>
                  <a:gd name="connsiteY2" fmla="*/ 160125 h 973393"/>
                  <a:gd name="connsiteX3" fmla="*/ 0 w 1538046"/>
                  <a:gd name="connsiteY3" fmla="*/ 0 h 973393"/>
                  <a:gd name="connsiteX0" fmla="*/ 1529618 w 1538046"/>
                  <a:gd name="connsiteY0" fmla="*/ 973393 h 973393"/>
                  <a:gd name="connsiteX1" fmla="*/ 1538046 w 1538046"/>
                  <a:gd name="connsiteY1" fmla="*/ 379245 h 973393"/>
                  <a:gd name="connsiteX2" fmla="*/ 1108234 w 1538046"/>
                  <a:gd name="connsiteY2" fmla="*/ 21069 h 973393"/>
                  <a:gd name="connsiteX3" fmla="*/ 0 w 1538046"/>
                  <a:gd name="connsiteY3" fmla="*/ 0 h 973393"/>
                  <a:gd name="connsiteX0" fmla="*/ 1529618 w 1538046"/>
                  <a:gd name="connsiteY0" fmla="*/ 973393 h 973393"/>
                  <a:gd name="connsiteX1" fmla="*/ 1538046 w 1538046"/>
                  <a:gd name="connsiteY1" fmla="*/ 379245 h 973393"/>
                  <a:gd name="connsiteX2" fmla="*/ 1108234 w 1538046"/>
                  <a:gd name="connsiteY2" fmla="*/ 21069 h 973393"/>
                  <a:gd name="connsiteX3" fmla="*/ 0 w 1538046"/>
                  <a:gd name="connsiteY3" fmla="*/ 0 h 973393"/>
                  <a:gd name="connsiteX0" fmla="*/ 1529618 w 1538046"/>
                  <a:gd name="connsiteY0" fmla="*/ 973393 h 973393"/>
                  <a:gd name="connsiteX1" fmla="*/ 1538046 w 1538046"/>
                  <a:gd name="connsiteY1" fmla="*/ 379245 h 973393"/>
                  <a:gd name="connsiteX2" fmla="*/ 1108234 w 1538046"/>
                  <a:gd name="connsiteY2" fmla="*/ 21069 h 973393"/>
                  <a:gd name="connsiteX3" fmla="*/ 0 w 1538046"/>
                  <a:gd name="connsiteY3" fmla="*/ 0 h 973393"/>
                  <a:gd name="connsiteX0" fmla="*/ 1361065 w 1369493"/>
                  <a:gd name="connsiteY0" fmla="*/ 984888 h 984888"/>
                  <a:gd name="connsiteX1" fmla="*/ 1369493 w 1369493"/>
                  <a:gd name="connsiteY1" fmla="*/ 390740 h 984888"/>
                  <a:gd name="connsiteX2" fmla="*/ 939681 w 1369493"/>
                  <a:gd name="connsiteY2" fmla="*/ 32564 h 984888"/>
                  <a:gd name="connsiteX3" fmla="*/ 0 w 1369493"/>
                  <a:gd name="connsiteY3" fmla="*/ 7282 h 984888"/>
                  <a:gd name="connsiteX0" fmla="*/ 1361065 w 1369493"/>
                  <a:gd name="connsiteY0" fmla="*/ 984888 h 984888"/>
                  <a:gd name="connsiteX1" fmla="*/ 1369493 w 1369493"/>
                  <a:gd name="connsiteY1" fmla="*/ 390740 h 984888"/>
                  <a:gd name="connsiteX2" fmla="*/ 939681 w 1369493"/>
                  <a:gd name="connsiteY2" fmla="*/ 32564 h 984888"/>
                  <a:gd name="connsiteX3" fmla="*/ 0 w 1369493"/>
                  <a:gd name="connsiteY3" fmla="*/ 7282 h 984888"/>
                  <a:gd name="connsiteX0" fmla="*/ 1361065 w 1369493"/>
                  <a:gd name="connsiteY0" fmla="*/ 977606 h 977606"/>
                  <a:gd name="connsiteX1" fmla="*/ 1369493 w 1369493"/>
                  <a:gd name="connsiteY1" fmla="*/ 383458 h 977606"/>
                  <a:gd name="connsiteX2" fmla="*/ 939681 w 1369493"/>
                  <a:gd name="connsiteY2" fmla="*/ 25282 h 977606"/>
                  <a:gd name="connsiteX3" fmla="*/ 0 w 1369493"/>
                  <a:gd name="connsiteY3" fmla="*/ 0 h 977606"/>
                  <a:gd name="connsiteX0" fmla="*/ 1361065 w 1369493"/>
                  <a:gd name="connsiteY0" fmla="*/ 977606 h 977606"/>
                  <a:gd name="connsiteX1" fmla="*/ 1369493 w 1369493"/>
                  <a:gd name="connsiteY1" fmla="*/ 383458 h 977606"/>
                  <a:gd name="connsiteX2" fmla="*/ 952323 w 1369493"/>
                  <a:gd name="connsiteY2" fmla="*/ 4213 h 977606"/>
                  <a:gd name="connsiteX3" fmla="*/ 0 w 1369493"/>
                  <a:gd name="connsiteY3" fmla="*/ 0 h 977606"/>
                  <a:gd name="connsiteX0" fmla="*/ 1361065 w 1369493"/>
                  <a:gd name="connsiteY0" fmla="*/ 1006344 h 1006344"/>
                  <a:gd name="connsiteX1" fmla="*/ 1369493 w 1369493"/>
                  <a:gd name="connsiteY1" fmla="*/ 412196 h 1006344"/>
                  <a:gd name="connsiteX2" fmla="*/ 952323 w 1369493"/>
                  <a:gd name="connsiteY2" fmla="*/ 32951 h 1006344"/>
                  <a:gd name="connsiteX3" fmla="*/ 0 w 1369493"/>
                  <a:gd name="connsiteY3" fmla="*/ 28738 h 1006344"/>
                  <a:gd name="connsiteX0" fmla="*/ 1361065 w 1369493"/>
                  <a:gd name="connsiteY0" fmla="*/ 977606 h 977606"/>
                  <a:gd name="connsiteX1" fmla="*/ 1369493 w 1369493"/>
                  <a:gd name="connsiteY1" fmla="*/ 383458 h 977606"/>
                  <a:gd name="connsiteX2" fmla="*/ 952323 w 1369493"/>
                  <a:gd name="connsiteY2" fmla="*/ 4213 h 977606"/>
                  <a:gd name="connsiteX3" fmla="*/ 0 w 1369493"/>
                  <a:gd name="connsiteY3" fmla="*/ 0 h 977606"/>
                  <a:gd name="connsiteX0" fmla="*/ 1361065 w 1369493"/>
                  <a:gd name="connsiteY0" fmla="*/ 983615 h 983615"/>
                  <a:gd name="connsiteX1" fmla="*/ 1369493 w 1369493"/>
                  <a:gd name="connsiteY1" fmla="*/ 389467 h 983615"/>
                  <a:gd name="connsiteX2" fmla="*/ 1272575 w 1369493"/>
                  <a:gd name="connsiteY2" fmla="*/ 132423 h 983615"/>
                  <a:gd name="connsiteX3" fmla="*/ 952323 w 1369493"/>
                  <a:gd name="connsiteY3" fmla="*/ 10222 h 983615"/>
                  <a:gd name="connsiteX4" fmla="*/ 0 w 1369493"/>
                  <a:gd name="connsiteY4" fmla="*/ 6009 h 983615"/>
                  <a:gd name="connsiteX0" fmla="*/ 1361065 w 1365279"/>
                  <a:gd name="connsiteY0" fmla="*/ 983615 h 983615"/>
                  <a:gd name="connsiteX1" fmla="*/ 1365279 w 1365279"/>
                  <a:gd name="connsiteY1" fmla="*/ 397895 h 983615"/>
                  <a:gd name="connsiteX2" fmla="*/ 1272575 w 1365279"/>
                  <a:gd name="connsiteY2" fmla="*/ 132423 h 983615"/>
                  <a:gd name="connsiteX3" fmla="*/ 952323 w 1365279"/>
                  <a:gd name="connsiteY3" fmla="*/ 10222 h 983615"/>
                  <a:gd name="connsiteX4" fmla="*/ 0 w 1365279"/>
                  <a:gd name="connsiteY4" fmla="*/ 6009 h 983615"/>
                  <a:gd name="connsiteX0" fmla="*/ 1361065 w 1365279"/>
                  <a:gd name="connsiteY0" fmla="*/ 983615 h 983615"/>
                  <a:gd name="connsiteX1" fmla="*/ 1365279 w 1365279"/>
                  <a:gd name="connsiteY1" fmla="*/ 397895 h 983615"/>
                  <a:gd name="connsiteX2" fmla="*/ 1272575 w 1365279"/>
                  <a:gd name="connsiteY2" fmla="*/ 132423 h 983615"/>
                  <a:gd name="connsiteX3" fmla="*/ 952323 w 1365279"/>
                  <a:gd name="connsiteY3" fmla="*/ 10222 h 983615"/>
                  <a:gd name="connsiteX4" fmla="*/ 0 w 1365279"/>
                  <a:gd name="connsiteY4" fmla="*/ 6009 h 983615"/>
                  <a:gd name="connsiteX0" fmla="*/ 1361065 w 1365279"/>
                  <a:gd name="connsiteY0" fmla="*/ 977606 h 977606"/>
                  <a:gd name="connsiteX1" fmla="*/ 1365279 w 1365279"/>
                  <a:gd name="connsiteY1" fmla="*/ 391886 h 977606"/>
                  <a:gd name="connsiteX2" fmla="*/ 1272575 w 1365279"/>
                  <a:gd name="connsiteY2" fmla="*/ 126414 h 977606"/>
                  <a:gd name="connsiteX3" fmla="*/ 952323 w 1365279"/>
                  <a:gd name="connsiteY3" fmla="*/ 4213 h 977606"/>
                  <a:gd name="connsiteX4" fmla="*/ 0 w 1365279"/>
                  <a:gd name="connsiteY4" fmla="*/ 0 h 977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79" h="977606">
                    <a:moveTo>
                      <a:pt x="1361065" y="977606"/>
                    </a:moveTo>
                    <a:cubicBezTo>
                      <a:pt x="1362470" y="782366"/>
                      <a:pt x="1363874" y="587126"/>
                      <a:pt x="1365279" y="391886"/>
                    </a:cubicBezTo>
                    <a:cubicBezTo>
                      <a:pt x="1353340" y="255639"/>
                      <a:pt x="1342103" y="189622"/>
                      <a:pt x="1272575" y="126414"/>
                    </a:cubicBezTo>
                    <a:cubicBezTo>
                      <a:pt x="1203047" y="63207"/>
                      <a:pt x="1164419" y="25282"/>
                      <a:pt x="952323" y="4213"/>
                    </a:cubicBezTo>
                    <a:lnTo>
                      <a:pt x="0" y="0"/>
                    </a:lnTo>
                  </a:path>
                </a:pathLst>
              </a:cu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9443" y="-792719"/>
                <a:ext cx="151533" cy="1443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Freeform 10"/>
              <p:cNvSpPr/>
              <p:nvPr/>
            </p:nvSpPr>
            <p:spPr>
              <a:xfrm>
                <a:off x="2862789" y="-720564"/>
                <a:ext cx="343930" cy="1713542"/>
              </a:xfrm>
              <a:custGeom>
                <a:avLst/>
                <a:gdLst>
                  <a:gd name="connsiteX0" fmla="*/ 185519 w 185519"/>
                  <a:gd name="connsiteY0" fmla="*/ 99307 h 1961818"/>
                  <a:gd name="connsiteX1" fmla="*/ 110 w 185519"/>
                  <a:gd name="connsiteY1" fmla="*/ 208866 h 1961818"/>
                  <a:gd name="connsiteX2" fmla="*/ 156022 w 185519"/>
                  <a:gd name="connsiteY2" fmla="*/ 1961818 h 1961818"/>
                  <a:gd name="connsiteX3" fmla="*/ 156022 w 185519"/>
                  <a:gd name="connsiteY3" fmla="*/ 1961818 h 1961818"/>
                  <a:gd name="connsiteX0" fmla="*/ 172909 w 172909"/>
                  <a:gd name="connsiteY0" fmla="*/ 29365 h 1891876"/>
                  <a:gd name="connsiteX1" fmla="*/ 142 w 172909"/>
                  <a:gd name="connsiteY1" fmla="*/ 404395 h 1891876"/>
                  <a:gd name="connsiteX2" fmla="*/ 143412 w 172909"/>
                  <a:gd name="connsiteY2" fmla="*/ 1891876 h 1891876"/>
                  <a:gd name="connsiteX3" fmla="*/ 143412 w 172909"/>
                  <a:gd name="connsiteY3" fmla="*/ 1891876 h 1891876"/>
                  <a:gd name="connsiteX0" fmla="*/ 172909 w 172909"/>
                  <a:gd name="connsiteY0" fmla="*/ 0 h 1862511"/>
                  <a:gd name="connsiteX1" fmla="*/ 142 w 172909"/>
                  <a:gd name="connsiteY1" fmla="*/ 375030 h 1862511"/>
                  <a:gd name="connsiteX2" fmla="*/ 143412 w 172909"/>
                  <a:gd name="connsiteY2" fmla="*/ 1862511 h 1862511"/>
                  <a:gd name="connsiteX3" fmla="*/ 143412 w 172909"/>
                  <a:gd name="connsiteY3" fmla="*/ 1862511 h 1862511"/>
                  <a:gd name="connsiteX0" fmla="*/ 172909 w 172909"/>
                  <a:gd name="connsiteY0" fmla="*/ 0 h 1862511"/>
                  <a:gd name="connsiteX1" fmla="*/ 142 w 172909"/>
                  <a:gd name="connsiteY1" fmla="*/ 375030 h 1862511"/>
                  <a:gd name="connsiteX2" fmla="*/ 143412 w 172909"/>
                  <a:gd name="connsiteY2" fmla="*/ 1862511 h 1862511"/>
                  <a:gd name="connsiteX3" fmla="*/ 143412 w 172909"/>
                  <a:gd name="connsiteY3" fmla="*/ 1862511 h 1862511"/>
                  <a:gd name="connsiteX0" fmla="*/ 172909 w 172909"/>
                  <a:gd name="connsiteY0" fmla="*/ 0 h 1862511"/>
                  <a:gd name="connsiteX1" fmla="*/ 142 w 172909"/>
                  <a:gd name="connsiteY1" fmla="*/ 375030 h 1862511"/>
                  <a:gd name="connsiteX2" fmla="*/ 143412 w 172909"/>
                  <a:gd name="connsiteY2" fmla="*/ 1862511 h 1862511"/>
                  <a:gd name="connsiteX3" fmla="*/ 143412 w 172909"/>
                  <a:gd name="connsiteY3" fmla="*/ 1862511 h 1862511"/>
                  <a:gd name="connsiteX0" fmla="*/ 172909 w 172909"/>
                  <a:gd name="connsiteY0" fmla="*/ 0 h 1862511"/>
                  <a:gd name="connsiteX1" fmla="*/ 142 w 172909"/>
                  <a:gd name="connsiteY1" fmla="*/ 375030 h 1862511"/>
                  <a:gd name="connsiteX2" fmla="*/ 143412 w 172909"/>
                  <a:gd name="connsiteY2" fmla="*/ 1862511 h 1862511"/>
                  <a:gd name="connsiteX3" fmla="*/ 143412 w 172909"/>
                  <a:gd name="connsiteY3" fmla="*/ 1862511 h 1862511"/>
                  <a:gd name="connsiteX0" fmla="*/ 156578 w 156578"/>
                  <a:gd name="connsiteY0" fmla="*/ 0 h 1862511"/>
                  <a:gd name="connsiteX1" fmla="*/ 159 w 156578"/>
                  <a:gd name="connsiteY1" fmla="*/ 516218 h 1862511"/>
                  <a:gd name="connsiteX2" fmla="*/ 127081 w 156578"/>
                  <a:gd name="connsiteY2" fmla="*/ 1862511 h 1862511"/>
                  <a:gd name="connsiteX3" fmla="*/ 127081 w 156578"/>
                  <a:gd name="connsiteY3" fmla="*/ 1862511 h 1862511"/>
                  <a:gd name="connsiteX0" fmla="*/ 159960 w 159960"/>
                  <a:gd name="connsiteY0" fmla="*/ 0 h 1862511"/>
                  <a:gd name="connsiteX1" fmla="*/ 3541 w 159960"/>
                  <a:gd name="connsiteY1" fmla="*/ 516218 h 1862511"/>
                  <a:gd name="connsiteX2" fmla="*/ 130463 w 159960"/>
                  <a:gd name="connsiteY2" fmla="*/ 1862511 h 1862511"/>
                  <a:gd name="connsiteX3" fmla="*/ 130463 w 159960"/>
                  <a:gd name="connsiteY3" fmla="*/ 1862511 h 1862511"/>
                  <a:gd name="connsiteX0" fmla="*/ 156788 w 156788"/>
                  <a:gd name="connsiteY0" fmla="*/ 0 h 1862511"/>
                  <a:gd name="connsiteX1" fmla="*/ 369 w 156788"/>
                  <a:gd name="connsiteY1" fmla="*/ 516218 h 1862511"/>
                  <a:gd name="connsiteX2" fmla="*/ 127291 w 156788"/>
                  <a:gd name="connsiteY2" fmla="*/ 1862511 h 1862511"/>
                  <a:gd name="connsiteX3" fmla="*/ 127291 w 156788"/>
                  <a:gd name="connsiteY3" fmla="*/ 1862511 h 1862511"/>
                  <a:gd name="connsiteX0" fmla="*/ 156788 w 156788"/>
                  <a:gd name="connsiteY0" fmla="*/ 0 h 1862511"/>
                  <a:gd name="connsiteX1" fmla="*/ 369 w 156788"/>
                  <a:gd name="connsiteY1" fmla="*/ 516218 h 1862511"/>
                  <a:gd name="connsiteX2" fmla="*/ 127291 w 156788"/>
                  <a:gd name="connsiteY2" fmla="*/ 1862511 h 1862511"/>
                  <a:gd name="connsiteX3" fmla="*/ 127291 w 156788"/>
                  <a:gd name="connsiteY3" fmla="*/ 1862511 h 1862511"/>
                  <a:gd name="connsiteX0" fmla="*/ 156788 w 156788"/>
                  <a:gd name="connsiteY0" fmla="*/ 0 h 1862511"/>
                  <a:gd name="connsiteX1" fmla="*/ 369 w 156788"/>
                  <a:gd name="connsiteY1" fmla="*/ 516218 h 1862511"/>
                  <a:gd name="connsiteX2" fmla="*/ 127291 w 156788"/>
                  <a:gd name="connsiteY2" fmla="*/ 1862511 h 1862511"/>
                  <a:gd name="connsiteX3" fmla="*/ 127291 w 156788"/>
                  <a:gd name="connsiteY3" fmla="*/ 1862511 h 1862511"/>
                  <a:gd name="connsiteX0" fmla="*/ 161257 w 161257"/>
                  <a:gd name="connsiteY0" fmla="*/ 0 h 1862511"/>
                  <a:gd name="connsiteX1" fmla="*/ 4838 w 161257"/>
                  <a:gd name="connsiteY1" fmla="*/ 516218 h 1862511"/>
                  <a:gd name="connsiteX2" fmla="*/ 131760 w 161257"/>
                  <a:gd name="connsiteY2" fmla="*/ 1862511 h 1862511"/>
                  <a:gd name="connsiteX3" fmla="*/ 131760 w 161257"/>
                  <a:gd name="connsiteY3" fmla="*/ 1862511 h 1862511"/>
                  <a:gd name="connsiteX0" fmla="*/ 162675 w 162675"/>
                  <a:gd name="connsiteY0" fmla="*/ 0 h 1862511"/>
                  <a:gd name="connsiteX1" fmla="*/ 6256 w 162675"/>
                  <a:gd name="connsiteY1" fmla="*/ 516218 h 1862511"/>
                  <a:gd name="connsiteX2" fmla="*/ 133178 w 162675"/>
                  <a:gd name="connsiteY2" fmla="*/ 1862511 h 1862511"/>
                  <a:gd name="connsiteX3" fmla="*/ 133178 w 162675"/>
                  <a:gd name="connsiteY3" fmla="*/ 1862511 h 1862511"/>
                  <a:gd name="connsiteX0" fmla="*/ 162675 w 162675"/>
                  <a:gd name="connsiteY0" fmla="*/ 0 h 1862511"/>
                  <a:gd name="connsiteX1" fmla="*/ 6256 w 162675"/>
                  <a:gd name="connsiteY1" fmla="*/ 516218 h 1862511"/>
                  <a:gd name="connsiteX2" fmla="*/ 133178 w 162675"/>
                  <a:gd name="connsiteY2" fmla="*/ 1862511 h 1862511"/>
                  <a:gd name="connsiteX3" fmla="*/ 133178 w 162675"/>
                  <a:gd name="connsiteY3" fmla="*/ 1862511 h 1862511"/>
                  <a:gd name="connsiteX0" fmla="*/ 162675 w 162675"/>
                  <a:gd name="connsiteY0" fmla="*/ 0 h 1862511"/>
                  <a:gd name="connsiteX1" fmla="*/ 6256 w 162675"/>
                  <a:gd name="connsiteY1" fmla="*/ 516218 h 1862511"/>
                  <a:gd name="connsiteX2" fmla="*/ 133178 w 162675"/>
                  <a:gd name="connsiteY2" fmla="*/ 1862511 h 1862511"/>
                  <a:gd name="connsiteX3" fmla="*/ 133178 w 162675"/>
                  <a:gd name="connsiteY3" fmla="*/ 1862511 h 1862511"/>
                  <a:gd name="connsiteX0" fmla="*/ 162675 w 162675"/>
                  <a:gd name="connsiteY0" fmla="*/ 0 h 1862511"/>
                  <a:gd name="connsiteX1" fmla="*/ 6256 w 162675"/>
                  <a:gd name="connsiteY1" fmla="*/ 516218 h 1862511"/>
                  <a:gd name="connsiteX2" fmla="*/ 133178 w 162675"/>
                  <a:gd name="connsiteY2" fmla="*/ 1862511 h 1862511"/>
                  <a:gd name="connsiteX3" fmla="*/ 133178 w 162675"/>
                  <a:gd name="connsiteY3" fmla="*/ 1862511 h 1862511"/>
                  <a:gd name="connsiteX0" fmla="*/ 162675 w 162675"/>
                  <a:gd name="connsiteY0" fmla="*/ 0 h 1862511"/>
                  <a:gd name="connsiteX1" fmla="*/ 6256 w 162675"/>
                  <a:gd name="connsiteY1" fmla="*/ 516218 h 1862511"/>
                  <a:gd name="connsiteX2" fmla="*/ 133178 w 162675"/>
                  <a:gd name="connsiteY2" fmla="*/ 1862511 h 1862511"/>
                  <a:gd name="connsiteX3" fmla="*/ 133178 w 162675"/>
                  <a:gd name="connsiteY3" fmla="*/ 1862511 h 1862511"/>
                  <a:gd name="connsiteX0" fmla="*/ 29497 w 29497"/>
                  <a:gd name="connsiteY0" fmla="*/ 0 h 1862511"/>
                  <a:gd name="connsiteX1" fmla="*/ 0 w 29497"/>
                  <a:gd name="connsiteY1" fmla="*/ 1862511 h 1862511"/>
                  <a:gd name="connsiteX2" fmla="*/ 0 w 29497"/>
                  <a:gd name="connsiteY2" fmla="*/ 1862511 h 1862511"/>
                  <a:gd name="connsiteX0" fmla="*/ 29497 w 29497"/>
                  <a:gd name="connsiteY0" fmla="*/ 0 h 1862511"/>
                  <a:gd name="connsiteX1" fmla="*/ 0 w 29497"/>
                  <a:gd name="connsiteY1" fmla="*/ 1862511 h 1862511"/>
                  <a:gd name="connsiteX2" fmla="*/ 0 w 29497"/>
                  <a:gd name="connsiteY2" fmla="*/ 1862511 h 1862511"/>
                  <a:gd name="connsiteX0" fmla="*/ 29497 w 29497"/>
                  <a:gd name="connsiteY0" fmla="*/ 0 h 1862511"/>
                  <a:gd name="connsiteX1" fmla="*/ 0 w 29497"/>
                  <a:gd name="connsiteY1" fmla="*/ 1862511 h 1862511"/>
                  <a:gd name="connsiteX2" fmla="*/ 0 w 29497"/>
                  <a:gd name="connsiteY2" fmla="*/ 1862511 h 1862511"/>
                  <a:gd name="connsiteX0" fmla="*/ 129282 w 129282"/>
                  <a:gd name="connsiteY0" fmla="*/ 0 h 1862511"/>
                  <a:gd name="connsiteX1" fmla="*/ 0 w 129282"/>
                  <a:gd name="connsiteY1" fmla="*/ 328344 h 1862511"/>
                  <a:gd name="connsiteX2" fmla="*/ 99785 w 129282"/>
                  <a:gd name="connsiteY2" fmla="*/ 1862511 h 1862511"/>
                  <a:gd name="connsiteX3" fmla="*/ 99785 w 129282"/>
                  <a:gd name="connsiteY3" fmla="*/ 1862511 h 1862511"/>
                  <a:gd name="connsiteX0" fmla="*/ 129282 w 129282"/>
                  <a:gd name="connsiteY0" fmla="*/ 0 h 1862511"/>
                  <a:gd name="connsiteX1" fmla="*/ 0 w 129282"/>
                  <a:gd name="connsiteY1" fmla="*/ 328344 h 1862511"/>
                  <a:gd name="connsiteX2" fmla="*/ 99785 w 129282"/>
                  <a:gd name="connsiteY2" fmla="*/ 1862511 h 1862511"/>
                  <a:gd name="connsiteX3" fmla="*/ 99785 w 129282"/>
                  <a:gd name="connsiteY3" fmla="*/ 1862511 h 1862511"/>
                  <a:gd name="connsiteX0" fmla="*/ 134731 w 134731"/>
                  <a:gd name="connsiteY0" fmla="*/ 0 h 1862511"/>
                  <a:gd name="connsiteX1" fmla="*/ 0 w 134731"/>
                  <a:gd name="connsiteY1" fmla="*/ 633015 h 1862511"/>
                  <a:gd name="connsiteX2" fmla="*/ 105234 w 134731"/>
                  <a:gd name="connsiteY2" fmla="*/ 1862511 h 1862511"/>
                  <a:gd name="connsiteX3" fmla="*/ 105234 w 134731"/>
                  <a:gd name="connsiteY3" fmla="*/ 1862511 h 1862511"/>
                  <a:gd name="connsiteX0" fmla="*/ 134731 w 134731"/>
                  <a:gd name="connsiteY0" fmla="*/ 0 h 1862511"/>
                  <a:gd name="connsiteX1" fmla="*/ 0 w 134731"/>
                  <a:gd name="connsiteY1" fmla="*/ 633015 h 1862511"/>
                  <a:gd name="connsiteX2" fmla="*/ 105234 w 134731"/>
                  <a:gd name="connsiteY2" fmla="*/ 1862511 h 1862511"/>
                  <a:gd name="connsiteX3" fmla="*/ 105234 w 134731"/>
                  <a:gd name="connsiteY3" fmla="*/ 1862511 h 1862511"/>
                  <a:gd name="connsiteX0" fmla="*/ 134731 w 134731"/>
                  <a:gd name="connsiteY0" fmla="*/ 0 h 1862511"/>
                  <a:gd name="connsiteX1" fmla="*/ 0 w 134731"/>
                  <a:gd name="connsiteY1" fmla="*/ 633015 h 1862511"/>
                  <a:gd name="connsiteX2" fmla="*/ 105234 w 134731"/>
                  <a:gd name="connsiteY2" fmla="*/ 1862511 h 1862511"/>
                  <a:gd name="connsiteX3" fmla="*/ 105234 w 134731"/>
                  <a:gd name="connsiteY3" fmla="*/ 1862511 h 1862511"/>
                  <a:gd name="connsiteX0" fmla="*/ 137068 w 137068"/>
                  <a:gd name="connsiteY0" fmla="*/ 0 h 1862511"/>
                  <a:gd name="connsiteX1" fmla="*/ 2337 w 137068"/>
                  <a:gd name="connsiteY1" fmla="*/ 633015 h 1862511"/>
                  <a:gd name="connsiteX2" fmla="*/ 107571 w 137068"/>
                  <a:gd name="connsiteY2" fmla="*/ 1862511 h 1862511"/>
                  <a:gd name="connsiteX3" fmla="*/ 107571 w 137068"/>
                  <a:gd name="connsiteY3" fmla="*/ 1862511 h 1862511"/>
                </a:gdLst>
                <a:ahLst/>
                <a:cxnLst>
                  <a:cxn ang="0">
                    <a:pos x="connsiteX0" y="connsiteY0"/>
                  </a:cxn>
                  <a:cxn ang="0">
                    <a:pos x="connsiteX1" y="connsiteY1"/>
                  </a:cxn>
                  <a:cxn ang="0">
                    <a:pos x="connsiteX2" y="connsiteY2"/>
                  </a:cxn>
                  <a:cxn ang="0">
                    <a:pos x="connsiteX3" y="connsiteY3"/>
                  </a:cxn>
                </a:cxnLst>
                <a:rect l="l" t="t" r="r" b="b"/>
                <a:pathLst>
                  <a:path w="137068" h="1862511">
                    <a:moveTo>
                      <a:pt x="137068" y="0"/>
                    </a:moveTo>
                    <a:cubicBezTo>
                      <a:pt x="-25002" y="191189"/>
                      <a:pt x="929" y="434395"/>
                      <a:pt x="2337" y="633015"/>
                    </a:cubicBezTo>
                    <a:lnTo>
                      <a:pt x="107571" y="1862511"/>
                    </a:lnTo>
                    <a:lnTo>
                      <a:pt x="107571" y="1862511"/>
                    </a:ln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quot;No&quot; Symbol 28"/>
              <p:cNvSpPr/>
              <p:nvPr/>
            </p:nvSpPr>
            <p:spPr>
              <a:xfrm>
                <a:off x="2772853" y="395031"/>
                <a:ext cx="339739" cy="332131"/>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30" name="Rounded Rectangle 29"/>
              <p:cNvSpPr/>
              <p:nvPr/>
            </p:nvSpPr>
            <p:spPr>
              <a:xfrm>
                <a:off x="3219413" y="3532555"/>
                <a:ext cx="571794" cy="24794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4-Point Star 39"/>
            <p:cNvSpPr/>
            <p:nvPr/>
          </p:nvSpPr>
          <p:spPr>
            <a:xfrm>
              <a:off x="3520630" y="2311020"/>
              <a:ext cx="483437" cy="426129"/>
            </a:xfrm>
            <a:prstGeom prst="star4">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7" name="TextBox 26"/>
          <p:cNvSpPr txBox="1"/>
          <p:nvPr/>
        </p:nvSpPr>
        <p:spPr>
          <a:xfrm>
            <a:off x="0" y="0"/>
            <a:ext cx="1441420" cy="253916"/>
          </a:xfrm>
          <a:prstGeom prst="rect">
            <a:avLst/>
          </a:prstGeom>
          <a:noFill/>
        </p:spPr>
        <p:txBody>
          <a:bodyPr wrap="none" rtlCol="0">
            <a:spAutoFit/>
          </a:bodyPr>
          <a:lstStyle/>
          <a:p>
            <a:r>
              <a:rPr lang="en-US" sz="1050" b="1" dirty="0"/>
              <a:t>Speed Adjustments</a:t>
            </a:r>
          </a:p>
        </p:txBody>
      </p:sp>
      <p:sp>
        <p:nvSpPr>
          <p:cNvPr id="4" name="Slide Number Placeholder 3"/>
          <p:cNvSpPr>
            <a:spLocks noGrp="1"/>
          </p:cNvSpPr>
          <p:nvPr>
            <p:ph type="sldNum" sz="quarter" idx="12"/>
          </p:nvPr>
        </p:nvSpPr>
        <p:spPr/>
        <p:txBody>
          <a:bodyPr/>
          <a:lstStyle/>
          <a:p>
            <a:fld id="{79BA96BB-7DBE-4AD9-88D2-170EED19CF9B}" type="slidenum">
              <a:rPr lang="en-US" smtClean="0"/>
              <a:pPr/>
              <a:t>94</a:t>
            </a:fld>
            <a:endParaRPr lang="en-US" dirty="0"/>
          </a:p>
        </p:txBody>
      </p:sp>
      <p:sp>
        <p:nvSpPr>
          <p:cNvPr id="21" name="Rounded Rectangle 20"/>
          <p:cNvSpPr/>
          <p:nvPr/>
        </p:nvSpPr>
        <p:spPr>
          <a:xfrm>
            <a:off x="4639202" y="956313"/>
            <a:ext cx="4087190" cy="1055608"/>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 #1:</a:t>
            </a:r>
          </a:p>
          <a:p>
            <a:pPr algn="ctr"/>
            <a:r>
              <a:rPr lang="en-US" sz="1400" b="1" dirty="0">
                <a:effectLst>
                  <a:outerShdw blurRad="38100" dist="38100" dir="2700000" algn="tl">
                    <a:srgbClr val="000000">
                      <a:alpha val="43137"/>
                    </a:srgbClr>
                  </a:outerShdw>
                </a:effectLst>
              </a:rPr>
              <a:t>“Fly Heading Two Seven Zero, Vectors for Spacing, </a:t>
            </a:r>
          </a:p>
          <a:p>
            <a:pPr algn="ctr"/>
            <a:r>
              <a:rPr lang="en-US" sz="1400" b="1" dirty="0">
                <a:effectLst>
                  <a:outerShdw blurRad="38100" dist="38100" dir="2700000" algn="tl">
                    <a:srgbClr val="000000">
                      <a:alpha val="43137"/>
                    </a:srgbClr>
                  </a:outerShdw>
                </a:effectLst>
              </a:rPr>
              <a:t>Maintain Two Five Zero Knots, </a:t>
            </a:r>
          </a:p>
          <a:p>
            <a:pPr algn="ctr"/>
            <a:r>
              <a:rPr lang="en-US" sz="1400" b="1" dirty="0">
                <a:effectLst>
                  <a:outerShdw blurRad="38100" dist="38100" dir="2700000" algn="tl">
                    <a:srgbClr val="000000">
                      <a:alpha val="43137"/>
                    </a:srgbClr>
                  </a:outerShdw>
                </a:effectLst>
              </a:rPr>
              <a:t>Expect To Resume The STAKR Two Departure”</a:t>
            </a:r>
          </a:p>
        </p:txBody>
      </p:sp>
      <p:sp>
        <p:nvSpPr>
          <p:cNvPr id="22" name="Rounded Rectangle 21"/>
          <p:cNvSpPr/>
          <p:nvPr/>
        </p:nvSpPr>
        <p:spPr>
          <a:xfrm>
            <a:off x="3070667" y="3761749"/>
            <a:ext cx="5655725" cy="1770698"/>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The </a:t>
            </a:r>
            <a:r>
              <a:rPr lang="en-US" sz="1400" b="1" u="sng" dirty="0">
                <a:solidFill>
                  <a:schemeClr val="bg1"/>
                </a:solidFill>
                <a:effectLst>
                  <a:outerShdw blurRad="38100" dist="38100" dir="2700000" algn="tl">
                    <a:srgbClr val="000000">
                      <a:alpha val="43137"/>
                    </a:srgbClr>
                  </a:outerShdw>
                </a:effectLst>
              </a:rPr>
              <a:t>last ATC-assigned speed (250 KT) is canceled </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Pilot may adjust speed at their discretion in compliance with                   14 CFR 91.117 </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Comply with the 280 KT speed restriction at LENNN</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Proceed direct to LENNN &amp; track the lateral path of the STAKR SID</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Comply with published altitude &amp; speed restrictions</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Climb to the published “Top Altitude” (FL 230)</a:t>
            </a:r>
          </a:p>
        </p:txBody>
      </p:sp>
      <p:sp>
        <p:nvSpPr>
          <p:cNvPr id="26" name="Rounded Rectangle 25"/>
          <p:cNvSpPr/>
          <p:nvPr/>
        </p:nvSpPr>
        <p:spPr>
          <a:xfrm>
            <a:off x="498142" y="644028"/>
            <a:ext cx="3029829"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 #2:</a:t>
            </a:r>
          </a:p>
          <a:p>
            <a:pPr algn="ctr"/>
            <a:r>
              <a:rPr lang="en-US" sz="1400" b="1" dirty="0">
                <a:effectLst>
                  <a:outerShdw blurRad="38100" dist="38100" dir="2700000" algn="tl">
                    <a:srgbClr val="000000">
                      <a:alpha val="43137"/>
                    </a:srgbClr>
                  </a:outerShdw>
                </a:effectLst>
              </a:rPr>
              <a:t>“Proceed Direct LENNN,</a:t>
            </a:r>
          </a:p>
          <a:p>
            <a:pPr algn="ctr"/>
            <a:r>
              <a:rPr lang="en-US" sz="1400" b="1" dirty="0">
                <a:effectLst>
                  <a:outerShdw blurRad="38100" dist="38100" dir="2700000" algn="tl">
                    <a:srgbClr val="000000">
                      <a:alpha val="43137"/>
                    </a:srgbClr>
                  </a:outerShdw>
                </a:effectLst>
              </a:rPr>
              <a:t>Climb Via The STAKR Two Departure”</a:t>
            </a:r>
          </a:p>
        </p:txBody>
      </p:sp>
      <p:sp>
        <p:nvSpPr>
          <p:cNvPr id="18" name="TextBox 17"/>
          <p:cNvSpPr txBox="1"/>
          <p:nvPr/>
        </p:nvSpPr>
        <p:spPr>
          <a:xfrm>
            <a:off x="4080435" y="5896837"/>
            <a:ext cx="3044423" cy="261610"/>
          </a:xfrm>
          <a:prstGeom prst="rect">
            <a:avLst/>
          </a:prstGeom>
          <a:solidFill>
            <a:schemeClr val="bg1"/>
          </a:solidFill>
        </p:spPr>
        <p:txBody>
          <a:bodyPr wrap="none" rtlCol="0">
            <a:spAutoFit/>
          </a:bodyPr>
          <a:lstStyle/>
          <a:p>
            <a:r>
              <a:rPr lang="en-US" sz="1100" dirty="0"/>
              <a:t>©Jeppesen, Inc.  Not for Navigation Purposes</a:t>
            </a:r>
          </a:p>
        </p:txBody>
      </p:sp>
      <p:cxnSp>
        <p:nvCxnSpPr>
          <p:cNvPr id="5" name="Straight Connector 4"/>
          <p:cNvCxnSpPr/>
          <p:nvPr/>
        </p:nvCxnSpPr>
        <p:spPr>
          <a:xfrm flipV="1">
            <a:off x="2015072" y="2046105"/>
            <a:ext cx="0" cy="169963"/>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cxnSp>
        <p:nvCxnSpPr>
          <p:cNvPr id="32" name="Straight Arrow Connector 31"/>
          <p:cNvCxnSpPr/>
          <p:nvPr/>
        </p:nvCxnSpPr>
        <p:spPr>
          <a:xfrm flipH="1">
            <a:off x="3070667" y="1527364"/>
            <a:ext cx="1502922" cy="996720"/>
          </a:xfrm>
          <a:prstGeom prst="straightConnector1">
            <a:avLst/>
          </a:prstGeom>
          <a:ln w="28575">
            <a:solidFill>
              <a:schemeClr val="bg1">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014931" y="1527364"/>
            <a:ext cx="0" cy="282981"/>
          </a:xfrm>
          <a:prstGeom prst="straightConnector1">
            <a:avLst/>
          </a:prstGeom>
          <a:ln w="28575">
            <a:solidFill>
              <a:schemeClr val="bg1">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787" y="2011921"/>
            <a:ext cx="1066800" cy="91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ectangular Callout 45"/>
          <p:cNvSpPr/>
          <p:nvPr/>
        </p:nvSpPr>
        <p:spPr>
          <a:xfrm>
            <a:off x="324747" y="2011922"/>
            <a:ext cx="1066800" cy="914400"/>
          </a:xfrm>
          <a:prstGeom prst="wedgeRectCallout">
            <a:avLst>
              <a:gd name="adj1" fmla="val 46457"/>
              <a:gd name="adj2" fmla="val 116275"/>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51700" flipH="1">
            <a:off x="1550314" y="1757843"/>
            <a:ext cx="1054139" cy="51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67802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572744" y="75696"/>
            <a:ext cx="8001000" cy="6348413"/>
            <a:chOff x="572744" y="75696"/>
            <a:chExt cx="8001000" cy="6348413"/>
          </a:xfrm>
          <a:scene3d>
            <a:camera prst="perspectiveRelaxed" fov="2700000">
              <a:rot lat="20400000" lon="0" rev="0"/>
            </a:camera>
            <a:lightRig rig="threePt" dir="t"/>
          </a:scene3d>
        </p:grpSpPr>
        <p:grpSp>
          <p:nvGrpSpPr>
            <p:cNvPr id="23" name="Group 22"/>
            <p:cNvGrpSpPr/>
            <p:nvPr/>
          </p:nvGrpSpPr>
          <p:grpSpPr>
            <a:xfrm>
              <a:off x="572744" y="75696"/>
              <a:ext cx="8001000" cy="6348413"/>
              <a:chOff x="626533" y="389466"/>
              <a:chExt cx="8001000" cy="6348413"/>
            </a:xfrm>
          </p:grpSpPr>
          <p:pic>
            <p:nvPicPr>
              <p:cNvPr id="1026" name="Picture 2" descr="C:\Users\Richard J. Boll II\Dropbox\Working Documents\Climb Via\Climb Via Training - Oct 2013\Graphics\STARS\BRBQ One RSID M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533" y="389466"/>
                <a:ext cx="8001000" cy="6348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Freeform 3"/>
              <p:cNvSpPr/>
              <p:nvPr/>
            </p:nvSpPr>
            <p:spPr>
              <a:xfrm>
                <a:off x="1696212" y="2372868"/>
                <a:ext cx="5687568" cy="3447288"/>
              </a:xfrm>
              <a:custGeom>
                <a:avLst/>
                <a:gdLst>
                  <a:gd name="connsiteX0" fmla="*/ 0 w 5797688"/>
                  <a:gd name="connsiteY0" fmla="*/ 0 h 3447288"/>
                  <a:gd name="connsiteX1" fmla="*/ 2359152 w 5797688"/>
                  <a:gd name="connsiteY1" fmla="*/ 516636 h 3447288"/>
                  <a:gd name="connsiteX2" fmla="*/ 4512564 w 5797688"/>
                  <a:gd name="connsiteY2" fmla="*/ 1499616 h 3447288"/>
                  <a:gd name="connsiteX3" fmla="*/ 5687568 w 5797688"/>
                  <a:gd name="connsiteY3" fmla="*/ 2464308 h 3447288"/>
                  <a:gd name="connsiteX4" fmla="*/ 5678424 w 5797688"/>
                  <a:gd name="connsiteY4" fmla="*/ 3447288 h 3447288"/>
                  <a:gd name="connsiteX0" fmla="*/ 0 w 5797688"/>
                  <a:gd name="connsiteY0" fmla="*/ 0 h 3447288"/>
                  <a:gd name="connsiteX1" fmla="*/ 2359152 w 5797688"/>
                  <a:gd name="connsiteY1" fmla="*/ 516636 h 3447288"/>
                  <a:gd name="connsiteX2" fmla="*/ 4512564 w 5797688"/>
                  <a:gd name="connsiteY2" fmla="*/ 1499616 h 3447288"/>
                  <a:gd name="connsiteX3" fmla="*/ 5687568 w 5797688"/>
                  <a:gd name="connsiteY3" fmla="*/ 2464308 h 3447288"/>
                  <a:gd name="connsiteX4" fmla="*/ 5678424 w 5797688"/>
                  <a:gd name="connsiteY4" fmla="*/ 3447288 h 3447288"/>
                  <a:gd name="connsiteX0" fmla="*/ 0 w 5797688"/>
                  <a:gd name="connsiteY0" fmla="*/ 0 h 3447288"/>
                  <a:gd name="connsiteX1" fmla="*/ 2359152 w 5797688"/>
                  <a:gd name="connsiteY1" fmla="*/ 516636 h 3447288"/>
                  <a:gd name="connsiteX2" fmla="*/ 4512564 w 5797688"/>
                  <a:gd name="connsiteY2" fmla="*/ 1499616 h 3447288"/>
                  <a:gd name="connsiteX3" fmla="*/ 5687568 w 5797688"/>
                  <a:gd name="connsiteY3" fmla="*/ 2464308 h 3447288"/>
                  <a:gd name="connsiteX4" fmla="*/ 5678424 w 5797688"/>
                  <a:gd name="connsiteY4" fmla="*/ 3447288 h 3447288"/>
                  <a:gd name="connsiteX0" fmla="*/ 0 w 5797688"/>
                  <a:gd name="connsiteY0" fmla="*/ 0 h 3447288"/>
                  <a:gd name="connsiteX1" fmla="*/ 2359152 w 5797688"/>
                  <a:gd name="connsiteY1" fmla="*/ 516636 h 3447288"/>
                  <a:gd name="connsiteX2" fmla="*/ 4512564 w 5797688"/>
                  <a:gd name="connsiteY2" fmla="*/ 1499616 h 3447288"/>
                  <a:gd name="connsiteX3" fmla="*/ 5687568 w 5797688"/>
                  <a:gd name="connsiteY3" fmla="*/ 2464308 h 3447288"/>
                  <a:gd name="connsiteX4" fmla="*/ 5678424 w 5797688"/>
                  <a:gd name="connsiteY4" fmla="*/ 3447288 h 3447288"/>
                  <a:gd name="connsiteX0" fmla="*/ 0 w 5687568"/>
                  <a:gd name="connsiteY0" fmla="*/ 0 h 3447288"/>
                  <a:gd name="connsiteX1" fmla="*/ 2359152 w 5687568"/>
                  <a:gd name="connsiteY1" fmla="*/ 516636 h 3447288"/>
                  <a:gd name="connsiteX2" fmla="*/ 4512564 w 5687568"/>
                  <a:gd name="connsiteY2" fmla="*/ 1499616 h 3447288"/>
                  <a:gd name="connsiteX3" fmla="*/ 5687568 w 5687568"/>
                  <a:gd name="connsiteY3" fmla="*/ 2464308 h 3447288"/>
                  <a:gd name="connsiteX4" fmla="*/ 5678424 w 5687568"/>
                  <a:gd name="connsiteY4" fmla="*/ 3447288 h 3447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568" h="3447288">
                    <a:moveTo>
                      <a:pt x="0" y="0"/>
                    </a:moveTo>
                    <a:lnTo>
                      <a:pt x="2359152" y="516636"/>
                    </a:lnTo>
                    <a:lnTo>
                      <a:pt x="4512564" y="1499616"/>
                    </a:lnTo>
                    <a:lnTo>
                      <a:pt x="5687568" y="2464308"/>
                    </a:lnTo>
                    <a:lnTo>
                      <a:pt x="5678424" y="3447288"/>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4069080" y="3355848"/>
                <a:ext cx="484632" cy="41148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ounded Rectangle 6"/>
              <p:cNvSpPr/>
              <p:nvPr/>
            </p:nvSpPr>
            <p:spPr>
              <a:xfrm>
                <a:off x="4690872" y="3707892"/>
                <a:ext cx="502920" cy="40690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ounded Rectangle 9"/>
              <p:cNvSpPr/>
              <p:nvPr/>
            </p:nvSpPr>
            <p:spPr>
              <a:xfrm>
                <a:off x="5253228" y="4055364"/>
                <a:ext cx="452628" cy="48920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Rounded Rectangle 15"/>
              <p:cNvSpPr/>
              <p:nvPr/>
            </p:nvSpPr>
            <p:spPr>
              <a:xfrm>
                <a:off x="6885432" y="3913632"/>
                <a:ext cx="726948" cy="32004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ounded Rectangle 16"/>
              <p:cNvSpPr/>
              <p:nvPr/>
            </p:nvSpPr>
            <p:spPr>
              <a:xfrm>
                <a:off x="7255764" y="4379976"/>
                <a:ext cx="690372" cy="21488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ounded Rectangle 17"/>
              <p:cNvSpPr/>
              <p:nvPr/>
            </p:nvSpPr>
            <p:spPr>
              <a:xfrm>
                <a:off x="6350508" y="4846320"/>
                <a:ext cx="685800" cy="32461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ounded Rectangle 19"/>
              <p:cNvSpPr/>
              <p:nvPr/>
            </p:nvSpPr>
            <p:spPr>
              <a:xfrm>
                <a:off x="6455664" y="5321808"/>
                <a:ext cx="644652" cy="21031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1" name="Rounded Rectangle 30"/>
            <p:cNvSpPr/>
            <p:nvPr/>
          </p:nvSpPr>
          <p:spPr>
            <a:xfrm>
              <a:off x="6135232" y="5506386"/>
              <a:ext cx="986827" cy="562454"/>
            </a:xfrm>
            <a:prstGeom prst="roundRect">
              <a:avLst>
                <a:gd name="adj" fmla="val 4326"/>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 name="Slide Number Placeholder 2"/>
          <p:cNvSpPr>
            <a:spLocks noGrp="1"/>
          </p:cNvSpPr>
          <p:nvPr>
            <p:ph type="sldNum" sz="quarter" idx="12"/>
          </p:nvPr>
        </p:nvSpPr>
        <p:spPr/>
        <p:txBody>
          <a:bodyPr/>
          <a:lstStyle/>
          <a:p>
            <a:fld id="{79BA96BB-7DBE-4AD9-88D2-170EED19CF9B}" type="slidenum">
              <a:rPr lang="en-US" smtClean="0"/>
              <a:pPr/>
              <a:t>95</a:t>
            </a:fld>
            <a:endParaRPr lang="en-US" dirty="0"/>
          </a:p>
        </p:txBody>
      </p:sp>
      <p:sp>
        <p:nvSpPr>
          <p:cNvPr id="12" name="Rounded Rectangle 11"/>
          <p:cNvSpPr/>
          <p:nvPr/>
        </p:nvSpPr>
        <p:spPr>
          <a:xfrm>
            <a:off x="355417" y="3547361"/>
            <a:ext cx="4194706"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 #2:</a:t>
            </a:r>
          </a:p>
          <a:p>
            <a:pPr algn="ctr"/>
            <a:r>
              <a:rPr lang="en-US" sz="1400" b="1" dirty="0">
                <a:effectLst>
                  <a:outerShdw blurRad="38100" dist="38100" dir="2700000" algn="tl">
                    <a:srgbClr val="000000">
                      <a:alpha val="43137"/>
                    </a:srgbClr>
                  </a:outerShdw>
                </a:effectLst>
              </a:rPr>
              <a:t>“Descend Via The BRBBQ One Arrival, Landing North”</a:t>
            </a:r>
          </a:p>
        </p:txBody>
      </p:sp>
      <p:sp>
        <p:nvSpPr>
          <p:cNvPr id="13" name="Rounded Rectangle 12"/>
          <p:cNvSpPr/>
          <p:nvPr/>
        </p:nvSpPr>
        <p:spPr>
          <a:xfrm>
            <a:off x="355417" y="4204416"/>
            <a:ext cx="5764296" cy="1430179"/>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173038">
              <a:buFont typeface="Arial" panose="020B0604020202020204" pitchFamily="34" charset="0"/>
              <a:buChar char="•"/>
            </a:pPr>
            <a:r>
              <a:rPr lang="en-US" sz="1300" b="1" dirty="0">
                <a:solidFill>
                  <a:schemeClr val="bg1"/>
                </a:solidFill>
                <a:effectLst>
                  <a:outerShdw blurRad="38100" dist="38100" dir="2700000" algn="tl">
                    <a:srgbClr val="000000">
                      <a:alpha val="43137"/>
                    </a:srgbClr>
                  </a:outerShdw>
                </a:effectLst>
              </a:rPr>
              <a:t>The </a:t>
            </a:r>
            <a:r>
              <a:rPr lang="en-US" sz="1300" b="1" u="sng" dirty="0">
                <a:solidFill>
                  <a:schemeClr val="bg1"/>
                </a:solidFill>
                <a:effectLst>
                  <a:outerShdw blurRad="38100" dist="38100" dir="2700000" algn="tl">
                    <a:srgbClr val="000000">
                      <a:alpha val="43137"/>
                    </a:srgbClr>
                  </a:outerShdw>
                </a:effectLst>
              </a:rPr>
              <a:t>last ATC-assigned speed (0.75M) is canceled</a:t>
            </a:r>
          </a:p>
          <a:p>
            <a:pPr marL="285750" indent="-173038">
              <a:buFont typeface="Arial" panose="020B0604020202020204" pitchFamily="34" charset="0"/>
              <a:buChar char="•"/>
            </a:pPr>
            <a:r>
              <a:rPr lang="en-US" sz="1300" b="1" dirty="0">
                <a:solidFill>
                  <a:schemeClr val="bg1"/>
                </a:solidFill>
                <a:effectLst>
                  <a:outerShdw blurRad="38100" dist="38100" dir="2700000" algn="tl">
                    <a:srgbClr val="000000">
                      <a:alpha val="43137"/>
                    </a:srgbClr>
                  </a:outerShdw>
                </a:effectLst>
              </a:rPr>
              <a:t>Pilot may adjust their Mach speed at their discretion </a:t>
            </a:r>
          </a:p>
          <a:p>
            <a:pPr marL="285750" indent="-173038">
              <a:buFont typeface="Arial" panose="020B0604020202020204" pitchFamily="34" charset="0"/>
              <a:buChar char="•"/>
            </a:pPr>
            <a:r>
              <a:rPr lang="en-US" sz="1300" b="1" dirty="0">
                <a:solidFill>
                  <a:schemeClr val="bg1"/>
                </a:solidFill>
                <a:effectLst>
                  <a:outerShdw blurRad="38100" dist="38100" dir="2700000" algn="tl">
                    <a:srgbClr val="000000">
                      <a:alpha val="43137"/>
                    </a:srgbClr>
                  </a:outerShdw>
                </a:effectLst>
              </a:rPr>
              <a:t>Pilot must comply with the charted speed note and transition to 290 KT</a:t>
            </a:r>
          </a:p>
          <a:p>
            <a:pPr marL="285750" indent="-173038">
              <a:buFont typeface="Arial" panose="020B0604020202020204" pitchFamily="34" charset="0"/>
              <a:buChar char="•"/>
            </a:pPr>
            <a:r>
              <a:rPr lang="en-US" sz="1300" b="1" u="sng" dirty="0">
                <a:solidFill>
                  <a:schemeClr val="bg1"/>
                </a:solidFill>
                <a:effectLst>
                  <a:outerShdw blurRad="38100" dist="38100" dir="2700000" algn="tl">
                    <a:srgbClr val="000000">
                      <a:alpha val="43137"/>
                    </a:srgbClr>
                  </a:outerShdw>
                </a:effectLst>
              </a:rPr>
              <a:t>Cross SAUCC at 290 KT </a:t>
            </a:r>
          </a:p>
          <a:p>
            <a:pPr marL="285750" indent="-173038">
              <a:buFont typeface="Arial" panose="020B0604020202020204" pitchFamily="34" charset="0"/>
              <a:buChar char="•"/>
            </a:pPr>
            <a:r>
              <a:rPr lang="en-US" sz="1300" b="1" dirty="0">
                <a:solidFill>
                  <a:schemeClr val="bg1"/>
                </a:solidFill>
                <a:effectLst>
                  <a:outerShdw blurRad="38100" dist="38100" dir="2700000" algn="tl">
                    <a:srgbClr val="000000">
                      <a:alpha val="43137"/>
                    </a:srgbClr>
                  </a:outerShdw>
                </a:effectLst>
              </a:rPr>
              <a:t>Comply with published altitude restrictions to “Bottom Altitude” (4,000’)</a:t>
            </a:r>
          </a:p>
          <a:p>
            <a:pPr marL="285750" indent="-173038">
              <a:buFont typeface="Arial" panose="020B0604020202020204" pitchFamily="34" charset="0"/>
              <a:buChar char="•"/>
            </a:pPr>
            <a:r>
              <a:rPr lang="en-US" sz="1300" b="1" dirty="0">
                <a:solidFill>
                  <a:schemeClr val="bg1"/>
                </a:solidFill>
                <a:effectLst>
                  <a:outerShdw blurRad="38100" dist="38100" dir="2700000" algn="tl">
                    <a:srgbClr val="000000">
                      <a:alpha val="43137"/>
                    </a:srgbClr>
                  </a:outerShdw>
                </a:effectLst>
              </a:rPr>
              <a:t>Comply with published speed restrictions</a:t>
            </a:r>
          </a:p>
        </p:txBody>
      </p:sp>
      <p:sp>
        <p:nvSpPr>
          <p:cNvPr id="29" name="Oval 28"/>
          <p:cNvSpPr/>
          <p:nvPr/>
        </p:nvSpPr>
        <p:spPr>
          <a:xfrm>
            <a:off x="1656270" y="2115230"/>
            <a:ext cx="225329" cy="1313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TextBox 29"/>
          <p:cNvSpPr txBox="1"/>
          <p:nvPr/>
        </p:nvSpPr>
        <p:spPr>
          <a:xfrm>
            <a:off x="4608513" y="6250706"/>
            <a:ext cx="3044423" cy="261610"/>
          </a:xfrm>
          <a:prstGeom prst="rect">
            <a:avLst/>
          </a:prstGeom>
          <a:noFill/>
        </p:spPr>
        <p:txBody>
          <a:bodyPr wrap="none" rtlCol="0">
            <a:spAutoFit/>
          </a:bodyPr>
          <a:lstStyle/>
          <a:p>
            <a:r>
              <a:rPr lang="en-US" sz="1100" dirty="0"/>
              <a:t>©Jeppesen, Inc.  Not for Navigation Purposes</a:t>
            </a:r>
          </a:p>
        </p:txBody>
      </p:sp>
      <p:cxnSp>
        <p:nvCxnSpPr>
          <p:cNvPr id="32" name="Straight Arrow Connector 31"/>
          <p:cNvCxnSpPr>
            <a:stCxn id="12" idx="0"/>
          </p:cNvCxnSpPr>
          <p:nvPr/>
        </p:nvCxnSpPr>
        <p:spPr>
          <a:xfrm flipV="1">
            <a:off x="2452770" y="2570614"/>
            <a:ext cx="726815" cy="976747"/>
          </a:xfrm>
          <a:prstGeom prst="straightConnector1">
            <a:avLst/>
          </a:prstGeom>
          <a:ln w="28575">
            <a:solidFill>
              <a:schemeClr val="bg1">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75440" y="619618"/>
            <a:ext cx="3403386"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400" b="1" i="1" u="sng" dirty="0">
                <a:effectLst>
                  <a:outerShdw blurRad="38100" dist="38100" dir="2700000" algn="tl">
                    <a:srgbClr val="000000">
                      <a:alpha val="43137"/>
                    </a:srgbClr>
                  </a:outerShdw>
                </a:effectLst>
              </a:rPr>
              <a:t>ATC Clearance #1:</a:t>
            </a:r>
          </a:p>
          <a:p>
            <a:pPr algn="ctr"/>
            <a:r>
              <a:rPr lang="en-US" sz="1400" b="1" dirty="0">
                <a:effectLst>
                  <a:outerShdw blurRad="38100" dist="38100" dir="2700000" algn="tl">
                    <a:srgbClr val="000000">
                      <a:alpha val="43137"/>
                    </a:srgbClr>
                  </a:outerShdw>
                </a:effectLst>
              </a:rPr>
              <a:t>“Maintain Mach 0.75 In The Descent”</a:t>
            </a:r>
          </a:p>
        </p:txBody>
      </p:sp>
      <p:cxnSp>
        <p:nvCxnSpPr>
          <p:cNvPr id="34" name="Straight Arrow Connector 33"/>
          <p:cNvCxnSpPr>
            <a:cxnSpLocks/>
          </p:cNvCxnSpPr>
          <p:nvPr/>
        </p:nvCxnSpPr>
        <p:spPr>
          <a:xfrm flipH="1">
            <a:off x="1814009" y="1247967"/>
            <a:ext cx="363124" cy="858062"/>
          </a:xfrm>
          <a:prstGeom prst="straightConnector1">
            <a:avLst/>
          </a:prstGeom>
          <a:ln w="28575">
            <a:solidFill>
              <a:schemeClr val="bg1">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0" y="0"/>
            <a:ext cx="1441420" cy="253916"/>
          </a:xfrm>
          <a:prstGeom prst="rect">
            <a:avLst/>
          </a:prstGeom>
          <a:noFill/>
        </p:spPr>
        <p:txBody>
          <a:bodyPr wrap="none" rtlCol="0">
            <a:spAutoFit/>
          </a:bodyPr>
          <a:lstStyle/>
          <a:p>
            <a:r>
              <a:rPr lang="en-US" sz="1050" b="1" dirty="0"/>
              <a:t>Speed Adjustments</a:t>
            </a:r>
          </a:p>
        </p:txBody>
      </p:sp>
      <p:sp>
        <p:nvSpPr>
          <p:cNvPr id="21" name="Oval 20"/>
          <p:cNvSpPr/>
          <p:nvPr/>
        </p:nvSpPr>
        <p:spPr>
          <a:xfrm>
            <a:off x="3117063" y="2402845"/>
            <a:ext cx="236497" cy="1307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39" name="Straight Connector 38"/>
          <p:cNvCxnSpPr/>
          <p:nvPr/>
        </p:nvCxnSpPr>
        <p:spPr>
          <a:xfrm>
            <a:off x="1878402" y="2187312"/>
            <a:ext cx="1357167" cy="280928"/>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235569" y="2063287"/>
            <a:ext cx="0" cy="407482"/>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72499">
            <a:off x="2122951" y="1243684"/>
            <a:ext cx="2225235" cy="1483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
        <p:nvSpPr>
          <p:cNvPr id="2" name="Rounded Rectangle 1"/>
          <p:cNvSpPr/>
          <p:nvPr/>
        </p:nvSpPr>
        <p:spPr>
          <a:xfrm>
            <a:off x="355417" y="5712769"/>
            <a:ext cx="5759788" cy="479850"/>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rPr>
              <a:t>Recommended That Pilots </a:t>
            </a:r>
            <a:r>
              <a:rPr lang="en-US" sz="1400" b="1" u="sng" dirty="0">
                <a:effectLst>
                  <a:outerShdw blurRad="38100" dist="38100" dir="2700000" algn="tl">
                    <a:srgbClr val="000000">
                      <a:alpha val="43137"/>
                    </a:srgbClr>
                  </a:outerShdw>
                </a:effectLst>
              </a:rPr>
              <a:t>Not</a:t>
            </a:r>
            <a:r>
              <a:rPr lang="en-US" sz="1400" b="1" dirty="0">
                <a:effectLst>
                  <a:outerShdw blurRad="38100" dist="38100" dir="2700000" algn="tl">
                    <a:srgbClr val="000000">
                      <a:alpha val="43137"/>
                    </a:srgbClr>
                  </a:outerShdw>
                </a:effectLst>
              </a:rPr>
              <a:t> Make Excessive Speed Variations </a:t>
            </a:r>
          </a:p>
          <a:p>
            <a:pPr algn="ctr"/>
            <a:r>
              <a:rPr lang="en-US" sz="1400" b="1" dirty="0">
                <a:effectLst>
                  <a:outerShdw blurRad="38100" dist="38100" dir="2700000" algn="tl">
                    <a:srgbClr val="000000">
                      <a:alpha val="43137"/>
                    </a:srgbClr>
                  </a:outerShdw>
                </a:effectLst>
              </a:rPr>
              <a:t>Until The Transition Speed Without Advising ATC</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8978" y="1515389"/>
            <a:ext cx="1057275" cy="129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ectangular Callout 37"/>
          <p:cNvSpPr/>
          <p:nvPr/>
        </p:nvSpPr>
        <p:spPr>
          <a:xfrm>
            <a:off x="5326817" y="1515390"/>
            <a:ext cx="1039436" cy="1295400"/>
          </a:xfrm>
          <a:prstGeom prst="wedgeRectCallout">
            <a:avLst>
              <a:gd name="adj1" fmla="val -102504"/>
              <a:gd name="adj2" fmla="val 6125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7479953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2744" y="75696"/>
            <a:ext cx="8001000" cy="6348413"/>
            <a:chOff x="572744" y="75696"/>
            <a:chExt cx="8001000" cy="6348413"/>
          </a:xfrm>
          <a:scene3d>
            <a:camera prst="perspectiveRelaxed">
              <a:rot lat="20400000" lon="0" rev="0"/>
            </a:camera>
            <a:lightRig rig="threePt" dir="t"/>
          </a:scene3d>
        </p:grpSpPr>
        <p:grpSp>
          <p:nvGrpSpPr>
            <p:cNvPr id="54" name="Group 53"/>
            <p:cNvGrpSpPr/>
            <p:nvPr/>
          </p:nvGrpSpPr>
          <p:grpSpPr>
            <a:xfrm>
              <a:off x="572744" y="75696"/>
              <a:ext cx="8001000" cy="6348413"/>
              <a:chOff x="572744" y="75696"/>
              <a:chExt cx="8001000" cy="6348413"/>
            </a:xfrm>
          </p:grpSpPr>
          <p:grpSp>
            <p:nvGrpSpPr>
              <p:cNvPr id="55" name="Group 54"/>
              <p:cNvGrpSpPr/>
              <p:nvPr/>
            </p:nvGrpSpPr>
            <p:grpSpPr>
              <a:xfrm>
                <a:off x="572744" y="75696"/>
                <a:ext cx="8001000" cy="6348413"/>
                <a:chOff x="626533" y="389466"/>
                <a:chExt cx="8001000" cy="6348413"/>
              </a:xfrm>
            </p:grpSpPr>
            <p:pic>
              <p:nvPicPr>
                <p:cNvPr id="57" name="Picture 2" descr="C:\Users\Richard J. Boll II\Dropbox\Working Documents\Climb Via\Climb Via Training - Oct 2013\Graphics\STARS\BRBQ One RSID M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533" y="389466"/>
                  <a:ext cx="8001000" cy="6348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8" name="Freeform 57"/>
                <p:cNvSpPr/>
                <p:nvPr/>
              </p:nvSpPr>
              <p:spPr>
                <a:xfrm>
                  <a:off x="1696212" y="2372868"/>
                  <a:ext cx="5687568" cy="3447288"/>
                </a:xfrm>
                <a:custGeom>
                  <a:avLst/>
                  <a:gdLst>
                    <a:gd name="connsiteX0" fmla="*/ 0 w 5797688"/>
                    <a:gd name="connsiteY0" fmla="*/ 0 h 3447288"/>
                    <a:gd name="connsiteX1" fmla="*/ 2359152 w 5797688"/>
                    <a:gd name="connsiteY1" fmla="*/ 516636 h 3447288"/>
                    <a:gd name="connsiteX2" fmla="*/ 4512564 w 5797688"/>
                    <a:gd name="connsiteY2" fmla="*/ 1499616 h 3447288"/>
                    <a:gd name="connsiteX3" fmla="*/ 5687568 w 5797688"/>
                    <a:gd name="connsiteY3" fmla="*/ 2464308 h 3447288"/>
                    <a:gd name="connsiteX4" fmla="*/ 5678424 w 5797688"/>
                    <a:gd name="connsiteY4" fmla="*/ 3447288 h 3447288"/>
                    <a:gd name="connsiteX0" fmla="*/ 0 w 5797688"/>
                    <a:gd name="connsiteY0" fmla="*/ 0 h 3447288"/>
                    <a:gd name="connsiteX1" fmla="*/ 2359152 w 5797688"/>
                    <a:gd name="connsiteY1" fmla="*/ 516636 h 3447288"/>
                    <a:gd name="connsiteX2" fmla="*/ 4512564 w 5797688"/>
                    <a:gd name="connsiteY2" fmla="*/ 1499616 h 3447288"/>
                    <a:gd name="connsiteX3" fmla="*/ 5687568 w 5797688"/>
                    <a:gd name="connsiteY3" fmla="*/ 2464308 h 3447288"/>
                    <a:gd name="connsiteX4" fmla="*/ 5678424 w 5797688"/>
                    <a:gd name="connsiteY4" fmla="*/ 3447288 h 3447288"/>
                    <a:gd name="connsiteX0" fmla="*/ 0 w 5797688"/>
                    <a:gd name="connsiteY0" fmla="*/ 0 h 3447288"/>
                    <a:gd name="connsiteX1" fmla="*/ 2359152 w 5797688"/>
                    <a:gd name="connsiteY1" fmla="*/ 516636 h 3447288"/>
                    <a:gd name="connsiteX2" fmla="*/ 4512564 w 5797688"/>
                    <a:gd name="connsiteY2" fmla="*/ 1499616 h 3447288"/>
                    <a:gd name="connsiteX3" fmla="*/ 5687568 w 5797688"/>
                    <a:gd name="connsiteY3" fmla="*/ 2464308 h 3447288"/>
                    <a:gd name="connsiteX4" fmla="*/ 5678424 w 5797688"/>
                    <a:gd name="connsiteY4" fmla="*/ 3447288 h 3447288"/>
                    <a:gd name="connsiteX0" fmla="*/ 0 w 5797688"/>
                    <a:gd name="connsiteY0" fmla="*/ 0 h 3447288"/>
                    <a:gd name="connsiteX1" fmla="*/ 2359152 w 5797688"/>
                    <a:gd name="connsiteY1" fmla="*/ 516636 h 3447288"/>
                    <a:gd name="connsiteX2" fmla="*/ 4512564 w 5797688"/>
                    <a:gd name="connsiteY2" fmla="*/ 1499616 h 3447288"/>
                    <a:gd name="connsiteX3" fmla="*/ 5687568 w 5797688"/>
                    <a:gd name="connsiteY3" fmla="*/ 2464308 h 3447288"/>
                    <a:gd name="connsiteX4" fmla="*/ 5678424 w 5797688"/>
                    <a:gd name="connsiteY4" fmla="*/ 3447288 h 3447288"/>
                    <a:gd name="connsiteX0" fmla="*/ 0 w 5687568"/>
                    <a:gd name="connsiteY0" fmla="*/ 0 h 3447288"/>
                    <a:gd name="connsiteX1" fmla="*/ 2359152 w 5687568"/>
                    <a:gd name="connsiteY1" fmla="*/ 516636 h 3447288"/>
                    <a:gd name="connsiteX2" fmla="*/ 4512564 w 5687568"/>
                    <a:gd name="connsiteY2" fmla="*/ 1499616 h 3447288"/>
                    <a:gd name="connsiteX3" fmla="*/ 5687568 w 5687568"/>
                    <a:gd name="connsiteY3" fmla="*/ 2464308 h 3447288"/>
                    <a:gd name="connsiteX4" fmla="*/ 5678424 w 5687568"/>
                    <a:gd name="connsiteY4" fmla="*/ 3447288 h 3447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568" h="3447288">
                      <a:moveTo>
                        <a:pt x="0" y="0"/>
                      </a:moveTo>
                      <a:lnTo>
                        <a:pt x="2359152" y="516636"/>
                      </a:lnTo>
                      <a:lnTo>
                        <a:pt x="4512564" y="1499616"/>
                      </a:lnTo>
                      <a:lnTo>
                        <a:pt x="5687568" y="2464308"/>
                      </a:lnTo>
                      <a:lnTo>
                        <a:pt x="5678424" y="3447288"/>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ounded Rectangle 58"/>
                <p:cNvSpPr/>
                <p:nvPr/>
              </p:nvSpPr>
              <p:spPr>
                <a:xfrm>
                  <a:off x="4069080" y="3557154"/>
                  <a:ext cx="484632" cy="21017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Rounded Rectangle 59"/>
                <p:cNvSpPr/>
                <p:nvPr/>
              </p:nvSpPr>
              <p:spPr>
                <a:xfrm>
                  <a:off x="4690872" y="3707892"/>
                  <a:ext cx="502920" cy="40690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Rounded Rectangle 60"/>
                <p:cNvSpPr/>
                <p:nvPr/>
              </p:nvSpPr>
              <p:spPr>
                <a:xfrm>
                  <a:off x="5253228" y="4055364"/>
                  <a:ext cx="452628" cy="48920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Rounded Rectangle 61"/>
                <p:cNvSpPr/>
                <p:nvPr/>
              </p:nvSpPr>
              <p:spPr>
                <a:xfrm>
                  <a:off x="6885432" y="3913632"/>
                  <a:ext cx="726948" cy="32004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Rounded Rectangle 62"/>
                <p:cNvSpPr/>
                <p:nvPr/>
              </p:nvSpPr>
              <p:spPr>
                <a:xfrm>
                  <a:off x="7255764" y="4379976"/>
                  <a:ext cx="690372" cy="21488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Rounded Rectangle 63"/>
                <p:cNvSpPr/>
                <p:nvPr/>
              </p:nvSpPr>
              <p:spPr>
                <a:xfrm>
                  <a:off x="6350508" y="4846320"/>
                  <a:ext cx="685800" cy="32461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Rounded Rectangle 64"/>
                <p:cNvSpPr/>
                <p:nvPr/>
              </p:nvSpPr>
              <p:spPr>
                <a:xfrm>
                  <a:off x="6455664" y="5321808"/>
                  <a:ext cx="644652" cy="21031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6" name="Rounded Rectangle 55"/>
              <p:cNvSpPr/>
              <p:nvPr/>
            </p:nvSpPr>
            <p:spPr>
              <a:xfrm>
                <a:off x="6135232" y="5506386"/>
                <a:ext cx="986827" cy="562454"/>
              </a:xfrm>
              <a:prstGeom prst="roundRect">
                <a:avLst>
                  <a:gd name="adj" fmla="val 4326"/>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7" name="&quot;No&quot; Symbol 36"/>
            <p:cNvSpPr/>
            <p:nvPr/>
          </p:nvSpPr>
          <p:spPr>
            <a:xfrm>
              <a:off x="4165599" y="3048000"/>
              <a:ext cx="214477" cy="196590"/>
            </a:xfrm>
            <a:prstGeom prst="noSmoking">
              <a:avLst/>
            </a:prstGeom>
            <a:solidFill>
              <a:srgbClr val="FF0000">
                <a:alpha val="50196"/>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grpSp>
      <p:sp>
        <p:nvSpPr>
          <p:cNvPr id="3" name="Slide Number Placeholder 2"/>
          <p:cNvSpPr>
            <a:spLocks noGrp="1"/>
          </p:cNvSpPr>
          <p:nvPr>
            <p:ph type="sldNum" sz="quarter" idx="12"/>
          </p:nvPr>
        </p:nvSpPr>
        <p:spPr/>
        <p:txBody>
          <a:bodyPr/>
          <a:lstStyle/>
          <a:p>
            <a:fld id="{79BA96BB-7DBE-4AD9-88D2-170EED19CF9B}" type="slidenum">
              <a:rPr lang="en-US" smtClean="0"/>
              <a:pPr/>
              <a:t>96</a:t>
            </a:fld>
            <a:endParaRPr lang="en-US" dirty="0"/>
          </a:p>
        </p:txBody>
      </p:sp>
      <p:sp>
        <p:nvSpPr>
          <p:cNvPr id="12" name="Rounded Rectangle 11"/>
          <p:cNvSpPr/>
          <p:nvPr/>
        </p:nvSpPr>
        <p:spPr>
          <a:xfrm>
            <a:off x="407481" y="3807464"/>
            <a:ext cx="4730940" cy="1055608"/>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 #2:</a:t>
            </a:r>
          </a:p>
          <a:p>
            <a:pPr algn="ctr"/>
            <a:r>
              <a:rPr lang="en-US" sz="1400" b="1" dirty="0">
                <a:effectLst>
                  <a:outerShdw blurRad="38100" dist="38100" dir="2700000" algn="tl">
                    <a:srgbClr val="000000">
                      <a:alpha val="43137"/>
                    </a:srgbClr>
                  </a:outerShdw>
                </a:effectLst>
              </a:rPr>
              <a:t>“Maintain Three One Zero Knots </a:t>
            </a:r>
            <a:r>
              <a:rPr lang="en-US" sz="1400" b="1" u="sng" dirty="0">
                <a:effectLst>
                  <a:outerShdw blurRad="38100" dist="38100" dir="2700000" algn="tl">
                    <a:srgbClr val="000000">
                      <a:alpha val="43137"/>
                    </a:srgbClr>
                  </a:outerShdw>
                </a:effectLst>
              </a:rPr>
              <a:t>Until</a:t>
            </a:r>
            <a:r>
              <a:rPr lang="en-US" sz="1400" b="1" dirty="0">
                <a:effectLst>
                  <a:outerShdw blurRad="38100" dist="38100" dir="2700000" algn="tl">
                    <a:srgbClr val="000000">
                      <a:alpha val="43137"/>
                    </a:srgbClr>
                  </a:outerShdw>
                </a:effectLst>
              </a:rPr>
              <a:t> SAUCC, </a:t>
            </a:r>
          </a:p>
          <a:p>
            <a:pPr algn="ctr"/>
            <a:r>
              <a:rPr lang="en-US" sz="1400" b="1" dirty="0">
                <a:effectLst>
                  <a:outerShdw blurRad="38100" dist="38100" dir="2700000" algn="tl">
                    <a:srgbClr val="000000">
                      <a:alpha val="43137"/>
                    </a:srgbClr>
                  </a:outerShdw>
                </a:effectLst>
              </a:rPr>
              <a:t>Cross SAUCC at Flight Level 260,  </a:t>
            </a:r>
          </a:p>
          <a:p>
            <a:pPr algn="ctr"/>
            <a:r>
              <a:rPr lang="en-US" sz="1400" b="1" i="1" u="sng" dirty="0">
                <a:effectLst>
                  <a:outerShdw blurRad="38100" dist="38100" dir="2700000" algn="tl">
                    <a:srgbClr val="000000">
                      <a:alpha val="43137"/>
                    </a:srgbClr>
                  </a:outerShdw>
                </a:effectLst>
              </a:rPr>
              <a:t>Then</a:t>
            </a:r>
            <a:r>
              <a:rPr lang="en-US" sz="1400" b="1" dirty="0">
                <a:effectLst>
                  <a:outerShdw blurRad="38100" dist="38100" dir="2700000" algn="tl">
                    <a:srgbClr val="000000">
                      <a:alpha val="43137"/>
                    </a:srgbClr>
                  </a:outerShdw>
                </a:effectLst>
              </a:rPr>
              <a:t> Descend Via The BRBBQ One Arrival, Landing North”</a:t>
            </a:r>
          </a:p>
        </p:txBody>
      </p:sp>
      <p:sp>
        <p:nvSpPr>
          <p:cNvPr id="13" name="Rounded Rectangle 12"/>
          <p:cNvSpPr/>
          <p:nvPr/>
        </p:nvSpPr>
        <p:spPr>
          <a:xfrm>
            <a:off x="407481" y="4922568"/>
            <a:ext cx="5165395" cy="1430179"/>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173038">
              <a:buFont typeface="Arial" panose="020B0604020202020204" pitchFamily="34" charset="0"/>
              <a:buChar char="•"/>
            </a:pPr>
            <a:r>
              <a:rPr lang="en-US" sz="1300" b="1" u="sng" dirty="0">
                <a:solidFill>
                  <a:schemeClr val="bg1"/>
                </a:solidFill>
                <a:effectLst>
                  <a:outerShdw blurRad="38100" dist="38100" dir="2700000" algn="tl">
                    <a:srgbClr val="000000">
                      <a:alpha val="43137"/>
                    </a:srgbClr>
                  </a:outerShdw>
                </a:effectLst>
              </a:rPr>
              <a:t>Mach-to-IAS speed transition note is canceled</a:t>
            </a:r>
            <a:r>
              <a:rPr lang="en-US" sz="1300" b="1" dirty="0">
                <a:solidFill>
                  <a:schemeClr val="bg1"/>
                </a:solidFill>
                <a:effectLst>
                  <a:outerShdw blurRad="38100" dist="38100" dir="2700000" algn="tl">
                    <a:srgbClr val="000000">
                      <a:alpha val="43137"/>
                    </a:srgbClr>
                  </a:outerShdw>
                </a:effectLst>
              </a:rPr>
              <a:t>  </a:t>
            </a:r>
          </a:p>
          <a:p>
            <a:pPr marL="285750" indent="-173038">
              <a:buFont typeface="Arial" panose="020B0604020202020204" pitchFamily="34" charset="0"/>
              <a:buChar char="•"/>
            </a:pPr>
            <a:r>
              <a:rPr lang="en-US" sz="1300" b="1" dirty="0">
                <a:solidFill>
                  <a:schemeClr val="bg1"/>
                </a:solidFill>
                <a:effectLst>
                  <a:outerShdw blurRad="38100" dist="38100" dir="2700000" algn="tl">
                    <a:srgbClr val="000000">
                      <a:alpha val="43137"/>
                    </a:srgbClr>
                  </a:outerShdw>
                </a:effectLst>
              </a:rPr>
              <a:t>The 290 KT speed restriction at SAUCC is canceled</a:t>
            </a:r>
          </a:p>
          <a:p>
            <a:pPr marL="285750" indent="-173038">
              <a:buFont typeface="Arial" panose="020B0604020202020204" pitchFamily="34" charset="0"/>
              <a:buChar char="•"/>
            </a:pPr>
            <a:r>
              <a:rPr lang="en-US" sz="1300" b="1" dirty="0">
                <a:solidFill>
                  <a:schemeClr val="bg1"/>
                </a:solidFill>
                <a:effectLst>
                  <a:outerShdw blurRad="38100" dist="38100" dir="2700000" algn="tl">
                    <a:srgbClr val="000000">
                      <a:alpha val="43137"/>
                    </a:srgbClr>
                  </a:outerShdw>
                </a:effectLst>
              </a:rPr>
              <a:t>Maintain ATC-assigned speed (310 KT) </a:t>
            </a:r>
            <a:r>
              <a:rPr lang="en-US" sz="1300" b="1" u="sng" dirty="0">
                <a:solidFill>
                  <a:schemeClr val="bg1"/>
                </a:solidFill>
                <a:effectLst>
                  <a:outerShdw blurRad="38100" dist="38100" dir="2700000" algn="tl">
                    <a:srgbClr val="000000">
                      <a:alpha val="43137"/>
                    </a:srgbClr>
                  </a:outerShdw>
                </a:effectLst>
              </a:rPr>
              <a:t>until SAUCC</a:t>
            </a:r>
            <a:r>
              <a:rPr lang="en-US" sz="1300" b="1" dirty="0">
                <a:solidFill>
                  <a:schemeClr val="bg1"/>
                </a:solidFill>
                <a:effectLst>
                  <a:outerShdw blurRad="38100" dist="38100" dir="2700000" algn="tl">
                    <a:srgbClr val="000000">
                      <a:alpha val="43137"/>
                    </a:srgbClr>
                  </a:outerShdw>
                </a:effectLst>
              </a:rPr>
              <a:t>, and then comply with the published speed restrictions beginning at BRBBQ</a:t>
            </a:r>
          </a:p>
          <a:p>
            <a:pPr marL="285750" indent="-173038">
              <a:buFont typeface="Arial" panose="020B0604020202020204" pitchFamily="34" charset="0"/>
              <a:buChar char="•"/>
            </a:pPr>
            <a:r>
              <a:rPr lang="en-US" sz="1300" b="1" dirty="0">
                <a:solidFill>
                  <a:schemeClr val="bg1"/>
                </a:solidFill>
                <a:effectLst>
                  <a:outerShdw blurRad="38100" dist="38100" dir="2700000" algn="tl">
                    <a:srgbClr val="000000">
                      <a:alpha val="43137"/>
                    </a:srgbClr>
                  </a:outerShdw>
                </a:effectLst>
              </a:rPr>
              <a:t>Cross SAUCC at Flight Level 260, and then comply with published altitude restrictions to “Bottom Altitude” (4,000’)</a:t>
            </a:r>
          </a:p>
        </p:txBody>
      </p:sp>
      <p:sp>
        <p:nvSpPr>
          <p:cNvPr id="29" name="Oval 28"/>
          <p:cNvSpPr/>
          <p:nvPr/>
        </p:nvSpPr>
        <p:spPr>
          <a:xfrm>
            <a:off x="1656270" y="2115230"/>
            <a:ext cx="225329" cy="1313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TextBox 29"/>
          <p:cNvSpPr txBox="1"/>
          <p:nvPr/>
        </p:nvSpPr>
        <p:spPr>
          <a:xfrm>
            <a:off x="3367475" y="198827"/>
            <a:ext cx="3044423" cy="261610"/>
          </a:xfrm>
          <a:prstGeom prst="rect">
            <a:avLst/>
          </a:prstGeom>
          <a:noFill/>
        </p:spPr>
        <p:txBody>
          <a:bodyPr wrap="none" rtlCol="0">
            <a:spAutoFit/>
          </a:bodyPr>
          <a:lstStyle/>
          <a:p>
            <a:r>
              <a:rPr lang="en-US" sz="1100" dirty="0"/>
              <a:t>©Jeppesen, Inc.  Not for Navigation Purposes</a:t>
            </a:r>
          </a:p>
        </p:txBody>
      </p:sp>
      <p:cxnSp>
        <p:nvCxnSpPr>
          <p:cNvPr id="32" name="Straight Arrow Connector 31"/>
          <p:cNvCxnSpPr>
            <a:cxnSpLocks/>
            <a:stCxn id="12" idx="0"/>
          </p:cNvCxnSpPr>
          <p:nvPr/>
        </p:nvCxnSpPr>
        <p:spPr>
          <a:xfrm flipV="1">
            <a:off x="2772951" y="2623625"/>
            <a:ext cx="452585" cy="1183839"/>
          </a:xfrm>
          <a:prstGeom prst="straightConnector1">
            <a:avLst/>
          </a:prstGeom>
          <a:ln w="28575">
            <a:solidFill>
              <a:schemeClr val="bg1">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0" y="0"/>
            <a:ext cx="1441420" cy="253916"/>
          </a:xfrm>
          <a:prstGeom prst="rect">
            <a:avLst/>
          </a:prstGeom>
          <a:noFill/>
        </p:spPr>
        <p:txBody>
          <a:bodyPr wrap="none" rtlCol="0">
            <a:spAutoFit/>
          </a:bodyPr>
          <a:lstStyle/>
          <a:p>
            <a:r>
              <a:rPr lang="en-US" sz="1050" b="1" dirty="0"/>
              <a:t>Speed Adjustments</a:t>
            </a:r>
          </a:p>
        </p:txBody>
      </p:sp>
      <p:sp>
        <p:nvSpPr>
          <p:cNvPr id="21" name="Oval 20"/>
          <p:cNvSpPr/>
          <p:nvPr/>
        </p:nvSpPr>
        <p:spPr>
          <a:xfrm>
            <a:off x="3117063" y="2402845"/>
            <a:ext cx="236497" cy="1307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39" name="Straight Connector 38"/>
          <p:cNvCxnSpPr/>
          <p:nvPr/>
        </p:nvCxnSpPr>
        <p:spPr>
          <a:xfrm>
            <a:off x="1878402" y="2187312"/>
            <a:ext cx="1357167" cy="280928"/>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235569" y="2063287"/>
            <a:ext cx="0" cy="407482"/>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72499">
            <a:off x="2122951" y="1243684"/>
            <a:ext cx="2225235" cy="1483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pic>
        <p:nvPicPr>
          <p:cNvPr id="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6817" y="1067714"/>
            <a:ext cx="1039436" cy="129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Rectangular Callout 52"/>
          <p:cNvSpPr/>
          <p:nvPr/>
        </p:nvSpPr>
        <p:spPr>
          <a:xfrm>
            <a:off x="5326817" y="1067715"/>
            <a:ext cx="1039436" cy="1295400"/>
          </a:xfrm>
          <a:prstGeom prst="wedgeRectCallout">
            <a:avLst>
              <a:gd name="adj1" fmla="val -103643"/>
              <a:gd name="adj2" fmla="val 9506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quot;No&quot; Symbol 35"/>
          <p:cNvSpPr/>
          <p:nvPr/>
        </p:nvSpPr>
        <p:spPr>
          <a:xfrm>
            <a:off x="5664083" y="1512444"/>
            <a:ext cx="411698" cy="368361"/>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878" y="1815479"/>
            <a:ext cx="1038225" cy="133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Rectangular Callout 43"/>
          <p:cNvSpPr/>
          <p:nvPr/>
        </p:nvSpPr>
        <p:spPr>
          <a:xfrm>
            <a:off x="6825662" y="1817114"/>
            <a:ext cx="1023441" cy="1330357"/>
          </a:xfrm>
          <a:prstGeom prst="wedgeRectCallout">
            <a:avLst>
              <a:gd name="adj1" fmla="val -192699"/>
              <a:gd name="adj2" fmla="val 54363"/>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Rounded Rectangle 1"/>
          <p:cNvSpPr/>
          <p:nvPr/>
        </p:nvSpPr>
        <p:spPr>
          <a:xfrm>
            <a:off x="6855893" y="2321818"/>
            <a:ext cx="956538" cy="771129"/>
          </a:xfrm>
          <a:prstGeom prst="roundRect">
            <a:avLst>
              <a:gd name="adj" fmla="val 2459"/>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quot;No&quot; Symbol 35">
            <a:extLst>
              <a:ext uri="{FF2B5EF4-FFF2-40B4-BE49-F238E27FC236}">
                <a16:creationId xmlns:a16="http://schemas.microsoft.com/office/drawing/2014/main" id="{5BC3D0E9-26D9-BC44-EB92-8882CA7FEE16}"/>
              </a:ext>
            </a:extLst>
          </p:cNvPr>
          <p:cNvSpPr/>
          <p:nvPr/>
        </p:nvSpPr>
        <p:spPr>
          <a:xfrm>
            <a:off x="1393731" y="2540092"/>
            <a:ext cx="411698" cy="368361"/>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E2B40C7F-D86F-66E8-5F5C-75B590AE6EBC}"/>
              </a:ext>
            </a:extLst>
          </p:cNvPr>
          <p:cNvSpPr txBox="1"/>
          <p:nvPr/>
        </p:nvSpPr>
        <p:spPr>
          <a:xfrm>
            <a:off x="475440" y="619618"/>
            <a:ext cx="3403386"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400" b="1" i="1" u="sng" dirty="0">
                <a:effectLst>
                  <a:outerShdw blurRad="38100" dist="38100" dir="2700000" algn="tl">
                    <a:srgbClr val="000000">
                      <a:alpha val="43137"/>
                    </a:srgbClr>
                  </a:outerShdw>
                </a:effectLst>
              </a:rPr>
              <a:t>ATC Clearance #1:</a:t>
            </a:r>
          </a:p>
          <a:p>
            <a:pPr algn="ctr"/>
            <a:r>
              <a:rPr lang="en-US" sz="1400" b="1" dirty="0">
                <a:effectLst>
                  <a:outerShdw blurRad="38100" dist="38100" dir="2700000" algn="tl">
                    <a:srgbClr val="000000">
                      <a:alpha val="43137"/>
                    </a:srgbClr>
                  </a:outerShdw>
                </a:effectLst>
              </a:rPr>
              <a:t>“Maintain Mach 0.75 In The Descent”</a:t>
            </a:r>
          </a:p>
        </p:txBody>
      </p:sp>
      <p:cxnSp>
        <p:nvCxnSpPr>
          <p:cNvPr id="9" name="Straight Arrow Connector 8">
            <a:extLst>
              <a:ext uri="{FF2B5EF4-FFF2-40B4-BE49-F238E27FC236}">
                <a16:creationId xmlns:a16="http://schemas.microsoft.com/office/drawing/2014/main" id="{5E08A27F-FDE6-7F13-FDF0-6D03B0AD07CF}"/>
              </a:ext>
            </a:extLst>
          </p:cNvPr>
          <p:cNvCxnSpPr>
            <a:cxnSpLocks/>
          </p:cNvCxnSpPr>
          <p:nvPr/>
        </p:nvCxnSpPr>
        <p:spPr>
          <a:xfrm flipH="1">
            <a:off x="1814009" y="1247967"/>
            <a:ext cx="363124" cy="858062"/>
          </a:xfrm>
          <a:prstGeom prst="straightConnector1">
            <a:avLst/>
          </a:prstGeom>
          <a:ln w="28575">
            <a:solidFill>
              <a:schemeClr val="bg1">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 name="&quot;No&quot; Symbol 35">
            <a:extLst>
              <a:ext uri="{FF2B5EF4-FFF2-40B4-BE49-F238E27FC236}">
                <a16:creationId xmlns:a16="http://schemas.microsoft.com/office/drawing/2014/main" id="{9E96F825-6FAB-5957-5727-1E4D74771AFF}"/>
              </a:ext>
            </a:extLst>
          </p:cNvPr>
          <p:cNvSpPr/>
          <p:nvPr/>
        </p:nvSpPr>
        <p:spPr>
          <a:xfrm>
            <a:off x="5663529" y="1931049"/>
            <a:ext cx="411698" cy="368361"/>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7024102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reeform 59"/>
          <p:cNvSpPr/>
          <p:nvPr/>
        </p:nvSpPr>
        <p:spPr>
          <a:xfrm>
            <a:off x="-352338" y="2757561"/>
            <a:ext cx="9731230" cy="2653338"/>
          </a:xfrm>
          <a:custGeom>
            <a:avLst/>
            <a:gdLst>
              <a:gd name="connsiteX0" fmla="*/ 0 w 7046259"/>
              <a:gd name="connsiteY0" fmla="*/ 3729317 h 3729317"/>
              <a:gd name="connsiteX1" fmla="*/ 7046259 w 7046259"/>
              <a:gd name="connsiteY1" fmla="*/ 0 h 3729317"/>
              <a:gd name="connsiteX0" fmla="*/ 0 w 7046259"/>
              <a:gd name="connsiteY0" fmla="*/ 3729317 h 3729317"/>
              <a:gd name="connsiteX1" fmla="*/ 1308847 w 7046259"/>
              <a:gd name="connsiteY1" fmla="*/ 3048000 h 3729317"/>
              <a:gd name="connsiteX2" fmla="*/ 7046259 w 7046259"/>
              <a:gd name="connsiteY2" fmla="*/ 0 h 3729317"/>
              <a:gd name="connsiteX0" fmla="*/ 0 w 7046259"/>
              <a:gd name="connsiteY0" fmla="*/ 3729317 h 3729317"/>
              <a:gd name="connsiteX1" fmla="*/ 1308847 w 7046259"/>
              <a:gd name="connsiteY1" fmla="*/ 3048000 h 3729317"/>
              <a:gd name="connsiteX2" fmla="*/ 2474259 w 7046259"/>
              <a:gd name="connsiteY2" fmla="*/ 2438400 h 3729317"/>
              <a:gd name="connsiteX3" fmla="*/ 7046259 w 7046259"/>
              <a:gd name="connsiteY3" fmla="*/ 0 h 3729317"/>
              <a:gd name="connsiteX0" fmla="*/ 0 w 7046259"/>
              <a:gd name="connsiteY0" fmla="*/ 3729317 h 3729317"/>
              <a:gd name="connsiteX1" fmla="*/ 1308847 w 7046259"/>
              <a:gd name="connsiteY1" fmla="*/ 3048000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563906 w 7046259"/>
              <a:gd name="connsiteY2" fmla="*/ 2823882 h 3729317"/>
              <a:gd name="connsiteX3" fmla="*/ 7046259 w 7046259"/>
              <a:gd name="connsiteY3" fmla="*/ 0 h 3729317"/>
              <a:gd name="connsiteX0" fmla="*/ 0 w 7046259"/>
              <a:gd name="connsiteY0" fmla="*/ 3729317 h 3729317"/>
              <a:gd name="connsiteX1" fmla="*/ 1335741 w 7046259"/>
              <a:gd name="connsiteY1" fmla="*/ 2985247 h 3729317"/>
              <a:gd name="connsiteX2" fmla="*/ 2357718 w 7046259"/>
              <a:gd name="connsiteY2" fmla="*/ 2868705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7046259 w 7046259"/>
              <a:gd name="connsiteY3" fmla="*/ 0 h 3729317"/>
              <a:gd name="connsiteX0" fmla="*/ 0 w 7046259"/>
              <a:gd name="connsiteY0" fmla="*/ 3729317 h 3729317"/>
              <a:gd name="connsiteX1" fmla="*/ 1335741 w 7046259"/>
              <a:gd name="connsiteY1" fmla="*/ 2985247 h 3729317"/>
              <a:gd name="connsiteX2" fmla="*/ 2384612 w 7046259"/>
              <a:gd name="connsiteY2" fmla="*/ 2967317 h 3729317"/>
              <a:gd name="connsiteX3" fmla="*/ 6651812 w 7046259"/>
              <a:gd name="connsiteY3" fmla="*/ 251011 h 3729317"/>
              <a:gd name="connsiteX4" fmla="*/ 7046259 w 7046259"/>
              <a:gd name="connsiteY4" fmla="*/ 0 h 3729317"/>
              <a:gd name="connsiteX0" fmla="*/ 0 w 7548282"/>
              <a:gd name="connsiteY0" fmla="*/ 3478306 h 3478306"/>
              <a:gd name="connsiteX1" fmla="*/ 1335741 w 7548282"/>
              <a:gd name="connsiteY1" fmla="*/ 2734236 h 3478306"/>
              <a:gd name="connsiteX2" fmla="*/ 238461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092782 w 7548282"/>
              <a:gd name="connsiteY2" fmla="*/ 2716306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02510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651812 w 7548282"/>
              <a:gd name="connsiteY3" fmla="*/ 0 h 3478306"/>
              <a:gd name="connsiteX4" fmla="*/ 7548282 w 7548282"/>
              <a:gd name="connsiteY4" fmla="*/ 0 h 3478306"/>
              <a:gd name="connsiteX0" fmla="*/ 0 w 7548282"/>
              <a:gd name="connsiteY0" fmla="*/ 3478306 h 3478306"/>
              <a:gd name="connsiteX1" fmla="*/ 1335741 w 7548282"/>
              <a:gd name="connsiteY1" fmla="*/ 2734236 h 3478306"/>
              <a:gd name="connsiteX2" fmla="*/ 2112238 w 7548282"/>
              <a:gd name="connsiteY2" fmla="*/ 2735762 h 3478306"/>
              <a:gd name="connsiteX3" fmla="*/ 6009786 w 7548282"/>
              <a:gd name="connsiteY3" fmla="*/ 389106 h 3478306"/>
              <a:gd name="connsiteX4" fmla="*/ 7548282 w 7548282"/>
              <a:gd name="connsiteY4" fmla="*/ 0 h 3478306"/>
              <a:gd name="connsiteX0" fmla="*/ 0 w 7470461"/>
              <a:gd name="connsiteY0" fmla="*/ 3089200 h 3089200"/>
              <a:gd name="connsiteX1" fmla="*/ 1335741 w 7470461"/>
              <a:gd name="connsiteY1" fmla="*/ 2345130 h 3089200"/>
              <a:gd name="connsiteX2" fmla="*/ 2112238 w 7470461"/>
              <a:gd name="connsiteY2" fmla="*/ 2346656 h 3089200"/>
              <a:gd name="connsiteX3" fmla="*/ 6009786 w 7470461"/>
              <a:gd name="connsiteY3" fmla="*/ 0 h 3089200"/>
              <a:gd name="connsiteX4" fmla="*/ 7470461 w 7470461"/>
              <a:gd name="connsiteY4" fmla="*/ 9728 h 3089200"/>
              <a:gd name="connsiteX0" fmla="*/ 0 w 7470461"/>
              <a:gd name="connsiteY0" fmla="*/ 3089200 h 3089200"/>
              <a:gd name="connsiteX1" fmla="*/ 1335741 w 7470461"/>
              <a:gd name="connsiteY1" fmla="*/ 2345130 h 3089200"/>
              <a:gd name="connsiteX2" fmla="*/ 6009786 w 7470461"/>
              <a:gd name="connsiteY2" fmla="*/ 0 h 3089200"/>
              <a:gd name="connsiteX3" fmla="*/ 7470461 w 7470461"/>
              <a:gd name="connsiteY3" fmla="*/ 9728 h 3089200"/>
              <a:gd name="connsiteX0" fmla="*/ 0 w 7470461"/>
              <a:gd name="connsiteY0" fmla="*/ 3089200 h 3089200"/>
              <a:gd name="connsiteX1" fmla="*/ 1335741 w 7470461"/>
              <a:gd name="connsiteY1" fmla="*/ 2345130 h 3089200"/>
              <a:gd name="connsiteX2" fmla="*/ 5423647 w 7470461"/>
              <a:gd name="connsiteY2" fmla="*/ 286725 h 3089200"/>
              <a:gd name="connsiteX3" fmla="*/ 6009786 w 7470461"/>
              <a:gd name="connsiteY3" fmla="*/ 0 h 3089200"/>
              <a:gd name="connsiteX4" fmla="*/ 7470461 w 7470461"/>
              <a:gd name="connsiteY4" fmla="*/ 9728 h 3089200"/>
              <a:gd name="connsiteX0" fmla="*/ 0 w 7470461"/>
              <a:gd name="connsiteY0" fmla="*/ 3079472 h 3079472"/>
              <a:gd name="connsiteX1" fmla="*/ 1335741 w 7470461"/>
              <a:gd name="connsiteY1" fmla="*/ 2335402 h 3079472"/>
              <a:gd name="connsiteX2" fmla="*/ 5423647 w 7470461"/>
              <a:gd name="connsiteY2" fmla="*/ 276997 h 3079472"/>
              <a:gd name="connsiteX3" fmla="*/ 7470461 w 7470461"/>
              <a:gd name="connsiteY3" fmla="*/ 0 h 3079472"/>
              <a:gd name="connsiteX0" fmla="*/ 0 w 7470461"/>
              <a:gd name="connsiteY0" fmla="*/ 3079472 h 3079472"/>
              <a:gd name="connsiteX1" fmla="*/ 1335741 w 7470461"/>
              <a:gd name="connsiteY1" fmla="*/ 2335402 h 3079472"/>
              <a:gd name="connsiteX2" fmla="*/ 5423647 w 7470461"/>
              <a:gd name="connsiteY2" fmla="*/ 276997 h 3079472"/>
              <a:gd name="connsiteX3" fmla="*/ 7470461 w 7470461"/>
              <a:gd name="connsiteY3" fmla="*/ 0 h 3079472"/>
              <a:gd name="connsiteX0" fmla="*/ 0 w 7470461"/>
              <a:gd name="connsiteY0" fmla="*/ 3079472 h 3079472"/>
              <a:gd name="connsiteX1" fmla="*/ 1335741 w 7470461"/>
              <a:gd name="connsiteY1" fmla="*/ 2335402 h 3079472"/>
              <a:gd name="connsiteX2" fmla="*/ 3895098 w 7470461"/>
              <a:gd name="connsiteY2" fmla="*/ 1027624 h 3079472"/>
              <a:gd name="connsiteX3" fmla="*/ 7470461 w 7470461"/>
              <a:gd name="connsiteY3" fmla="*/ 0 h 3079472"/>
              <a:gd name="connsiteX0" fmla="*/ 0 w 7647882"/>
              <a:gd name="connsiteY0" fmla="*/ 2055890 h 2055890"/>
              <a:gd name="connsiteX1" fmla="*/ 1335741 w 7647882"/>
              <a:gd name="connsiteY1" fmla="*/ 1311820 h 2055890"/>
              <a:gd name="connsiteX2" fmla="*/ 3895098 w 7647882"/>
              <a:gd name="connsiteY2" fmla="*/ 4042 h 2055890"/>
              <a:gd name="connsiteX3" fmla="*/ 7647882 w 7647882"/>
              <a:gd name="connsiteY3" fmla="*/ 0 h 2055890"/>
              <a:gd name="connsiteX0" fmla="*/ 0 w 7647882"/>
              <a:gd name="connsiteY0" fmla="*/ 2055890 h 2055890"/>
              <a:gd name="connsiteX1" fmla="*/ 1335741 w 7647882"/>
              <a:gd name="connsiteY1" fmla="*/ 1311820 h 2055890"/>
              <a:gd name="connsiteX2" fmla="*/ 7647882 w 7647882"/>
              <a:gd name="connsiteY2" fmla="*/ 0 h 2055890"/>
              <a:gd name="connsiteX0" fmla="*/ 0 w 7647882"/>
              <a:gd name="connsiteY0" fmla="*/ 2055890 h 2055890"/>
              <a:gd name="connsiteX1" fmla="*/ 7647882 w 7647882"/>
              <a:gd name="connsiteY1" fmla="*/ 0 h 2055890"/>
              <a:gd name="connsiteX0" fmla="*/ 0 w 8148815"/>
              <a:gd name="connsiteY0" fmla="*/ 0 h 178426"/>
              <a:gd name="connsiteX1" fmla="*/ 8148815 w 8148815"/>
              <a:gd name="connsiteY1" fmla="*/ 178426 h 178426"/>
              <a:gd name="connsiteX0" fmla="*/ 0 w 8148815"/>
              <a:gd name="connsiteY0" fmla="*/ 0 h 178426"/>
              <a:gd name="connsiteX1" fmla="*/ 8148815 w 8148815"/>
              <a:gd name="connsiteY1" fmla="*/ 178426 h 178426"/>
              <a:gd name="connsiteX0" fmla="*/ 0 w 8148815"/>
              <a:gd name="connsiteY0" fmla="*/ 0 h 178426"/>
              <a:gd name="connsiteX1" fmla="*/ 2600934 w 8148815"/>
              <a:gd name="connsiteY1" fmla="*/ 56671 h 178426"/>
              <a:gd name="connsiteX2" fmla="*/ 8148815 w 8148815"/>
              <a:gd name="connsiteY2" fmla="*/ 178426 h 178426"/>
              <a:gd name="connsiteX0" fmla="*/ 0 w 8148815"/>
              <a:gd name="connsiteY0" fmla="*/ 0 h 1241415"/>
              <a:gd name="connsiteX1" fmla="*/ 4787543 w 8148815"/>
              <a:gd name="connsiteY1" fmla="*/ 1241415 h 1241415"/>
              <a:gd name="connsiteX2" fmla="*/ 8148815 w 8148815"/>
              <a:gd name="connsiteY2" fmla="*/ 178426 h 1241415"/>
              <a:gd name="connsiteX0" fmla="*/ 0 w 7806909"/>
              <a:gd name="connsiteY0" fmla="*/ 0 h 1241415"/>
              <a:gd name="connsiteX1" fmla="*/ 4787543 w 7806909"/>
              <a:gd name="connsiteY1" fmla="*/ 1241415 h 1241415"/>
              <a:gd name="connsiteX2" fmla="*/ 7806909 w 7806909"/>
              <a:gd name="connsiteY2" fmla="*/ 1227998 h 1241415"/>
              <a:gd name="connsiteX0" fmla="*/ 0 w 7830763"/>
              <a:gd name="connsiteY0" fmla="*/ 0 h 1243901"/>
              <a:gd name="connsiteX1" fmla="*/ 4787543 w 7830763"/>
              <a:gd name="connsiteY1" fmla="*/ 1241415 h 1243901"/>
              <a:gd name="connsiteX2" fmla="*/ 7830763 w 7830763"/>
              <a:gd name="connsiteY2" fmla="*/ 1243901 h 1243901"/>
              <a:gd name="connsiteX0" fmla="*/ 0 w 7830763"/>
              <a:gd name="connsiteY0" fmla="*/ 0 h 1638981"/>
              <a:gd name="connsiteX1" fmla="*/ 6338047 w 7830763"/>
              <a:gd name="connsiteY1" fmla="*/ 1638981 h 1638981"/>
              <a:gd name="connsiteX2" fmla="*/ 7830763 w 7830763"/>
              <a:gd name="connsiteY2" fmla="*/ 1243901 h 1638981"/>
              <a:gd name="connsiteX0" fmla="*/ 0 w 7830763"/>
              <a:gd name="connsiteY0" fmla="*/ 0 h 1964984"/>
              <a:gd name="connsiteX1" fmla="*/ 7737477 w 7830763"/>
              <a:gd name="connsiteY1" fmla="*/ 1964984 h 1964984"/>
              <a:gd name="connsiteX2" fmla="*/ 7830763 w 7830763"/>
              <a:gd name="connsiteY2" fmla="*/ 1243901 h 1964984"/>
              <a:gd name="connsiteX0" fmla="*/ 0 w 8307841"/>
              <a:gd name="connsiteY0" fmla="*/ 0 h 1967469"/>
              <a:gd name="connsiteX1" fmla="*/ 7737477 w 8307841"/>
              <a:gd name="connsiteY1" fmla="*/ 1964984 h 1967469"/>
              <a:gd name="connsiteX2" fmla="*/ 8307841 w 8307841"/>
              <a:gd name="connsiteY2" fmla="*/ 1967469 h 1967469"/>
              <a:gd name="connsiteX0" fmla="*/ 0 w 8307841"/>
              <a:gd name="connsiteY0" fmla="*/ 0 h 1967469"/>
              <a:gd name="connsiteX1" fmla="*/ 7705672 w 8307841"/>
              <a:gd name="connsiteY1" fmla="*/ 1964984 h 1967469"/>
              <a:gd name="connsiteX2" fmla="*/ 8307841 w 8307841"/>
              <a:gd name="connsiteY2" fmla="*/ 1967469 h 1967469"/>
              <a:gd name="connsiteX0" fmla="*/ 0 w 8307841"/>
              <a:gd name="connsiteY0" fmla="*/ 0 h 1967469"/>
              <a:gd name="connsiteX1" fmla="*/ 6854882 w 8307841"/>
              <a:gd name="connsiteY1" fmla="*/ 1750298 h 1967469"/>
              <a:gd name="connsiteX2" fmla="*/ 8307841 w 8307841"/>
              <a:gd name="connsiteY2" fmla="*/ 1967469 h 1967469"/>
              <a:gd name="connsiteX0" fmla="*/ 0 w 8260133"/>
              <a:gd name="connsiteY0" fmla="*/ 0 h 1768686"/>
              <a:gd name="connsiteX1" fmla="*/ 6854882 w 8260133"/>
              <a:gd name="connsiteY1" fmla="*/ 1750298 h 1768686"/>
              <a:gd name="connsiteX2" fmla="*/ 8260133 w 8260133"/>
              <a:gd name="connsiteY2" fmla="*/ 1768686 h 1768686"/>
              <a:gd name="connsiteX0" fmla="*/ 0 w 8268085"/>
              <a:gd name="connsiteY0" fmla="*/ 0 h 1776638"/>
              <a:gd name="connsiteX1" fmla="*/ 6854882 w 8268085"/>
              <a:gd name="connsiteY1" fmla="*/ 1750298 h 1776638"/>
              <a:gd name="connsiteX2" fmla="*/ 8268085 w 8268085"/>
              <a:gd name="connsiteY2" fmla="*/ 1776638 h 1776638"/>
              <a:gd name="connsiteX0" fmla="*/ 0 w 8283987"/>
              <a:gd name="connsiteY0" fmla="*/ 0 h 1768687"/>
              <a:gd name="connsiteX1" fmla="*/ 6854882 w 8283987"/>
              <a:gd name="connsiteY1" fmla="*/ 1750298 h 1768687"/>
              <a:gd name="connsiteX2" fmla="*/ 8283987 w 8283987"/>
              <a:gd name="connsiteY2" fmla="*/ 1768687 h 1768687"/>
              <a:gd name="connsiteX0" fmla="*/ 0 w 8260133"/>
              <a:gd name="connsiteY0" fmla="*/ 0 h 1760735"/>
              <a:gd name="connsiteX1" fmla="*/ 6854882 w 8260133"/>
              <a:gd name="connsiteY1" fmla="*/ 1750298 h 1760735"/>
              <a:gd name="connsiteX2" fmla="*/ 8260133 w 8260133"/>
              <a:gd name="connsiteY2" fmla="*/ 1760735 h 1760735"/>
              <a:gd name="connsiteX0" fmla="*/ 0 w 8268084"/>
              <a:gd name="connsiteY0" fmla="*/ 0 h 1750298"/>
              <a:gd name="connsiteX1" fmla="*/ 6854882 w 8268084"/>
              <a:gd name="connsiteY1" fmla="*/ 1750298 h 1750298"/>
              <a:gd name="connsiteX2" fmla="*/ 8268084 w 8268084"/>
              <a:gd name="connsiteY2" fmla="*/ 1736881 h 1750298"/>
              <a:gd name="connsiteX0" fmla="*/ 0 w 8268084"/>
              <a:gd name="connsiteY0" fmla="*/ 0 h 2094247"/>
              <a:gd name="connsiteX1" fmla="*/ 7693781 w 8268084"/>
              <a:gd name="connsiteY1" fmla="*/ 2094247 h 2094247"/>
              <a:gd name="connsiteX2" fmla="*/ 8268084 w 8268084"/>
              <a:gd name="connsiteY2" fmla="*/ 1736881 h 2094247"/>
              <a:gd name="connsiteX0" fmla="*/ 0 w 8561699"/>
              <a:gd name="connsiteY0" fmla="*/ 0 h 2094247"/>
              <a:gd name="connsiteX1" fmla="*/ 7693781 w 8561699"/>
              <a:gd name="connsiteY1" fmla="*/ 2094247 h 2094247"/>
              <a:gd name="connsiteX2" fmla="*/ 8561699 w 8561699"/>
              <a:gd name="connsiteY2" fmla="*/ 2072441 h 2094247"/>
              <a:gd name="connsiteX0" fmla="*/ 0 w 8561699"/>
              <a:gd name="connsiteY0" fmla="*/ 0 h 2094247"/>
              <a:gd name="connsiteX1" fmla="*/ 7693781 w 8561699"/>
              <a:gd name="connsiteY1" fmla="*/ 2094247 h 2094247"/>
              <a:gd name="connsiteX2" fmla="*/ 8561699 w 8561699"/>
              <a:gd name="connsiteY2" fmla="*/ 2089219 h 2094247"/>
              <a:gd name="connsiteX0" fmla="*/ 0 w 8544921"/>
              <a:gd name="connsiteY0" fmla="*/ 0 h 2324111"/>
              <a:gd name="connsiteX1" fmla="*/ 7693781 w 8544921"/>
              <a:gd name="connsiteY1" fmla="*/ 2094247 h 2324111"/>
              <a:gd name="connsiteX2" fmla="*/ 8544921 w 8544921"/>
              <a:gd name="connsiteY2" fmla="*/ 2324111 h 2324111"/>
              <a:gd name="connsiteX0" fmla="*/ 0 w 8066749"/>
              <a:gd name="connsiteY0" fmla="*/ 0 h 2189887"/>
              <a:gd name="connsiteX1" fmla="*/ 7693781 w 8066749"/>
              <a:gd name="connsiteY1" fmla="*/ 2094247 h 2189887"/>
              <a:gd name="connsiteX2" fmla="*/ 8066749 w 8066749"/>
              <a:gd name="connsiteY2" fmla="*/ 2189887 h 2189887"/>
            </a:gdLst>
            <a:ahLst/>
            <a:cxnLst>
              <a:cxn ang="0">
                <a:pos x="connsiteX0" y="connsiteY0"/>
              </a:cxn>
              <a:cxn ang="0">
                <a:pos x="connsiteX1" y="connsiteY1"/>
              </a:cxn>
              <a:cxn ang="0">
                <a:pos x="connsiteX2" y="connsiteY2"/>
              </a:cxn>
            </a:cxnLst>
            <a:rect l="l" t="t" r="r" b="b"/>
            <a:pathLst>
              <a:path w="8066749" h="2189887">
                <a:moveTo>
                  <a:pt x="0" y="0"/>
                </a:moveTo>
                <a:lnTo>
                  <a:pt x="7693781" y="2094247"/>
                </a:lnTo>
                <a:lnTo>
                  <a:pt x="8066749" y="218988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79BA96BB-7DBE-4AD9-88D2-170EED19CF9B}" type="slidenum">
              <a:rPr lang="en-US" smtClean="0"/>
              <a:pPr/>
              <a:t>97</a:t>
            </a:fld>
            <a:endParaRPr lang="en-US" dirty="0"/>
          </a:p>
        </p:txBody>
      </p:sp>
      <p:cxnSp>
        <p:nvCxnSpPr>
          <p:cNvPr id="9" name="Straight Connector 8"/>
          <p:cNvCxnSpPr/>
          <p:nvPr/>
        </p:nvCxnSpPr>
        <p:spPr>
          <a:xfrm>
            <a:off x="4090252" y="3918531"/>
            <a:ext cx="492861" cy="12887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4-Point Star 48"/>
          <p:cNvSpPr/>
          <p:nvPr/>
        </p:nvSpPr>
        <p:spPr>
          <a:xfrm>
            <a:off x="2906066" y="3562292"/>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4892933" y="2836730"/>
            <a:ext cx="689612" cy="261610"/>
          </a:xfrm>
          <a:prstGeom prst="rect">
            <a:avLst/>
          </a:prstGeom>
          <a:noFill/>
        </p:spPr>
        <p:txBody>
          <a:bodyPr wrap="none" rtlCol="0">
            <a:spAutoFit/>
          </a:bodyPr>
          <a:lstStyle/>
          <a:p>
            <a:r>
              <a:rPr lang="en-US" sz="1100" b="1" i="1" dirty="0">
                <a:solidFill>
                  <a:srgbClr val="000000"/>
                </a:solidFill>
              </a:rPr>
              <a:t>SAUCC</a:t>
            </a:r>
          </a:p>
        </p:txBody>
      </p:sp>
      <p:sp>
        <p:nvSpPr>
          <p:cNvPr id="69" name="TextBox 68"/>
          <p:cNvSpPr txBox="1"/>
          <p:nvPr/>
        </p:nvSpPr>
        <p:spPr>
          <a:xfrm>
            <a:off x="528581" y="3278171"/>
            <a:ext cx="647934" cy="261610"/>
          </a:xfrm>
          <a:prstGeom prst="rect">
            <a:avLst/>
          </a:prstGeom>
          <a:noFill/>
        </p:spPr>
        <p:txBody>
          <a:bodyPr wrap="none" rtlCol="0">
            <a:spAutoFit/>
          </a:bodyPr>
          <a:lstStyle/>
          <a:p>
            <a:r>
              <a:rPr lang="en-US" sz="1100" b="1" i="1" dirty="0">
                <a:solidFill>
                  <a:srgbClr val="000000"/>
                </a:solidFill>
              </a:rPr>
              <a:t>MARBI</a:t>
            </a:r>
          </a:p>
        </p:txBody>
      </p:sp>
      <p:sp>
        <p:nvSpPr>
          <p:cNvPr id="71" name="TextBox 70"/>
          <p:cNvSpPr txBox="1"/>
          <p:nvPr/>
        </p:nvSpPr>
        <p:spPr>
          <a:xfrm>
            <a:off x="2682216" y="3805691"/>
            <a:ext cx="636713" cy="261610"/>
          </a:xfrm>
          <a:prstGeom prst="rect">
            <a:avLst/>
          </a:prstGeom>
          <a:noFill/>
        </p:spPr>
        <p:txBody>
          <a:bodyPr wrap="none" rtlCol="0">
            <a:spAutoFit/>
          </a:bodyPr>
          <a:lstStyle/>
          <a:p>
            <a:r>
              <a:rPr lang="en-US" sz="1100" b="1" i="1" dirty="0">
                <a:solidFill>
                  <a:srgbClr val="000000"/>
                </a:solidFill>
              </a:rPr>
              <a:t>IGLOO</a:t>
            </a:r>
          </a:p>
        </p:txBody>
      </p:sp>
      <p:sp>
        <p:nvSpPr>
          <p:cNvPr id="78" name="4-Point Star 77"/>
          <p:cNvSpPr/>
          <p:nvPr/>
        </p:nvSpPr>
        <p:spPr>
          <a:xfrm>
            <a:off x="7622189" y="4847250"/>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4-Point Star 27"/>
          <p:cNvSpPr/>
          <p:nvPr/>
        </p:nvSpPr>
        <p:spPr>
          <a:xfrm>
            <a:off x="6215542" y="4472354"/>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609676" y="3216940"/>
            <a:ext cx="704039" cy="261610"/>
          </a:xfrm>
          <a:prstGeom prst="rect">
            <a:avLst/>
          </a:prstGeom>
          <a:noFill/>
        </p:spPr>
        <p:txBody>
          <a:bodyPr wrap="none" rtlCol="0">
            <a:spAutoFit/>
          </a:bodyPr>
          <a:lstStyle/>
          <a:p>
            <a:r>
              <a:rPr lang="en-US" sz="1100" b="1" i="1" dirty="0">
                <a:solidFill>
                  <a:srgbClr val="000000"/>
                </a:solidFill>
              </a:rPr>
              <a:t>BRBBQ</a:t>
            </a:r>
          </a:p>
        </p:txBody>
      </p:sp>
      <p:sp>
        <p:nvSpPr>
          <p:cNvPr id="50" name="4-Point Star 49"/>
          <p:cNvSpPr/>
          <p:nvPr/>
        </p:nvSpPr>
        <p:spPr>
          <a:xfrm>
            <a:off x="763078" y="3007565"/>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4-Point Star 51"/>
          <p:cNvSpPr/>
          <p:nvPr/>
        </p:nvSpPr>
        <p:spPr>
          <a:xfrm>
            <a:off x="4472738" y="3999146"/>
            <a:ext cx="197224" cy="18825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p:cNvSpPr txBox="1"/>
          <p:nvPr/>
        </p:nvSpPr>
        <p:spPr>
          <a:xfrm>
            <a:off x="7833131" y="3470607"/>
            <a:ext cx="681597" cy="261610"/>
          </a:xfrm>
          <a:prstGeom prst="rect">
            <a:avLst/>
          </a:prstGeom>
          <a:noFill/>
        </p:spPr>
        <p:txBody>
          <a:bodyPr wrap="none" rtlCol="0">
            <a:spAutoFit/>
          </a:bodyPr>
          <a:lstStyle/>
          <a:p>
            <a:r>
              <a:rPr lang="en-US" sz="1100" b="1" i="1" dirty="0">
                <a:solidFill>
                  <a:srgbClr val="000000"/>
                </a:solidFill>
              </a:rPr>
              <a:t>FNCHR</a:t>
            </a:r>
          </a:p>
        </p:txBody>
      </p:sp>
      <p:sp>
        <p:nvSpPr>
          <p:cNvPr id="84" name="TextBox 83"/>
          <p:cNvSpPr txBox="1"/>
          <p:nvPr/>
        </p:nvSpPr>
        <p:spPr>
          <a:xfrm>
            <a:off x="0" y="0"/>
            <a:ext cx="1441420" cy="253916"/>
          </a:xfrm>
          <a:prstGeom prst="rect">
            <a:avLst/>
          </a:prstGeom>
          <a:noFill/>
        </p:spPr>
        <p:txBody>
          <a:bodyPr wrap="none" rtlCol="0">
            <a:spAutoFit/>
          </a:bodyPr>
          <a:lstStyle/>
          <a:p>
            <a:r>
              <a:rPr lang="en-US" sz="1050" b="1" dirty="0"/>
              <a:t>Speed Adjustments</a:t>
            </a:r>
          </a:p>
        </p:txBody>
      </p:sp>
      <p:sp>
        <p:nvSpPr>
          <p:cNvPr id="86" name="TextBox 85"/>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pic>
        <p:nvPicPr>
          <p:cNvPr id="8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72499">
            <a:off x="-241403" y="2291839"/>
            <a:ext cx="2225235" cy="1483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Rounded Rectangle 94"/>
          <p:cNvSpPr/>
          <p:nvPr/>
        </p:nvSpPr>
        <p:spPr>
          <a:xfrm>
            <a:off x="1788523" y="1455259"/>
            <a:ext cx="1863585" cy="552233"/>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rPr>
              <a:t>ATC-Assigned Speed </a:t>
            </a:r>
          </a:p>
          <a:p>
            <a:pPr algn="ctr"/>
            <a:r>
              <a:rPr lang="en-US" sz="1400" b="1" dirty="0">
                <a:effectLst>
                  <a:outerShdw blurRad="38100" dist="38100" dir="2700000" algn="tl">
                    <a:srgbClr val="000000">
                      <a:alpha val="43137"/>
                    </a:srgbClr>
                  </a:outerShdw>
                </a:effectLst>
              </a:rPr>
              <a:t>310 KT Until SAUCC</a:t>
            </a:r>
          </a:p>
        </p:txBody>
      </p:sp>
      <p:sp>
        <p:nvSpPr>
          <p:cNvPr id="59" name="Right Brace 58"/>
          <p:cNvSpPr/>
          <p:nvPr/>
        </p:nvSpPr>
        <p:spPr>
          <a:xfrm rot="16200000" flipV="1">
            <a:off x="2189677" y="625892"/>
            <a:ext cx="1044542" cy="3718803"/>
          </a:xfrm>
          <a:prstGeom prst="rightBrace">
            <a:avLst>
              <a:gd name="adj1" fmla="val 0"/>
              <a:gd name="adj2" fmla="val 49893"/>
            </a:avLst>
          </a:prstGeom>
          <a:ln w="28575">
            <a:solidFill>
              <a:schemeClr val="accent1"/>
            </a:solidFill>
            <a:headEnd type="arrow" w="med" len="med"/>
            <a:tailEnd type="arrow"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57150">
                <a:solidFill>
                  <a:schemeClr val="tx1"/>
                </a:solidFill>
              </a:ln>
            </a:endParaRPr>
          </a:p>
        </p:txBody>
      </p:sp>
      <p:sp>
        <p:nvSpPr>
          <p:cNvPr id="77" name="Rounded Rectangle 76"/>
          <p:cNvSpPr/>
          <p:nvPr/>
        </p:nvSpPr>
        <p:spPr>
          <a:xfrm>
            <a:off x="4784803" y="1693527"/>
            <a:ext cx="3255923" cy="513100"/>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rPr>
              <a:t>Speed Restriction at SAUCC is Canceled</a:t>
            </a:r>
          </a:p>
        </p:txBody>
      </p:sp>
      <p:grpSp>
        <p:nvGrpSpPr>
          <p:cNvPr id="2" name="Group 1"/>
          <p:cNvGrpSpPr/>
          <p:nvPr/>
        </p:nvGrpSpPr>
        <p:grpSpPr>
          <a:xfrm>
            <a:off x="4880502" y="3052243"/>
            <a:ext cx="1111125" cy="630378"/>
            <a:chOff x="4877555" y="3052243"/>
            <a:chExt cx="1111125" cy="630378"/>
          </a:xfrm>
        </p:grpSpPr>
        <p:sp>
          <p:nvSpPr>
            <p:cNvPr id="56" name="Rounded Rectangular Callout 55"/>
            <p:cNvSpPr/>
            <p:nvPr/>
          </p:nvSpPr>
          <p:spPr>
            <a:xfrm>
              <a:off x="4883448" y="3052243"/>
              <a:ext cx="1105232" cy="630378"/>
            </a:xfrm>
            <a:prstGeom prst="wedgeRoundRectCallout">
              <a:avLst>
                <a:gd name="adj1" fmla="val -72506"/>
                <a:gd name="adj2" fmla="val 106554"/>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a:t>
              </a:r>
            </a:p>
            <a:p>
              <a:pPr algn="ctr"/>
              <a:r>
                <a:rPr lang="en-US" sz="1000" dirty="0">
                  <a:solidFill>
                    <a:srgbClr val="000000"/>
                  </a:solidFill>
                </a:rPr>
                <a:t> </a:t>
              </a:r>
              <a:r>
                <a:rPr lang="en-US" sz="1000" b="1" dirty="0">
                  <a:solidFill>
                    <a:srgbClr val="000000"/>
                  </a:solidFill>
                </a:rPr>
                <a:t>290 KT             </a:t>
              </a:r>
              <a:endParaRPr lang="en-US" sz="1000" dirty="0">
                <a:solidFill>
                  <a:srgbClr val="000000"/>
                </a:solidFill>
              </a:endParaRPr>
            </a:p>
            <a:p>
              <a:pPr algn="ctr"/>
              <a:r>
                <a:rPr lang="en-US" sz="1000" dirty="0">
                  <a:solidFill>
                    <a:srgbClr val="000000"/>
                  </a:solidFill>
                </a:rPr>
                <a:t>At or below</a:t>
              </a:r>
              <a:endParaRPr lang="en-US" sz="1000" b="1" dirty="0">
                <a:solidFill>
                  <a:srgbClr val="000000"/>
                </a:solidFill>
              </a:endParaRPr>
            </a:p>
            <a:p>
              <a:pPr algn="ctr"/>
              <a:r>
                <a:rPr lang="en-US" sz="1000" b="1" dirty="0">
                  <a:solidFill>
                    <a:srgbClr val="000000"/>
                  </a:solidFill>
                </a:rPr>
                <a:t>FL260</a:t>
              </a:r>
              <a:endParaRPr lang="en-US" sz="1000" dirty="0">
                <a:solidFill>
                  <a:srgbClr val="000000"/>
                </a:solidFill>
              </a:endParaRPr>
            </a:p>
          </p:txBody>
        </p:sp>
        <p:cxnSp>
          <p:nvCxnSpPr>
            <p:cNvPr id="3" name="Straight Connector 2"/>
            <p:cNvCxnSpPr/>
            <p:nvPr/>
          </p:nvCxnSpPr>
          <p:spPr>
            <a:xfrm>
              <a:off x="4877555" y="3380770"/>
              <a:ext cx="1105232"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6" name="Straight Connector 5"/>
          <p:cNvCxnSpPr/>
          <p:nvPr/>
        </p:nvCxnSpPr>
        <p:spPr>
          <a:xfrm flipV="1">
            <a:off x="4571350" y="2967535"/>
            <a:ext cx="0" cy="951906"/>
          </a:xfrm>
          <a:prstGeom prst="line">
            <a:avLst/>
          </a:prstGeom>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6609676" y="3490502"/>
            <a:ext cx="1111125" cy="630378"/>
            <a:chOff x="4877555" y="3052243"/>
            <a:chExt cx="1111125" cy="630378"/>
          </a:xfrm>
        </p:grpSpPr>
        <p:sp>
          <p:nvSpPr>
            <p:cNvPr id="45" name="Rounded Rectangular Callout 44"/>
            <p:cNvSpPr/>
            <p:nvPr/>
          </p:nvSpPr>
          <p:spPr>
            <a:xfrm>
              <a:off x="4883448" y="3052243"/>
              <a:ext cx="1105232" cy="630378"/>
            </a:xfrm>
            <a:prstGeom prst="wedgeRoundRectCallout">
              <a:avLst>
                <a:gd name="adj1" fmla="val -72506"/>
                <a:gd name="adj2" fmla="val 106554"/>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a:t>
              </a:r>
            </a:p>
            <a:p>
              <a:pPr algn="ctr"/>
              <a:r>
                <a:rPr lang="en-US" sz="1000" dirty="0">
                  <a:solidFill>
                    <a:srgbClr val="000000"/>
                  </a:solidFill>
                </a:rPr>
                <a:t> </a:t>
              </a:r>
              <a:r>
                <a:rPr lang="en-US" sz="1000" b="1" dirty="0">
                  <a:solidFill>
                    <a:srgbClr val="000000"/>
                  </a:solidFill>
                </a:rPr>
                <a:t>280 KT             </a:t>
              </a:r>
              <a:endParaRPr lang="en-US" sz="1000" dirty="0">
                <a:solidFill>
                  <a:srgbClr val="000000"/>
                </a:solidFill>
              </a:endParaRPr>
            </a:p>
            <a:p>
              <a:pPr algn="ctr"/>
              <a:r>
                <a:rPr lang="en-US" sz="1000" dirty="0">
                  <a:solidFill>
                    <a:srgbClr val="000000"/>
                  </a:solidFill>
                </a:rPr>
                <a:t>At or below</a:t>
              </a:r>
              <a:endParaRPr lang="en-US" sz="1000" b="1" dirty="0">
                <a:solidFill>
                  <a:srgbClr val="000000"/>
                </a:solidFill>
              </a:endParaRPr>
            </a:p>
            <a:p>
              <a:pPr algn="ctr"/>
              <a:r>
                <a:rPr lang="en-US" sz="1000" b="1" dirty="0">
                  <a:solidFill>
                    <a:srgbClr val="000000"/>
                  </a:solidFill>
                </a:rPr>
                <a:t>FL230</a:t>
              </a:r>
              <a:endParaRPr lang="en-US" sz="1000" dirty="0">
                <a:solidFill>
                  <a:srgbClr val="000000"/>
                </a:solidFill>
              </a:endParaRPr>
            </a:p>
          </p:txBody>
        </p:sp>
        <p:cxnSp>
          <p:nvCxnSpPr>
            <p:cNvPr id="46" name="Straight Connector 45"/>
            <p:cNvCxnSpPr/>
            <p:nvPr/>
          </p:nvCxnSpPr>
          <p:spPr>
            <a:xfrm>
              <a:off x="4877555" y="3371245"/>
              <a:ext cx="1105232"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7814809" y="3732216"/>
            <a:ext cx="877786" cy="899821"/>
            <a:chOff x="4877555" y="3052243"/>
            <a:chExt cx="1111125" cy="630378"/>
          </a:xfrm>
        </p:grpSpPr>
        <p:sp>
          <p:nvSpPr>
            <p:cNvPr id="48" name="Rounded Rectangular Callout 47"/>
            <p:cNvSpPr/>
            <p:nvPr/>
          </p:nvSpPr>
          <p:spPr>
            <a:xfrm>
              <a:off x="4883448" y="3052243"/>
              <a:ext cx="1105232" cy="630378"/>
            </a:xfrm>
            <a:prstGeom prst="wedgeRoundRectCallout">
              <a:avLst>
                <a:gd name="adj1" fmla="val -51822"/>
                <a:gd name="adj2" fmla="val 78255"/>
                <a:gd name="adj3" fmla="val 16667"/>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rPr>
                <a:t>At</a:t>
              </a:r>
            </a:p>
            <a:p>
              <a:pPr algn="ctr"/>
              <a:r>
                <a:rPr lang="en-US" sz="1000" dirty="0">
                  <a:solidFill>
                    <a:srgbClr val="000000"/>
                  </a:solidFill>
                </a:rPr>
                <a:t> </a:t>
              </a:r>
              <a:r>
                <a:rPr lang="en-US" sz="1000" b="1" dirty="0">
                  <a:solidFill>
                    <a:srgbClr val="000000"/>
                  </a:solidFill>
                </a:rPr>
                <a:t>280 KT             </a:t>
              </a:r>
              <a:endParaRPr lang="en-US" sz="1000" dirty="0">
                <a:solidFill>
                  <a:srgbClr val="000000"/>
                </a:solidFill>
              </a:endParaRPr>
            </a:p>
            <a:p>
              <a:pPr algn="ctr"/>
              <a:r>
                <a:rPr lang="en-US" sz="1000" dirty="0">
                  <a:solidFill>
                    <a:srgbClr val="000000"/>
                  </a:solidFill>
                </a:rPr>
                <a:t>Between</a:t>
              </a:r>
              <a:endParaRPr lang="en-US" sz="1000" b="1" dirty="0">
                <a:solidFill>
                  <a:srgbClr val="000000"/>
                </a:solidFill>
              </a:endParaRPr>
            </a:p>
            <a:p>
              <a:pPr algn="ctr"/>
              <a:r>
                <a:rPr lang="en-US" sz="1000" b="1" dirty="0">
                  <a:solidFill>
                    <a:srgbClr val="000000"/>
                  </a:solidFill>
                </a:rPr>
                <a:t>16000</a:t>
              </a:r>
              <a:r>
                <a:rPr lang="en-US" sz="1000" dirty="0">
                  <a:solidFill>
                    <a:srgbClr val="000000"/>
                  </a:solidFill>
                </a:rPr>
                <a:t>’ &amp; </a:t>
              </a:r>
            </a:p>
            <a:p>
              <a:pPr algn="ctr"/>
              <a:r>
                <a:rPr lang="en-US" sz="1000" b="1" dirty="0">
                  <a:solidFill>
                    <a:srgbClr val="000000"/>
                  </a:solidFill>
                </a:rPr>
                <a:t>14000’</a:t>
              </a:r>
            </a:p>
          </p:txBody>
        </p:sp>
        <p:cxnSp>
          <p:nvCxnSpPr>
            <p:cNvPr id="58" name="Straight Connector 57"/>
            <p:cNvCxnSpPr/>
            <p:nvPr/>
          </p:nvCxnSpPr>
          <p:spPr>
            <a:xfrm>
              <a:off x="4877555" y="3316892"/>
              <a:ext cx="1105232"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65" name="Right Brace 64"/>
          <p:cNvSpPr/>
          <p:nvPr/>
        </p:nvSpPr>
        <p:spPr>
          <a:xfrm rot="5400000">
            <a:off x="5709616" y="4531028"/>
            <a:ext cx="393746" cy="815330"/>
          </a:xfrm>
          <a:prstGeom prst="rightBrace">
            <a:avLst>
              <a:gd name="adj1" fmla="val 0"/>
              <a:gd name="adj2" fmla="val 49029"/>
            </a:avLst>
          </a:prstGeom>
          <a:ln w="28575">
            <a:solidFill>
              <a:srgbClr val="C00000"/>
            </a:solidFill>
            <a:headEnd type="arrow" w="med" len="med"/>
            <a:tailEnd type="arrow"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57150">
                <a:solidFill>
                  <a:schemeClr val="tx1"/>
                </a:solidFill>
              </a:ln>
            </a:endParaRPr>
          </a:p>
        </p:txBody>
      </p:sp>
      <p:sp>
        <p:nvSpPr>
          <p:cNvPr id="70" name="Rounded Rectangle 69"/>
          <p:cNvSpPr/>
          <p:nvPr/>
        </p:nvSpPr>
        <p:spPr>
          <a:xfrm>
            <a:off x="3789416" y="5206557"/>
            <a:ext cx="4291294" cy="1074038"/>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rPr>
              <a:t>Begin Speed Reduction At The Minimum Distance Necessary Commensurate With </a:t>
            </a:r>
            <a:r>
              <a:rPr lang="en-US" sz="1400" b="1" u="sng" dirty="0">
                <a:effectLst>
                  <a:outerShdw blurRad="38100" dist="38100" dir="2700000" algn="tl">
                    <a:srgbClr val="000000">
                      <a:alpha val="43137"/>
                    </a:srgbClr>
                  </a:outerShdw>
                </a:effectLst>
              </a:rPr>
              <a:t>Normal</a:t>
            </a:r>
            <a:r>
              <a:rPr lang="en-US" sz="1400" b="1" dirty="0">
                <a:effectLst>
                  <a:outerShdw blurRad="38100" dist="38100" dir="2700000" algn="tl">
                    <a:srgbClr val="000000">
                      <a:alpha val="43137"/>
                    </a:srgbClr>
                  </a:outerShdw>
                </a:effectLst>
              </a:rPr>
              <a:t> Aircraft Performance To Comply With The Next Published Speed Restriction  (BRBBQ At 280 KT)  </a:t>
            </a:r>
          </a:p>
        </p:txBody>
      </p:sp>
      <p:cxnSp>
        <p:nvCxnSpPr>
          <p:cNvPr id="72" name="Straight Connector 71"/>
          <p:cNvCxnSpPr/>
          <p:nvPr/>
        </p:nvCxnSpPr>
        <p:spPr>
          <a:xfrm flipV="1">
            <a:off x="5498823" y="3999146"/>
            <a:ext cx="0" cy="67342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6778749" y="3487782"/>
            <a:ext cx="778051" cy="62219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quot;No&quot; Symbol 100"/>
          <p:cNvSpPr/>
          <p:nvPr/>
        </p:nvSpPr>
        <p:spPr>
          <a:xfrm>
            <a:off x="5287109" y="3067538"/>
            <a:ext cx="314976" cy="306617"/>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7" name="Rounded Rectangle 11">
            <a:extLst>
              <a:ext uri="{FF2B5EF4-FFF2-40B4-BE49-F238E27FC236}">
                <a16:creationId xmlns:a16="http://schemas.microsoft.com/office/drawing/2014/main" id="{8AF35850-1771-418E-C715-F3736CBFF53F}"/>
              </a:ext>
            </a:extLst>
          </p:cNvPr>
          <p:cNvSpPr/>
          <p:nvPr/>
        </p:nvSpPr>
        <p:spPr>
          <a:xfrm>
            <a:off x="1788523" y="291843"/>
            <a:ext cx="4730940" cy="1055608"/>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 #2:</a:t>
            </a:r>
          </a:p>
          <a:p>
            <a:pPr algn="ctr"/>
            <a:r>
              <a:rPr lang="en-US" sz="1400" b="1" dirty="0">
                <a:effectLst>
                  <a:outerShdw blurRad="38100" dist="38100" dir="2700000" algn="tl">
                    <a:srgbClr val="000000">
                      <a:alpha val="43137"/>
                    </a:srgbClr>
                  </a:outerShdw>
                </a:effectLst>
              </a:rPr>
              <a:t>“Maintain Three One Zero Knots </a:t>
            </a:r>
            <a:r>
              <a:rPr lang="en-US" sz="1400" b="1" u="sng" dirty="0">
                <a:effectLst>
                  <a:outerShdw blurRad="38100" dist="38100" dir="2700000" algn="tl">
                    <a:srgbClr val="000000">
                      <a:alpha val="43137"/>
                    </a:srgbClr>
                  </a:outerShdw>
                </a:effectLst>
              </a:rPr>
              <a:t>Until</a:t>
            </a:r>
            <a:r>
              <a:rPr lang="en-US" sz="1400" b="1" dirty="0">
                <a:effectLst>
                  <a:outerShdw blurRad="38100" dist="38100" dir="2700000" algn="tl">
                    <a:srgbClr val="000000">
                      <a:alpha val="43137"/>
                    </a:srgbClr>
                  </a:outerShdw>
                </a:effectLst>
              </a:rPr>
              <a:t> SAUCC, </a:t>
            </a:r>
          </a:p>
          <a:p>
            <a:pPr algn="ctr"/>
            <a:r>
              <a:rPr lang="en-US" sz="1400" b="1" dirty="0">
                <a:effectLst>
                  <a:outerShdw blurRad="38100" dist="38100" dir="2700000" algn="tl">
                    <a:srgbClr val="000000">
                      <a:alpha val="43137"/>
                    </a:srgbClr>
                  </a:outerShdw>
                </a:effectLst>
              </a:rPr>
              <a:t>Cross SAUCC at Flight Level 260,  </a:t>
            </a:r>
          </a:p>
          <a:p>
            <a:pPr algn="ctr"/>
            <a:r>
              <a:rPr lang="en-US" sz="1400" b="1" i="1" u="sng" dirty="0">
                <a:effectLst>
                  <a:outerShdw blurRad="38100" dist="38100" dir="2700000" algn="tl">
                    <a:srgbClr val="000000">
                      <a:alpha val="43137"/>
                    </a:srgbClr>
                  </a:outerShdw>
                </a:effectLst>
              </a:rPr>
              <a:t>Then</a:t>
            </a:r>
            <a:r>
              <a:rPr lang="en-US" sz="1400" b="1" dirty="0">
                <a:effectLst>
                  <a:outerShdw blurRad="38100" dist="38100" dir="2700000" algn="tl">
                    <a:srgbClr val="000000">
                      <a:alpha val="43137"/>
                    </a:srgbClr>
                  </a:outerShdw>
                </a:effectLst>
              </a:rPr>
              <a:t> Descend Via The BRBBQ One Arrival, Landing North”</a:t>
            </a:r>
          </a:p>
        </p:txBody>
      </p:sp>
      <p:sp>
        <p:nvSpPr>
          <p:cNvPr id="8" name="Rounded Rectangle 76">
            <a:extLst>
              <a:ext uri="{FF2B5EF4-FFF2-40B4-BE49-F238E27FC236}">
                <a16:creationId xmlns:a16="http://schemas.microsoft.com/office/drawing/2014/main" id="{ABDD7C3D-9C6F-F018-9594-944A9E3466E6}"/>
              </a:ext>
            </a:extLst>
          </p:cNvPr>
          <p:cNvSpPr/>
          <p:nvPr/>
        </p:nvSpPr>
        <p:spPr>
          <a:xfrm>
            <a:off x="4784804" y="2300501"/>
            <a:ext cx="3255923" cy="513100"/>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effectLst>
                  <a:outerShdw blurRad="38100" dist="38100" dir="2700000" algn="tl">
                    <a:srgbClr val="000000">
                      <a:alpha val="43137"/>
                    </a:srgbClr>
                  </a:outerShdw>
                </a:effectLst>
              </a:rPr>
              <a:t>Cross SAUCC at FL 260, Then Descend Via the BRBBQ One STAR</a:t>
            </a:r>
          </a:p>
        </p:txBody>
      </p:sp>
      <p:sp>
        <p:nvSpPr>
          <p:cNvPr id="10" name="&quot;No&quot; Symbol 100">
            <a:extLst>
              <a:ext uri="{FF2B5EF4-FFF2-40B4-BE49-F238E27FC236}">
                <a16:creationId xmlns:a16="http://schemas.microsoft.com/office/drawing/2014/main" id="{A713231F-E83E-F5BD-98F7-D9B3B360F2E5}"/>
              </a:ext>
            </a:extLst>
          </p:cNvPr>
          <p:cNvSpPr/>
          <p:nvPr/>
        </p:nvSpPr>
        <p:spPr>
          <a:xfrm>
            <a:off x="5296218" y="3396784"/>
            <a:ext cx="314976" cy="306617"/>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11" name="Rounded Rectangle 4">
            <a:extLst>
              <a:ext uri="{FF2B5EF4-FFF2-40B4-BE49-F238E27FC236}">
                <a16:creationId xmlns:a16="http://schemas.microsoft.com/office/drawing/2014/main" id="{B56E836D-0ED7-877D-71E1-F7EACF6BCADC}"/>
              </a:ext>
            </a:extLst>
          </p:cNvPr>
          <p:cNvSpPr/>
          <p:nvPr/>
        </p:nvSpPr>
        <p:spPr>
          <a:xfrm>
            <a:off x="7868102" y="3758021"/>
            <a:ext cx="778051" cy="84156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5059145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572744" y="75696"/>
            <a:ext cx="8001000" cy="6348413"/>
            <a:chOff x="572744" y="75696"/>
            <a:chExt cx="8001000" cy="6348413"/>
          </a:xfrm>
          <a:scene3d>
            <a:camera prst="perspectiveRelaxed" fov="2700000">
              <a:rot lat="20400000" lon="0" rev="0"/>
            </a:camera>
            <a:lightRig rig="threePt" dir="t"/>
          </a:scene3d>
        </p:grpSpPr>
        <p:grpSp>
          <p:nvGrpSpPr>
            <p:cNvPr id="36" name="Group 35"/>
            <p:cNvGrpSpPr/>
            <p:nvPr/>
          </p:nvGrpSpPr>
          <p:grpSpPr>
            <a:xfrm>
              <a:off x="572744" y="75696"/>
              <a:ext cx="8001000" cy="6348413"/>
              <a:chOff x="626533" y="389466"/>
              <a:chExt cx="8001000" cy="6348413"/>
            </a:xfrm>
          </p:grpSpPr>
          <p:pic>
            <p:nvPicPr>
              <p:cNvPr id="40" name="Picture 2" descr="C:\Users\Richard J. Boll II\Dropbox\Working Documents\Climb Via\Climb Via Training - Oct 2013\Graphics\STARS\BRBQ One RSID M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533" y="389466"/>
                <a:ext cx="8001000" cy="6348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1" name="Freeform 40"/>
              <p:cNvSpPr/>
              <p:nvPr/>
            </p:nvSpPr>
            <p:spPr>
              <a:xfrm>
                <a:off x="1696212" y="2372868"/>
                <a:ext cx="5687568" cy="3447288"/>
              </a:xfrm>
              <a:custGeom>
                <a:avLst/>
                <a:gdLst>
                  <a:gd name="connsiteX0" fmla="*/ 0 w 5797688"/>
                  <a:gd name="connsiteY0" fmla="*/ 0 h 3447288"/>
                  <a:gd name="connsiteX1" fmla="*/ 2359152 w 5797688"/>
                  <a:gd name="connsiteY1" fmla="*/ 516636 h 3447288"/>
                  <a:gd name="connsiteX2" fmla="*/ 4512564 w 5797688"/>
                  <a:gd name="connsiteY2" fmla="*/ 1499616 h 3447288"/>
                  <a:gd name="connsiteX3" fmla="*/ 5687568 w 5797688"/>
                  <a:gd name="connsiteY3" fmla="*/ 2464308 h 3447288"/>
                  <a:gd name="connsiteX4" fmla="*/ 5678424 w 5797688"/>
                  <a:gd name="connsiteY4" fmla="*/ 3447288 h 3447288"/>
                  <a:gd name="connsiteX0" fmla="*/ 0 w 5797688"/>
                  <a:gd name="connsiteY0" fmla="*/ 0 h 3447288"/>
                  <a:gd name="connsiteX1" fmla="*/ 2359152 w 5797688"/>
                  <a:gd name="connsiteY1" fmla="*/ 516636 h 3447288"/>
                  <a:gd name="connsiteX2" fmla="*/ 4512564 w 5797688"/>
                  <a:gd name="connsiteY2" fmla="*/ 1499616 h 3447288"/>
                  <a:gd name="connsiteX3" fmla="*/ 5687568 w 5797688"/>
                  <a:gd name="connsiteY3" fmla="*/ 2464308 h 3447288"/>
                  <a:gd name="connsiteX4" fmla="*/ 5678424 w 5797688"/>
                  <a:gd name="connsiteY4" fmla="*/ 3447288 h 3447288"/>
                  <a:gd name="connsiteX0" fmla="*/ 0 w 5797688"/>
                  <a:gd name="connsiteY0" fmla="*/ 0 h 3447288"/>
                  <a:gd name="connsiteX1" fmla="*/ 2359152 w 5797688"/>
                  <a:gd name="connsiteY1" fmla="*/ 516636 h 3447288"/>
                  <a:gd name="connsiteX2" fmla="*/ 4512564 w 5797688"/>
                  <a:gd name="connsiteY2" fmla="*/ 1499616 h 3447288"/>
                  <a:gd name="connsiteX3" fmla="*/ 5687568 w 5797688"/>
                  <a:gd name="connsiteY3" fmla="*/ 2464308 h 3447288"/>
                  <a:gd name="connsiteX4" fmla="*/ 5678424 w 5797688"/>
                  <a:gd name="connsiteY4" fmla="*/ 3447288 h 3447288"/>
                  <a:gd name="connsiteX0" fmla="*/ 0 w 5797688"/>
                  <a:gd name="connsiteY0" fmla="*/ 0 h 3447288"/>
                  <a:gd name="connsiteX1" fmla="*/ 2359152 w 5797688"/>
                  <a:gd name="connsiteY1" fmla="*/ 516636 h 3447288"/>
                  <a:gd name="connsiteX2" fmla="*/ 4512564 w 5797688"/>
                  <a:gd name="connsiteY2" fmla="*/ 1499616 h 3447288"/>
                  <a:gd name="connsiteX3" fmla="*/ 5687568 w 5797688"/>
                  <a:gd name="connsiteY3" fmla="*/ 2464308 h 3447288"/>
                  <a:gd name="connsiteX4" fmla="*/ 5678424 w 5797688"/>
                  <a:gd name="connsiteY4" fmla="*/ 3447288 h 3447288"/>
                  <a:gd name="connsiteX0" fmla="*/ 0 w 5687568"/>
                  <a:gd name="connsiteY0" fmla="*/ 0 h 3447288"/>
                  <a:gd name="connsiteX1" fmla="*/ 2359152 w 5687568"/>
                  <a:gd name="connsiteY1" fmla="*/ 516636 h 3447288"/>
                  <a:gd name="connsiteX2" fmla="*/ 4512564 w 5687568"/>
                  <a:gd name="connsiteY2" fmla="*/ 1499616 h 3447288"/>
                  <a:gd name="connsiteX3" fmla="*/ 5687568 w 5687568"/>
                  <a:gd name="connsiteY3" fmla="*/ 2464308 h 3447288"/>
                  <a:gd name="connsiteX4" fmla="*/ 5678424 w 5687568"/>
                  <a:gd name="connsiteY4" fmla="*/ 3447288 h 3447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568" h="3447288">
                    <a:moveTo>
                      <a:pt x="0" y="0"/>
                    </a:moveTo>
                    <a:lnTo>
                      <a:pt x="2359152" y="516636"/>
                    </a:lnTo>
                    <a:lnTo>
                      <a:pt x="4512564" y="1499616"/>
                    </a:lnTo>
                    <a:lnTo>
                      <a:pt x="5687568" y="2464308"/>
                    </a:lnTo>
                    <a:lnTo>
                      <a:pt x="5678424" y="3447288"/>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p:cNvSpPr/>
              <p:nvPr/>
            </p:nvSpPr>
            <p:spPr>
              <a:xfrm>
                <a:off x="4069080" y="3355848"/>
                <a:ext cx="484632" cy="41148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Rounded Rectangle 42"/>
              <p:cNvSpPr/>
              <p:nvPr/>
            </p:nvSpPr>
            <p:spPr>
              <a:xfrm>
                <a:off x="4690872" y="3707892"/>
                <a:ext cx="502920" cy="40690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Rounded Rectangle 43"/>
              <p:cNvSpPr/>
              <p:nvPr/>
            </p:nvSpPr>
            <p:spPr>
              <a:xfrm>
                <a:off x="5253228" y="4055364"/>
                <a:ext cx="452628" cy="48920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Rounded Rectangle 44"/>
              <p:cNvSpPr/>
              <p:nvPr/>
            </p:nvSpPr>
            <p:spPr>
              <a:xfrm>
                <a:off x="6885432" y="3913632"/>
                <a:ext cx="726948" cy="32004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Rounded Rectangle 45"/>
              <p:cNvSpPr/>
              <p:nvPr/>
            </p:nvSpPr>
            <p:spPr>
              <a:xfrm>
                <a:off x="7255764" y="4379976"/>
                <a:ext cx="690372" cy="21488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Rounded Rectangle 46"/>
              <p:cNvSpPr/>
              <p:nvPr/>
            </p:nvSpPr>
            <p:spPr>
              <a:xfrm>
                <a:off x="6350508" y="4846320"/>
                <a:ext cx="685800" cy="32461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Rounded Rectangle 47"/>
              <p:cNvSpPr/>
              <p:nvPr/>
            </p:nvSpPr>
            <p:spPr>
              <a:xfrm>
                <a:off x="6455664" y="5321808"/>
                <a:ext cx="644652" cy="21031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8" name="Rounded Rectangle 37"/>
            <p:cNvSpPr/>
            <p:nvPr/>
          </p:nvSpPr>
          <p:spPr>
            <a:xfrm>
              <a:off x="6135232" y="5506386"/>
              <a:ext cx="986827" cy="562454"/>
            </a:xfrm>
            <a:prstGeom prst="roundRect">
              <a:avLst>
                <a:gd name="adj" fmla="val 4326"/>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 name="Slide Number Placeholder 2"/>
          <p:cNvSpPr>
            <a:spLocks noGrp="1"/>
          </p:cNvSpPr>
          <p:nvPr>
            <p:ph type="sldNum" sz="quarter" idx="12"/>
          </p:nvPr>
        </p:nvSpPr>
        <p:spPr/>
        <p:txBody>
          <a:bodyPr/>
          <a:lstStyle/>
          <a:p>
            <a:fld id="{79BA96BB-7DBE-4AD9-88D2-170EED19CF9B}" type="slidenum">
              <a:rPr lang="en-US" smtClean="0"/>
              <a:pPr/>
              <a:t>98</a:t>
            </a:fld>
            <a:endParaRPr lang="en-US" dirty="0"/>
          </a:p>
        </p:txBody>
      </p:sp>
      <p:sp>
        <p:nvSpPr>
          <p:cNvPr id="13" name="Rounded Rectangle 12"/>
          <p:cNvSpPr/>
          <p:nvPr/>
        </p:nvSpPr>
        <p:spPr>
          <a:xfrm>
            <a:off x="468499" y="4855651"/>
            <a:ext cx="5606674" cy="987504"/>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173038">
              <a:buFont typeface="Arial" panose="020B0604020202020204" pitchFamily="34" charset="0"/>
              <a:buChar char="•"/>
            </a:pPr>
            <a:r>
              <a:rPr lang="en-US" sz="1300" b="1" u="sng" dirty="0">
                <a:solidFill>
                  <a:schemeClr val="bg1"/>
                </a:solidFill>
                <a:effectLst>
                  <a:outerShdw blurRad="38100" dist="38100" dir="2700000" algn="tl">
                    <a:srgbClr val="000000">
                      <a:alpha val="43137"/>
                    </a:srgbClr>
                  </a:outerShdw>
                </a:effectLst>
              </a:rPr>
              <a:t>Maintain ATC-assigned speed (310 KT)</a:t>
            </a:r>
            <a:r>
              <a:rPr lang="en-US" sz="1300" b="1" dirty="0">
                <a:solidFill>
                  <a:schemeClr val="bg1"/>
                </a:solidFill>
                <a:effectLst>
                  <a:outerShdw blurRad="38100" dist="38100" dir="2700000" algn="tl">
                    <a:srgbClr val="000000">
                      <a:alpha val="43137"/>
                    </a:srgbClr>
                  </a:outerShdw>
                </a:effectLst>
              </a:rPr>
              <a:t> </a:t>
            </a:r>
          </a:p>
          <a:p>
            <a:pPr marL="285750" indent="-173038">
              <a:buFont typeface="Arial" panose="020B0604020202020204" pitchFamily="34" charset="0"/>
              <a:buChar char="•"/>
            </a:pPr>
            <a:r>
              <a:rPr lang="en-US" sz="1300" b="1" dirty="0">
                <a:solidFill>
                  <a:schemeClr val="bg1"/>
                </a:solidFill>
                <a:effectLst>
                  <a:outerShdw blurRad="38100" dist="38100" dir="2700000" algn="tl">
                    <a:srgbClr val="000000">
                      <a:alpha val="43137"/>
                    </a:srgbClr>
                  </a:outerShdw>
                </a:effectLst>
              </a:rPr>
              <a:t>Cross SAUCC at 290 KT, </a:t>
            </a:r>
            <a:r>
              <a:rPr lang="en-US" sz="1300" b="1" i="1" u="sng" dirty="0">
                <a:solidFill>
                  <a:schemeClr val="bg1"/>
                </a:solidFill>
                <a:effectLst>
                  <a:outerShdw blurRad="38100" dist="38100" dir="2700000" algn="tl">
                    <a:srgbClr val="000000">
                      <a:alpha val="43137"/>
                    </a:srgbClr>
                  </a:outerShdw>
                </a:effectLst>
              </a:rPr>
              <a:t>Then…</a:t>
            </a:r>
          </a:p>
          <a:p>
            <a:pPr marL="285750" indent="-173038">
              <a:buFont typeface="Arial" panose="020B0604020202020204" pitchFamily="34" charset="0"/>
              <a:buChar char="•"/>
            </a:pPr>
            <a:r>
              <a:rPr lang="en-US" sz="1300" b="1" dirty="0">
                <a:solidFill>
                  <a:schemeClr val="bg1"/>
                </a:solidFill>
                <a:effectLst>
                  <a:outerShdw blurRad="38100" dist="38100" dir="2700000" algn="tl">
                    <a:srgbClr val="000000">
                      <a:alpha val="43137"/>
                    </a:srgbClr>
                  </a:outerShdw>
                </a:effectLst>
              </a:rPr>
              <a:t>Comply with published altitude restrictions to “Bottom Altitude” (4,000’)</a:t>
            </a:r>
          </a:p>
          <a:p>
            <a:pPr marL="285750" indent="-173038">
              <a:buFont typeface="Arial" panose="020B0604020202020204" pitchFamily="34" charset="0"/>
              <a:buChar char="•"/>
            </a:pPr>
            <a:r>
              <a:rPr lang="en-US" sz="1300" b="1" dirty="0">
                <a:solidFill>
                  <a:schemeClr val="bg1"/>
                </a:solidFill>
                <a:effectLst>
                  <a:outerShdw blurRad="38100" dist="38100" dir="2700000" algn="tl">
                    <a:srgbClr val="000000">
                      <a:alpha val="43137"/>
                    </a:srgbClr>
                  </a:outerShdw>
                </a:effectLst>
              </a:rPr>
              <a:t>Comply with published speed restrictions</a:t>
            </a:r>
          </a:p>
        </p:txBody>
      </p:sp>
      <p:sp>
        <p:nvSpPr>
          <p:cNvPr id="29" name="Oval 28"/>
          <p:cNvSpPr/>
          <p:nvPr/>
        </p:nvSpPr>
        <p:spPr>
          <a:xfrm>
            <a:off x="1656270" y="2115230"/>
            <a:ext cx="225329" cy="1313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TextBox 29"/>
          <p:cNvSpPr txBox="1"/>
          <p:nvPr/>
        </p:nvSpPr>
        <p:spPr>
          <a:xfrm>
            <a:off x="4589463" y="6126881"/>
            <a:ext cx="3044423" cy="261610"/>
          </a:xfrm>
          <a:prstGeom prst="rect">
            <a:avLst/>
          </a:prstGeom>
          <a:noFill/>
        </p:spPr>
        <p:txBody>
          <a:bodyPr wrap="none" rtlCol="0">
            <a:spAutoFit/>
          </a:bodyPr>
          <a:lstStyle/>
          <a:p>
            <a:r>
              <a:rPr lang="en-US" sz="1100" dirty="0"/>
              <a:t>©Jeppesen, Inc.  Not for Navigation Purposes</a:t>
            </a:r>
          </a:p>
        </p:txBody>
      </p:sp>
      <p:cxnSp>
        <p:nvCxnSpPr>
          <p:cNvPr id="32" name="Straight Arrow Connector 31"/>
          <p:cNvCxnSpPr>
            <a:stCxn id="37" idx="0"/>
          </p:cNvCxnSpPr>
          <p:nvPr/>
        </p:nvCxnSpPr>
        <p:spPr>
          <a:xfrm flipV="1">
            <a:off x="2743431" y="2560320"/>
            <a:ext cx="470032" cy="1344969"/>
          </a:xfrm>
          <a:prstGeom prst="straightConnector1">
            <a:avLst/>
          </a:prstGeom>
          <a:ln w="28575">
            <a:solidFill>
              <a:schemeClr val="bg1">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75440" y="619618"/>
            <a:ext cx="2830174" cy="578882"/>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400" b="1" i="1" u="sng" dirty="0">
                <a:effectLst>
                  <a:outerShdw blurRad="38100" dist="38100" dir="2700000" algn="tl">
                    <a:srgbClr val="000000">
                      <a:alpha val="43137"/>
                    </a:srgbClr>
                  </a:outerShdw>
                </a:effectLst>
              </a:rPr>
              <a:t>ATC Clearance #1:</a:t>
            </a:r>
          </a:p>
          <a:p>
            <a:pPr algn="ctr"/>
            <a:r>
              <a:rPr lang="en-US" sz="1400" b="1" dirty="0">
                <a:effectLst>
                  <a:outerShdw blurRad="38100" dist="38100" dir="2700000" algn="tl">
                    <a:srgbClr val="000000">
                      <a:alpha val="43137"/>
                    </a:srgbClr>
                  </a:outerShdw>
                </a:effectLst>
              </a:rPr>
              <a:t>“Maintain Three One Zero Knots”</a:t>
            </a:r>
          </a:p>
        </p:txBody>
      </p:sp>
      <p:cxnSp>
        <p:nvCxnSpPr>
          <p:cNvPr id="34" name="Straight Arrow Connector 33"/>
          <p:cNvCxnSpPr/>
          <p:nvPr/>
        </p:nvCxnSpPr>
        <p:spPr>
          <a:xfrm>
            <a:off x="1773515" y="1241630"/>
            <a:ext cx="0" cy="937056"/>
          </a:xfrm>
          <a:prstGeom prst="straightConnector1">
            <a:avLst/>
          </a:prstGeom>
          <a:ln w="28575">
            <a:solidFill>
              <a:schemeClr val="bg1">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0" y="0"/>
            <a:ext cx="1441420" cy="253916"/>
          </a:xfrm>
          <a:prstGeom prst="rect">
            <a:avLst/>
          </a:prstGeom>
          <a:noFill/>
        </p:spPr>
        <p:txBody>
          <a:bodyPr wrap="none" rtlCol="0">
            <a:spAutoFit/>
          </a:bodyPr>
          <a:lstStyle/>
          <a:p>
            <a:r>
              <a:rPr lang="en-US" sz="1050" b="1" dirty="0"/>
              <a:t>Speed Adjustments</a:t>
            </a:r>
          </a:p>
        </p:txBody>
      </p:sp>
      <p:sp>
        <p:nvSpPr>
          <p:cNvPr id="21" name="Oval 20"/>
          <p:cNvSpPr/>
          <p:nvPr/>
        </p:nvSpPr>
        <p:spPr>
          <a:xfrm>
            <a:off x="3117063" y="2402845"/>
            <a:ext cx="236497" cy="1307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39" name="Straight Connector 38"/>
          <p:cNvCxnSpPr/>
          <p:nvPr/>
        </p:nvCxnSpPr>
        <p:spPr>
          <a:xfrm>
            <a:off x="1878402" y="2187312"/>
            <a:ext cx="1357167" cy="280928"/>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235569" y="2063287"/>
            <a:ext cx="0" cy="407482"/>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72499">
            <a:off x="2122951" y="1243684"/>
            <a:ext cx="2225235" cy="1483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8241189" y="6584576"/>
            <a:ext cx="902811" cy="253916"/>
          </a:xfrm>
          <a:prstGeom prst="rect">
            <a:avLst/>
          </a:prstGeom>
          <a:noFill/>
        </p:spPr>
        <p:txBody>
          <a:bodyPr wrap="none" rtlCol="0">
            <a:spAutoFit/>
          </a:bodyPr>
          <a:lstStyle/>
          <a:p>
            <a:r>
              <a:rPr lang="en-US" sz="1050" b="1" dirty="0">
                <a:solidFill>
                  <a:schemeClr val="bg1"/>
                </a:solidFill>
              </a:rPr>
              <a:t>&lt;ESC Exit&gt;</a:t>
            </a:r>
          </a:p>
        </p:txBody>
      </p:sp>
      <p:sp>
        <p:nvSpPr>
          <p:cNvPr id="37" name="Rounded Rectangle 36"/>
          <p:cNvSpPr/>
          <p:nvPr/>
        </p:nvSpPr>
        <p:spPr>
          <a:xfrm>
            <a:off x="468499" y="3905289"/>
            <a:ext cx="4549863" cy="817245"/>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 #2:</a:t>
            </a:r>
          </a:p>
          <a:p>
            <a:pPr algn="ctr"/>
            <a:r>
              <a:rPr lang="en-US" sz="1400" b="1" dirty="0">
                <a:effectLst>
                  <a:outerShdw blurRad="38100" dist="38100" dir="2700000" algn="tl">
                    <a:srgbClr val="000000">
                      <a:alpha val="43137"/>
                    </a:srgbClr>
                  </a:outerShdw>
                </a:effectLst>
              </a:rPr>
              <a:t>“Cross SAUCC At Two Niner Zero Knots, </a:t>
            </a:r>
          </a:p>
          <a:p>
            <a:pPr algn="ctr"/>
            <a:r>
              <a:rPr lang="en-US" sz="1400" b="1" u="sng" dirty="0">
                <a:effectLst>
                  <a:outerShdw blurRad="38100" dist="38100" dir="2700000" algn="tl">
                    <a:srgbClr val="000000">
                      <a:alpha val="43137"/>
                    </a:srgbClr>
                  </a:outerShdw>
                </a:effectLst>
              </a:rPr>
              <a:t>Then</a:t>
            </a:r>
            <a:r>
              <a:rPr lang="en-US" sz="1400" b="1" dirty="0">
                <a:effectLst>
                  <a:outerShdw blurRad="38100" dist="38100" dir="2700000" algn="tl">
                    <a:srgbClr val="000000">
                      <a:alpha val="43137"/>
                    </a:srgbClr>
                  </a:outerShdw>
                </a:effectLst>
              </a:rPr>
              <a:t> Descend Via The BRBBQ One Arrival, Landing North”</a:t>
            </a:r>
          </a:p>
        </p:txBody>
      </p:sp>
      <p:pic>
        <p:nvPicPr>
          <p:cNvPr id="4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8978" y="1515389"/>
            <a:ext cx="1057275" cy="129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Rectangular Callout 49"/>
          <p:cNvSpPr/>
          <p:nvPr/>
        </p:nvSpPr>
        <p:spPr>
          <a:xfrm>
            <a:off x="5326817" y="1515390"/>
            <a:ext cx="1039436" cy="1295400"/>
          </a:xfrm>
          <a:prstGeom prst="wedgeRectCallout">
            <a:avLst>
              <a:gd name="adj1" fmla="val -102504"/>
              <a:gd name="adj2" fmla="val 6125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quot;No&quot; Symbol 35">
            <a:extLst>
              <a:ext uri="{FF2B5EF4-FFF2-40B4-BE49-F238E27FC236}">
                <a16:creationId xmlns:a16="http://schemas.microsoft.com/office/drawing/2014/main" id="{3E5C1726-CF1A-2254-6AB3-B4199724121E}"/>
              </a:ext>
            </a:extLst>
          </p:cNvPr>
          <p:cNvSpPr/>
          <p:nvPr/>
        </p:nvSpPr>
        <p:spPr>
          <a:xfrm>
            <a:off x="1393731" y="2540092"/>
            <a:ext cx="411698" cy="368361"/>
          </a:xfrm>
          <a:prstGeom prst="noSmoking">
            <a:avLst/>
          </a:prstGeom>
          <a:solidFill>
            <a:srgbClr val="FF0000">
              <a:alpha val="50196"/>
            </a:srgbClr>
          </a:solidFill>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9357152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x"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A96BB-7DBE-4AD9-88D2-170EED19CF9B}" type="slidenum">
              <a:rPr lang="en-US" smtClean="0"/>
              <a:pPr/>
              <a:t>99</a:t>
            </a:fld>
            <a:endParaRPr lang="en-US" dirty="0"/>
          </a:p>
        </p:txBody>
      </p:sp>
      <p:grpSp>
        <p:nvGrpSpPr>
          <p:cNvPr id="17" name="Group 16"/>
          <p:cNvGrpSpPr>
            <a:grpSpLocks noChangeAspect="1"/>
          </p:cNvGrpSpPr>
          <p:nvPr/>
        </p:nvGrpSpPr>
        <p:grpSpPr>
          <a:xfrm>
            <a:off x="-431403" y="-530027"/>
            <a:ext cx="10013156" cy="7911704"/>
            <a:chOff x="569911" y="261143"/>
            <a:chExt cx="8010525" cy="6329363"/>
          </a:xfrm>
          <a:scene3d>
            <a:camera prst="perspectiveRelaxed" fov="4200000">
              <a:rot lat="20400000" lon="0" rev="0"/>
            </a:camera>
            <a:lightRig rig="threePt" dir="t"/>
          </a:scene3d>
        </p:grpSpPr>
        <p:pic>
          <p:nvPicPr>
            <p:cNvPr id="2051" name="Picture 3" descr="C:\Users\Richard J. Boll II\Dropbox\Working Documents\Climb Via\Climb Via Training - Oct 2013\Graphics\STARS\LAS EAGUL 5  Jep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911" y="261143"/>
              <a:ext cx="8010525" cy="6329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Freeform 8"/>
            <p:cNvSpPr/>
            <p:nvPr/>
          </p:nvSpPr>
          <p:spPr>
            <a:xfrm>
              <a:off x="744071" y="2140266"/>
              <a:ext cx="6779386" cy="3462675"/>
            </a:xfrm>
            <a:custGeom>
              <a:avLst/>
              <a:gdLst>
                <a:gd name="connsiteX0" fmla="*/ 6732494 w 6732494"/>
                <a:gd name="connsiteY0" fmla="*/ 0 h 3507646"/>
                <a:gd name="connsiteX1" fmla="*/ 5952564 w 6732494"/>
                <a:gd name="connsiteY1" fmla="*/ 376518 h 3507646"/>
                <a:gd name="connsiteX2" fmla="*/ 5298141 w 6732494"/>
                <a:gd name="connsiteY2" fmla="*/ 672353 h 3507646"/>
                <a:gd name="connsiteX3" fmla="*/ 4867835 w 6732494"/>
                <a:gd name="connsiteY3" fmla="*/ 869577 h 3507646"/>
                <a:gd name="connsiteX4" fmla="*/ 4500282 w 6732494"/>
                <a:gd name="connsiteY4" fmla="*/ 1210236 h 3507646"/>
                <a:gd name="connsiteX5" fmla="*/ 4069976 w 6732494"/>
                <a:gd name="connsiteY5" fmla="*/ 1613647 h 3507646"/>
                <a:gd name="connsiteX6" fmla="*/ 2805953 w 6732494"/>
                <a:gd name="connsiteY6" fmla="*/ 2411506 h 3507646"/>
                <a:gd name="connsiteX7" fmla="*/ 1837764 w 6732494"/>
                <a:gd name="connsiteY7" fmla="*/ 3048000 h 3507646"/>
                <a:gd name="connsiteX8" fmla="*/ 1147482 w 6732494"/>
                <a:gd name="connsiteY8" fmla="*/ 3478306 h 3507646"/>
                <a:gd name="connsiteX9" fmla="*/ 744070 w 6732494"/>
                <a:gd name="connsiteY9" fmla="*/ 3469341 h 3507646"/>
                <a:gd name="connsiteX10" fmla="*/ 358588 w 6732494"/>
                <a:gd name="connsiteY10" fmla="*/ 3469341 h 3507646"/>
                <a:gd name="connsiteX11" fmla="*/ 0 w 6732494"/>
                <a:gd name="connsiteY11" fmla="*/ 3469341 h 3507646"/>
                <a:gd name="connsiteX0" fmla="*/ 6732494 w 6732494"/>
                <a:gd name="connsiteY0" fmla="*/ 0 h 3507646"/>
                <a:gd name="connsiteX1" fmla="*/ 6207714 w 6732494"/>
                <a:gd name="connsiteY1" fmla="*/ 247334 h 3507646"/>
                <a:gd name="connsiteX2" fmla="*/ 5952564 w 6732494"/>
                <a:gd name="connsiteY2" fmla="*/ 376518 h 3507646"/>
                <a:gd name="connsiteX3" fmla="*/ 5298141 w 6732494"/>
                <a:gd name="connsiteY3" fmla="*/ 672353 h 3507646"/>
                <a:gd name="connsiteX4" fmla="*/ 4867835 w 6732494"/>
                <a:gd name="connsiteY4" fmla="*/ 869577 h 3507646"/>
                <a:gd name="connsiteX5" fmla="*/ 4500282 w 6732494"/>
                <a:gd name="connsiteY5" fmla="*/ 1210236 h 3507646"/>
                <a:gd name="connsiteX6" fmla="*/ 4069976 w 6732494"/>
                <a:gd name="connsiteY6" fmla="*/ 1613647 h 3507646"/>
                <a:gd name="connsiteX7" fmla="*/ 2805953 w 6732494"/>
                <a:gd name="connsiteY7" fmla="*/ 2411506 h 3507646"/>
                <a:gd name="connsiteX8" fmla="*/ 1837764 w 6732494"/>
                <a:gd name="connsiteY8" fmla="*/ 3048000 h 3507646"/>
                <a:gd name="connsiteX9" fmla="*/ 1147482 w 6732494"/>
                <a:gd name="connsiteY9" fmla="*/ 3478306 h 3507646"/>
                <a:gd name="connsiteX10" fmla="*/ 744070 w 6732494"/>
                <a:gd name="connsiteY10" fmla="*/ 3469341 h 3507646"/>
                <a:gd name="connsiteX11" fmla="*/ 358588 w 6732494"/>
                <a:gd name="connsiteY11" fmla="*/ 3469341 h 3507646"/>
                <a:gd name="connsiteX12" fmla="*/ 0 w 6732494"/>
                <a:gd name="connsiteY12" fmla="*/ 3469341 h 3507646"/>
                <a:gd name="connsiteX0" fmla="*/ 6732494 w 6732494"/>
                <a:gd name="connsiteY0" fmla="*/ 0 h 3507646"/>
                <a:gd name="connsiteX1" fmla="*/ 6258514 w 6732494"/>
                <a:gd name="connsiteY1" fmla="*/ 235611 h 3507646"/>
                <a:gd name="connsiteX2" fmla="*/ 5952564 w 6732494"/>
                <a:gd name="connsiteY2" fmla="*/ 376518 h 3507646"/>
                <a:gd name="connsiteX3" fmla="*/ 5298141 w 6732494"/>
                <a:gd name="connsiteY3" fmla="*/ 672353 h 3507646"/>
                <a:gd name="connsiteX4" fmla="*/ 4867835 w 6732494"/>
                <a:gd name="connsiteY4" fmla="*/ 869577 h 3507646"/>
                <a:gd name="connsiteX5" fmla="*/ 4500282 w 6732494"/>
                <a:gd name="connsiteY5" fmla="*/ 1210236 h 3507646"/>
                <a:gd name="connsiteX6" fmla="*/ 4069976 w 6732494"/>
                <a:gd name="connsiteY6" fmla="*/ 1613647 h 3507646"/>
                <a:gd name="connsiteX7" fmla="*/ 2805953 w 6732494"/>
                <a:gd name="connsiteY7" fmla="*/ 2411506 h 3507646"/>
                <a:gd name="connsiteX8" fmla="*/ 1837764 w 6732494"/>
                <a:gd name="connsiteY8" fmla="*/ 3048000 h 3507646"/>
                <a:gd name="connsiteX9" fmla="*/ 1147482 w 6732494"/>
                <a:gd name="connsiteY9" fmla="*/ 3478306 h 3507646"/>
                <a:gd name="connsiteX10" fmla="*/ 744070 w 6732494"/>
                <a:gd name="connsiteY10" fmla="*/ 3469341 h 3507646"/>
                <a:gd name="connsiteX11" fmla="*/ 358588 w 6732494"/>
                <a:gd name="connsiteY11" fmla="*/ 3469341 h 3507646"/>
                <a:gd name="connsiteX12" fmla="*/ 0 w 6732494"/>
                <a:gd name="connsiteY12" fmla="*/ 3469341 h 3507646"/>
                <a:gd name="connsiteX0" fmla="*/ 6779386 w 6779386"/>
                <a:gd name="connsiteY0" fmla="*/ 0 h 3492015"/>
                <a:gd name="connsiteX1" fmla="*/ 6258514 w 6779386"/>
                <a:gd name="connsiteY1" fmla="*/ 219980 h 3492015"/>
                <a:gd name="connsiteX2" fmla="*/ 5952564 w 6779386"/>
                <a:gd name="connsiteY2" fmla="*/ 360887 h 3492015"/>
                <a:gd name="connsiteX3" fmla="*/ 5298141 w 6779386"/>
                <a:gd name="connsiteY3" fmla="*/ 656722 h 3492015"/>
                <a:gd name="connsiteX4" fmla="*/ 4867835 w 6779386"/>
                <a:gd name="connsiteY4" fmla="*/ 853946 h 3492015"/>
                <a:gd name="connsiteX5" fmla="*/ 4500282 w 6779386"/>
                <a:gd name="connsiteY5" fmla="*/ 1194605 h 3492015"/>
                <a:gd name="connsiteX6" fmla="*/ 4069976 w 6779386"/>
                <a:gd name="connsiteY6" fmla="*/ 1598016 h 3492015"/>
                <a:gd name="connsiteX7" fmla="*/ 2805953 w 6779386"/>
                <a:gd name="connsiteY7" fmla="*/ 2395875 h 3492015"/>
                <a:gd name="connsiteX8" fmla="*/ 1837764 w 6779386"/>
                <a:gd name="connsiteY8" fmla="*/ 3032369 h 3492015"/>
                <a:gd name="connsiteX9" fmla="*/ 1147482 w 6779386"/>
                <a:gd name="connsiteY9" fmla="*/ 3462675 h 3492015"/>
                <a:gd name="connsiteX10" fmla="*/ 744070 w 6779386"/>
                <a:gd name="connsiteY10" fmla="*/ 3453710 h 3492015"/>
                <a:gd name="connsiteX11" fmla="*/ 358588 w 6779386"/>
                <a:gd name="connsiteY11" fmla="*/ 3453710 h 3492015"/>
                <a:gd name="connsiteX12" fmla="*/ 0 w 6779386"/>
                <a:gd name="connsiteY12" fmla="*/ 3453710 h 3492015"/>
                <a:gd name="connsiteX0" fmla="*/ 6779386 w 6779386"/>
                <a:gd name="connsiteY0" fmla="*/ 0 h 3492015"/>
                <a:gd name="connsiteX1" fmla="*/ 6258514 w 6779386"/>
                <a:gd name="connsiteY1" fmla="*/ 219980 h 3492015"/>
                <a:gd name="connsiteX2" fmla="*/ 5952564 w 6779386"/>
                <a:gd name="connsiteY2" fmla="*/ 360887 h 3492015"/>
                <a:gd name="connsiteX3" fmla="*/ 5298141 w 6779386"/>
                <a:gd name="connsiteY3" fmla="*/ 656722 h 3492015"/>
                <a:gd name="connsiteX4" fmla="*/ 4867835 w 6779386"/>
                <a:gd name="connsiteY4" fmla="*/ 853946 h 3492015"/>
                <a:gd name="connsiteX5" fmla="*/ 4500282 w 6779386"/>
                <a:gd name="connsiteY5" fmla="*/ 1194605 h 3492015"/>
                <a:gd name="connsiteX6" fmla="*/ 4069976 w 6779386"/>
                <a:gd name="connsiteY6" fmla="*/ 1598016 h 3492015"/>
                <a:gd name="connsiteX7" fmla="*/ 2805953 w 6779386"/>
                <a:gd name="connsiteY7" fmla="*/ 2395875 h 3492015"/>
                <a:gd name="connsiteX8" fmla="*/ 1837764 w 6779386"/>
                <a:gd name="connsiteY8" fmla="*/ 3032369 h 3492015"/>
                <a:gd name="connsiteX9" fmla="*/ 1147482 w 6779386"/>
                <a:gd name="connsiteY9" fmla="*/ 3462675 h 3492015"/>
                <a:gd name="connsiteX10" fmla="*/ 744070 w 6779386"/>
                <a:gd name="connsiteY10" fmla="*/ 3453710 h 3492015"/>
                <a:gd name="connsiteX11" fmla="*/ 358588 w 6779386"/>
                <a:gd name="connsiteY11" fmla="*/ 3453710 h 3492015"/>
                <a:gd name="connsiteX12" fmla="*/ 0 w 6779386"/>
                <a:gd name="connsiteY12" fmla="*/ 3453710 h 3492015"/>
                <a:gd name="connsiteX0" fmla="*/ 6779386 w 6779386"/>
                <a:gd name="connsiteY0" fmla="*/ 0 h 3492015"/>
                <a:gd name="connsiteX1" fmla="*/ 6258514 w 6779386"/>
                <a:gd name="connsiteY1" fmla="*/ 219980 h 3492015"/>
                <a:gd name="connsiteX2" fmla="*/ 5952564 w 6779386"/>
                <a:gd name="connsiteY2" fmla="*/ 360887 h 3492015"/>
                <a:gd name="connsiteX3" fmla="*/ 5298141 w 6779386"/>
                <a:gd name="connsiteY3" fmla="*/ 656722 h 3492015"/>
                <a:gd name="connsiteX4" fmla="*/ 4867835 w 6779386"/>
                <a:gd name="connsiteY4" fmla="*/ 853946 h 3492015"/>
                <a:gd name="connsiteX5" fmla="*/ 4500282 w 6779386"/>
                <a:gd name="connsiteY5" fmla="*/ 1194605 h 3492015"/>
                <a:gd name="connsiteX6" fmla="*/ 4069976 w 6779386"/>
                <a:gd name="connsiteY6" fmla="*/ 1598016 h 3492015"/>
                <a:gd name="connsiteX7" fmla="*/ 2805953 w 6779386"/>
                <a:gd name="connsiteY7" fmla="*/ 2395875 h 3492015"/>
                <a:gd name="connsiteX8" fmla="*/ 1837764 w 6779386"/>
                <a:gd name="connsiteY8" fmla="*/ 3032369 h 3492015"/>
                <a:gd name="connsiteX9" fmla="*/ 1147482 w 6779386"/>
                <a:gd name="connsiteY9" fmla="*/ 3462675 h 3492015"/>
                <a:gd name="connsiteX10" fmla="*/ 744070 w 6779386"/>
                <a:gd name="connsiteY10" fmla="*/ 3453710 h 3492015"/>
                <a:gd name="connsiteX11" fmla="*/ 358588 w 6779386"/>
                <a:gd name="connsiteY11" fmla="*/ 3453710 h 3492015"/>
                <a:gd name="connsiteX12" fmla="*/ 0 w 6779386"/>
                <a:gd name="connsiteY12" fmla="*/ 3453710 h 3492015"/>
                <a:gd name="connsiteX0" fmla="*/ 6779386 w 6779386"/>
                <a:gd name="connsiteY0" fmla="*/ 0 h 3492015"/>
                <a:gd name="connsiteX1" fmla="*/ 6258514 w 6779386"/>
                <a:gd name="connsiteY1" fmla="*/ 219980 h 3492015"/>
                <a:gd name="connsiteX2" fmla="*/ 5952564 w 6779386"/>
                <a:gd name="connsiteY2" fmla="*/ 360887 h 3492015"/>
                <a:gd name="connsiteX3" fmla="*/ 5298141 w 6779386"/>
                <a:gd name="connsiteY3" fmla="*/ 656722 h 3492015"/>
                <a:gd name="connsiteX4" fmla="*/ 4867835 w 6779386"/>
                <a:gd name="connsiteY4" fmla="*/ 853946 h 3492015"/>
                <a:gd name="connsiteX5" fmla="*/ 4500282 w 6779386"/>
                <a:gd name="connsiteY5" fmla="*/ 1194605 h 3492015"/>
                <a:gd name="connsiteX6" fmla="*/ 4069976 w 6779386"/>
                <a:gd name="connsiteY6" fmla="*/ 1598016 h 3492015"/>
                <a:gd name="connsiteX7" fmla="*/ 2805953 w 6779386"/>
                <a:gd name="connsiteY7" fmla="*/ 2395875 h 3492015"/>
                <a:gd name="connsiteX8" fmla="*/ 1837764 w 6779386"/>
                <a:gd name="connsiteY8" fmla="*/ 3032369 h 3492015"/>
                <a:gd name="connsiteX9" fmla="*/ 1147482 w 6779386"/>
                <a:gd name="connsiteY9" fmla="*/ 3462675 h 3492015"/>
                <a:gd name="connsiteX10" fmla="*/ 744070 w 6779386"/>
                <a:gd name="connsiteY10" fmla="*/ 3453710 h 3492015"/>
                <a:gd name="connsiteX11" fmla="*/ 358588 w 6779386"/>
                <a:gd name="connsiteY11" fmla="*/ 3453710 h 3492015"/>
                <a:gd name="connsiteX12" fmla="*/ 0 w 6779386"/>
                <a:gd name="connsiteY12" fmla="*/ 3453710 h 3492015"/>
                <a:gd name="connsiteX0" fmla="*/ 6779386 w 6779386"/>
                <a:gd name="connsiteY0" fmla="*/ 0 h 3492015"/>
                <a:gd name="connsiteX1" fmla="*/ 6258514 w 6779386"/>
                <a:gd name="connsiteY1" fmla="*/ 219980 h 3492015"/>
                <a:gd name="connsiteX2" fmla="*/ 5952564 w 6779386"/>
                <a:gd name="connsiteY2" fmla="*/ 360887 h 3492015"/>
                <a:gd name="connsiteX3" fmla="*/ 5298141 w 6779386"/>
                <a:gd name="connsiteY3" fmla="*/ 656722 h 3492015"/>
                <a:gd name="connsiteX4" fmla="*/ 4867835 w 6779386"/>
                <a:gd name="connsiteY4" fmla="*/ 853946 h 3492015"/>
                <a:gd name="connsiteX5" fmla="*/ 4500282 w 6779386"/>
                <a:gd name="connsiteY5" fmla="*/ 1194605 h 3492015"/>
                <a:gd name="connsiteX6" fmla="*/ 4069976 w 6779386"/>
                <a:gd name="connsiteY6" fmla="*/ 1598016 h 3492015"/>
                <a:gd name="connsiteX7" fmla="*/ 2805953 w 6779386"/>
                <a:gd name="connsiteY7" fmla="*/ 2395875 h 3492015"/>
                <a:gd name="connsiteX8" fmla="*/ 1837764 w 6779386"/>
                <a:gd name="connsiteY8" fmla="*/ 3032369 h 3492015"/>
                <a:gd name="connsiteX9" fmla="*/ 1147482 w 6779386"/>
                <a:gd name="connsiteY9" fmla="*/ 3462675 h 3492015"/>
                <a:gd name="connsiteX10" fmla="*/ 744070 w 6779386"/>
                <a:gd name="connsiteY10" fmla="*/ 3453710 h 3492015"/>
                <a:gd name="connsiteX11" fmla="*/ 358588 w 6779386"/>
                <a:gd name="connsiteY11" fmla="*/ 3453710 h 3492015"/>
                <a:gd name="connsiteX12" fmla="*/ 0 w 6779386"/>
                <a:gd name="connsiteY12" fmla="*/ 3453710 h 3492015"/>
                <a:gd name="connsiteX0" fmla="*/ 6779386 w 6779386"/>
                <a:gd name="connsiteY0" fmla="*/ 0 h 3492015"/>
                <a:gd name="connsiteX1" fmla="*/ 6258514 w 6779386"/>
                <a:gd name="connsiteY1" fmla="*/ 219980 h 3492015"/>
                <a:gd name="connsiteX2" fmla="*/ 5952564 w 6779386"/>
                <a:gd name="connsiteY2" fmla="*/ 360887 h 3492015"/>
                <a:gd name="connsiteX3" fmla="*/ 5298141 w 6779386"/>
                <a:gd name="connsiteY3" fmla="*/ 656722 h 3492015"/>
                <a:gd name="connsiteX4" fmla="*/ 4867835 w 6779386"/>
                <a:gd name="connsiteY4" fmla="*/ 853946 h 3492015"/>
                <a:gd name="connsiteX5" fmla="*/ 4500282 w 6779386"/>
                <a:gd name="connsiteY5" fmla="*/ 1194605 h 3492015"/>
                <a:gd name="connsiteX6" fmla="*/ 4069976 w 6779386"/>
                <a:gd name="connsiteY6" fmla="*/ 1598016 h 3492015"/>
                <a:gd name="connsiteX7" fmla="*/ 2805953 w 6779386"/>
                <a:gd name="connsiteY7" fmla="*/ 2395875 h 3492015"/>
                <a:gd name="connsiteX8" fmla="*/ 1837764 w 6779386"/>
                <a:gd name="connsiteY8" fmla="*/ 3032369 h 3492015"/>
                <a:gd name="connsiteX9" fmla="*/ 1147482 w 6779386"/>
                <a:gd name="connsiteY9" fmla="*/ 3462675 h 3492015"/>
                <a:gd name="connsiteX10" fmla="*/ 744070 w 6779386"/>
                <a:gd name="connsiteY10" fmla="*/ 3453710 h 3492015"/>
                <a:gd name="connsiteX11" fmla="*/ 358588 w 6779386"/>
                <a:gd name="connsiteY11" fmla="*/ 3453710 h 3492015"/>
                <a:gd name="connsiteX12" fmla="*/ 0 w 6779386"/>
                <a:gd name="connsiteY12" fmla="*/ 3453710 h 3492015"/>
                <a:gd name="connsiteX0" fmla="*/ 6779386 w 6779386"/>
                <a:gd name="connsiteY0" fmla="*/ 0 h 3492015"/>
                <a:gd name="connsiteX1" fmla="*/ 6258514 w 6779386"/>
                <a:gd name="connsiteY1" fmla="*/ 219980 h 3492015"/>
                <a:gd name="connsiteX2" fmla="*/ 5952564 w 6779386"/>
                <a:gd name="connsiteY2" fmla="*/ 360887 h 3492015"/>
                <a:gd name="connsiteX3" fmla="*/ 5298141 w 6779386"/>
                <a:gd name="connsiteY3" fmla="*/ 656722 h 3492015"/>
                <a:gd name="connsiteX4" fmla="*/ 4867835 w 6779386"/>
                <a:gd name="connsiteY4" fmla="*/ 853946 h 3492015"/>
                <a:gd name="connsiteX5" fmla="*/ 4500282 w 6779386"/>
                <a:gd name="connsiteY5" fmla="*/ 1194605 h 3492015"/>
                <a:gd name="connsiteX6" fmla="*/ 4069976 w 6779386"/>
                <a:gd name="connsiteY6" fmla="*/ 1598016 h 3492015"/>
                <a:gd name="connsiteX7" fmla="*/ 2805953 w 6779386"/>
                <a:gd name="connsiteY7" fmla="*/ 2395875 h 3492015"/>
                <a:gd name="connsiteX8" fmla="*/ 1837764 w 6779386"/>
                <a:gd name="connsiteY8" fmla="*/ 3032369 h 3492015"/>
                <a:gd name="connsiteX9" fmla="*/ 1147482 w 6779386"/>
                <a:gd name="connsiteY9" fmla="*/ 3462675 h 3492015"/>
                <a:gd name="connsiteX10" fmla="*/ 744070 w 6779386"/>
                <a:gd name="connsiteY10" fmla="*/ 3453710 h 3492015"/>
                <a:gd name="connsiteX11" fmla="*/ 358588 w 6779386"/>
                <a:gd name="connsiteY11" fmla="*/ 3453710 h 3492015"/>
                <a:gd name="connsiteX12" fmla="*/ 0 w 6779386"/>
                <a:gd name="connsiteY12" fmla="*/ 3453710 h 3492015"/>
                <a:gd name="connsiteX0" fmla="*/ 6779386 w 6779386"/>
                <a:gd name="connsiteY0" fmla="*/ 0 h 3462675"/>
                <a:gd name="connsiteX1" fmla="*/ 6258514 w 6779386"/>
                <a:gd name="connsiteY1" fmla="*/ 219980 h 3462675"/>
                <a:gd name="connsiteX2" fmla="*/ 5952564 w 6779386"/>
                <a:gd name="connsiteY2" fmla="*/ 360887 h 3462675"/>
                <a:gd name="connsiteX3" fmla="*/ 5298141 w 6779386"/>
                <a:gd name="connsiteY3" fmla="*/ 656722 h 3462675"/>
                <a:gd name="connsiteX4" fmla="*/ 4867835 w 6779386"/>
                <a:gd name="connsiteY4" fmla="*/ 853946 h 3462675"/>
                <a:gd name="connsiteX5" fmla="*/ 4500282 w 6779386"/>
                <a:gd name="connsiteY5" fmla="*/ 1194605 h 3462675"/>
                <a:gd name="connsiteX6" fmla="*/ 4069976 w 6779386"/>
                <a:gd name="connsiteY6" fmla="*/ 1598016 h 3462675"/>
                <a:gd name="connsiteX7" fmla="*/ 2805953 w 6779386"/>
                <a:gd name="connsiteY7" fmla="*/ 2395875 h 3462675"/>
                <a:gd name="connsiteX8" fmla="*/ 1837764 w 6779386"/>
                <a:gd name="connsiteY8" fmla="*/ 3032369 h 3462675"/>
                <a:gd name="connsiteX9" fmla="*/ 1147482 w 6779386"/>
                <a:gd name="connsiteY9" fmla="*/ 3462675 h 3462675"/>
                <a:gd name="connsiteX10" fmla="*/ 744070 w 6779386"/>
                <a:gd name="connsiteY10" fmla="*/ 3453710 h 3462675"/>
                <a:gd name="connsiteX11" fmla="*/ 358588 w 6779386"/>
                <a:gd name="connsiteY11" fmla="*/ 3453710 h 3462675"/>
                <a:gd name="connsiteX12" fmla="*/ 0 w 6779386"/>
                <a:gd name="connsiteY12" fmla="*/ 3453710 h 3462675"/>
                <a:gd name="connsiteX0" fmla="*/ 6779386 w 6779386"/>
                <a:gd name="connsiteY0" fmla="*/ 0 h 3462675"/>
                <a:gd name="connsiteX1" fmla="*/ 6258514 w 6779386"/>
                <a:gd name="connsiteY1" fmla="*/ 219980 h 3462675"/>
                <a:gd name="connsiteX2" fmla="*/ 5952564 w 6779386"/>
                <a:gd name="connsiteY2" fmla="*/ 360887 h 3462675"/>
                <a:gd name="connsiteX3" fmla="*/ 5298141 w 6779386"/>
                <a:gd name="connsiteY3" fmla="*/ 656722 h 3462675"/>
                <a:gd name="connsiteX4" fmla="*/ 4867835 w 6779386"/>
                <a:gd name="connsiteY4" fmla="*/ 853946 h 3462675"/>
                <a:gd name="connsiteX5" fmla="*/ 4500282 w 6779386"/>
                <a:gd name="connsiteY5" fmla="*/ 1194605 h 3462675"/>
                <a:gd name="connsiteX6" fmla="*/ 4069976 w 6779386"/>
                <a:gd name="connsiteY6" fmla="*/ 1598016 h 3462675"/>
                <a:gd name="connsiteX7" fmla="*/ 2805953 w 6779386"/>
                <a:gd name="connsiteY7" fmla="*/ 2395875 h 3462675"/>
                <a:gd name="connsiteX8" fmla="*/ 1837764 w 6779386"/>
                <a:gd name="connsiteY8" fmla="*/ 3032369 h 3462675"/>
                <a:gd name="connsiteX9" fmla="*/ 1147482 w 6779386"/>
                <a:gd name="connsiteY9" fmla="*/ 3462675 h 3462675"/>
                <a:gd name="connsiteX10" fmla="*/ 744070 w 6779386"/>
                <a:gd name="connsiteY10" fmla="*/ 3453710 h 3462675"/>
                <a:gd name="connsiteX11" fmla="*/ 358588 w 6779386"/>
                <a:gd name="connsiteY11" fmla="*/ 3453710 h 3462675"/>
                <a:gd name="connsiteX12" fmla="*/ 0 w 6779386"/>
                <a:gd name="connsiteY12" fmla="*/ 3453710 h 346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79386" h="3462675">
                  <a:moveTo>
                    <a:pt x="6779386" y="0"/>
                  </a:moveTo>
                  <a:lnTo>
                    <a:pt x="6258514" y="219980"/>
                  </a:lnTo>
                  <a:lnTo>
                    <a:pt x="5952564" y="360887"/>
                  </a:lnTo>
                  <a:lnTo>
                    <a:pt x="5298141" y="656722"/>
                  </a:lnTo>
                  <a:lnTo>
                    <a:pt x="4867835" y="853946"/>
                  </a:lnTo>
                  <a:lnTo>
                    <a:pt x="4500282" y="1194605"/>
                  </a:lnTo>
                  <a:lnTo>
                    <a:pt x="4069976" y="1598016"/>
                  </a:lnTo>
                  <a:lnTo>
                    <a:pt x="2805953" y="2395875"/>
                  </a:lnTo>
                  <a:lnTo>
                    <a:pt x="1837764" y="3032369"/>
                  </a:lnTo>
                  <a:lnTo>
                    <a:pt x="1147482" y="3462675"/>
                  </a:lnTo>
                  <a:lnTo>
                    <a:pt x="744070" y="3453710"/>
                  </a:lnTo>
                  <a:lnTo>
                    <a:pt x="358588" y="3453710"/>
                  </a:lnTo>
                  <a:lnTo>
                    <a:pt x="0" y="3453710"/>
                  </a:lnTo>
                </a:path>
              </a:pathLst>
            </a:custGeom>
            <a:noFill/>
            <a:ln w="762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4365185" y="2141415"/>
              <a:ext cx="3153214" cy="1896306"/>
            </a:xfrm>
            <a:custGeom>
              <a:avLst/>
              <a:gdLst>
                <a:gd name="connsiteX0" fmla="*/ 2997200 w 2997200"/>
                <a:gd name="connsiteY0" fmla="*/ 0 h 1781908"/>
                <a:gd name="connsiteX1" fmla="*/ 2477477 w 2997200"/>
                <a:gd name="connsiteY1" fmla="*/ 222739 h 1781908"/>
                <a:gd name="connsiteX2" fmla="*/ 2172677 w 2997200"/>
                <a:gd name="connsiteY2" fmla="*/ 355600 h 1781908"/>
                <a:gd name="connsiteX3" fmla="*/ 1516185 w 2997200"/>
                <a:gd name="connsiteY3" fmla="*/ 656492 h 1781908"/>
                <a:gd name="connsiteX4" fmla="*/ 1074616 w 2997200"/>
                <a:gd name="connsiteY4" fmla="*/ 851877 h 1781908"/>
                <a:gd name="connsiteX5" fmla="*/ 707293 w 2997200"/>
                <a:gd name="connsiteY5" fmla="*/ 1203569 h 1781908"/>
                <a:gd name="connsiteX6" fmla="*/ 273539 w 2997200"/>
                <a:gd name="connsiteY6" fmla="*/ 1602154 h 1781908"/>
                <a:gd name="connsiteX7" fmla="*/ 0 w 2997200"/>
                <a:gd name="connsiteY7" fmla="*/ 1781908 h 1781908"/>
                <a:gd name="connsiteX0" fmla="*/ 2997200 w 2997200"/>
                <a:gd name="connsiteY0" fmla="*/ 0 h 1781908"/>
                <a:gd name="connsiteX1" fmla="*/ 2493107 w 2997200"/>
                <a:gd name="connsiteY1" fmla="*/ 218831 h 1781908"/>
                <a:gd name="connsiteX2" fmla="*/ 2172677 w 2997200"/>
                <a:gd name="connsiteY2" fmla="*/ 355600 h 1781908"/>
                <a:gd name="connsiteX3" fmla="*/ 1516185 w 2997200"/>
                <a:gd name="connsiteY3" fmla="*/ 656492 h 1781908"/>
                <a:gd name="connsiteX4" fmla="*/ 1074616 w 2997200"/>
                <a:gd name="connsiteY4" fmla="*/ 851877 h 1781908"/>
                <a:gd name="connsiteX5" fmla="*/ 707293 w 2997200"/>
                <a:gd name="connsiteY5" fmla="*/ 1203569 h 1781908"/>
                <a:gd name="connsiteX6" fmla="*/ 273539 w 2997200"/>
                <a:gd name="connsiteY6" fmla="*/ 1602154 h 1781908"/>
                <a:gd name="connsiteX7" fmla="*/ 0 w 2997200"/>
                <a:gd name="connsiteY7" fmla="*/ 1781908 h 1781908"/>
                <a:gd name="connsiteX0" fmla="*/ 2989384 w 2989384"/>
                <a:gd name="connsiteY0" fmla="*/ 0 h 1785816"/>
                <a:gd name="connsiteX1" fmla="*/ 2493107 w 2989384"/>
                <a:gd name="connsiteY1" fmla="*/ 222739 h 1785816"/>
                <a:gd name="connsiteX2" fmla="*/ 2172677 w 2989384"/>
                <a:gd name="connsiteY2" fmla="*/ 359508 h 1785816"/>
                <a:gd name="connsiteX3" fmla="*/ 1516185 w 2989384"/>
                <a:gd name="connsiteY3" fmla="*/ 660400 h 1785816"/>
                <a:gd name="connsiteX4" fmla="*/ 1074616 w 2989384"/>
                <a:gd name="connsiteY4" fmla="*/ 855785 h 1785816"/>
                <a:gd name="connsiteX5" fmla="*/ 707293 w 2989384"/>
                <a:gd name="connsiteY5" fmla="*/ 1207477 h 1785816"/>
                <a:gd name="connsiteX6" fmla="*/ 273539 w 2989384"/>
                <a:gd name="connsiteY6" fmla="*/ 1606062 h 1785816"/>
                <a:gd name="connsiteX7" fmla="*/ 0 w 2989384"/>
                <a:gd name="connsiteY7" fmla="*/ 1785816 h 1785816"/>
                <a:gd name="connsiteX0" fmla="*/ 2989384 w 2989384"/>
                <a:gd name="connsiteY0" fmla="*/ 0 h 1785816"/>
                <a:gd name="connsiteX1" fmla="*/ 2493107 w 2989384"/>
                <a:gd name="connsiteY1" fmla="*/ 222739 h 1785816"/>
                <a:gd name="connsiteX2" fmla="*/ 2172677 w 2989384"/>
                <a:gd name="connsiteY2" fmla="*/ 359508 h 1785816"/>
                <a:gd name="connsiteX3" fmla="*/ 1516185 w 2989384"/>
                <a:gd name="connsiteY3" fmla="*/ 660400 h 1785816"/>
                <a:gd name="connsiteX4" fmla="*/ 1074616 w 2989384"/>
                <a:gd name="connsiteY4" fmla="*/ 855785 h 1785816"/>
                <a:gd name="connsiteX5" fmla="*/ 707293 w 2989384"/>
                <a:gd name="connsiteY5" fmla="*/ 1207477 h 1785816"/>
                <a:gd name="connsiteX6" fmla="*/ 273539 w 2989384"/>
                <a:gd name="connsiteY6" fmla="*/ 1606062 h 1785816"/>
                <a:gd name="connsiteX7" fmla="*/ 0 w 2989384"/>
                <a:gd name="connsiteY7" fmla="*/ 1785816 h 1785816"/>
                <a:gd name="connsiteX0" fmla="*/ 2989384 w 2989384"/>
                <a:gd name="connsiteY0" fmla="*/ 0 h 1785816"/>
                <a:gd name="connsiteX1" fmla="*/ 2493107 w 2989384"/>
                <a:gd name="connsiteY1" fmla="*/ 222739 h 1785816"/>
                <a:gd name="connsiteX2" fmla="*/ 2172677 w 2989384"/>
                <a:gd name="connsiteY2" fmla="*/ 359508 h 1785816"/>
                <a:gd name="connsiteX3" fmla="*/ 1516185 w 2989384"/>
                <a:gd name="connsiteY3" fmla="*/ 660400 h 1785816"/>
                <a:gd name="connsiteX4" fmla="*/ 1074616 w 2989384"/>
                <a:gd name="connsiteY4" fmla="*/ 855785 h 1785816"/>
                <a:gd name="connsiteX5" fmla="*/ 707293 w 2989384"/>
                <a:gd name="connsiteY5" fmla="*/ 1207477 h 1785816"/>
                <a:gd name="connsiteX6" fmla="*/ 273539 w 2989384"/>
                <a:gd name="connsiteY6" fmla="*/ 1606062 h 1785816"/>
                <a:gd name="connsiteX7" fmla="*/ 0 w 2989384"/>
                <a:gd name="connsiteY7" fmla="*/ 1785816 h 1785816"/>
                <a:gd name="connsiteX0" fmla="*/ 2989384 w 2989384"/>
                <a:gd name="connsiteY0" fmla="*/ 0 h 1785816"/>
                <a:gd name="connsiteX1" fmla="*/ 2493107 w 2989384"/>
                <a:gd name="connsiteY1" fmla="*/ 222739 h 1785816"/>
                <a:gd name="connsiteX2" fmla="*/ 2172677 w 2989384"/>
                <a:gd name="connsiteY2" fmla="*/ 359508 h 1785816"/>
                <a:gd name="connsiteX3" fmla="*/ 1516185 w 2989384"/>
                <a:gd name="connsiteY3" fmla="*/ 660400 h 1785816"/>
                <a:gd name="connsiteX4" fmla="*/ 1074616 w 2989384"/>
                <a:gd name="connsiteY4" fmla="*/ 855785 h 1785816"/>
                <a:gd name="connsiteX5" fmla="*/ 707293 w 2989384"/>
                <a:gd name="connsiteY5" fmla="*/ 1207477 h 1785816"/>
                <a:gd name="connsiteX6" fmla="*/ 273539 w 2989384"/>
                <a:gd name="connsiteY6" fmla="*/ 1606062 h 1785816"/>
                <a:gd name="connsiteX7" fmla="*/ 0 w 2989384"/>
                <a:gd name="connsiteY7" fmla="*/ 1785816 h 1785816"/>
                <a:gd name="connsiteX0" fmla="*/ 2989384 w 2989384"/>
                <a:gd name="connsiteY0" fmla="*/ 0 h 1785816"/>
                <a:gd name="connsiteX1" fmla="*/ 2493107 w 2989384"/>
                <a:gd name="connsiteY1" fmla="*/ 222739 h 1785816"/>
                <a:gd name="connsiteX2" fmla="*/ 2172677 w 2989384"/>
                <a:gd name="connsiteY2" fmla="*/ 359508 h 1785816"/>
                <a:gd name="connsiteX3" fmla="*/ 1516185 w 2989384"/>
                <a:gd name="connsiteY3" fmla="*/ 660400 h 1785816"/>
                <a:gd name="connsiteX4" fmla="*/ 1074616 w 2989384"/>
                <a:gd name="connsiteY4" fmla="*/ 855785 h 1785816"/>
                <a:gd name="connsiteX5" fmla="*/ 707293 w 2989384"/>
                <a:gd name="connsiteY5" fmla="*/ 1207477 h 1785816"/>
                <a:gd name="connsiteX6" fmla="*/ 273539 w 2989384"/>
                <a:gd name="connsiteY6" fmla="*/ 1606062 h 1785816"/>
                <a:gd name="connsiteX7" fmla="*/ 0 w 2989384"/>
                <a:gd name="connsiteY7" fmla="*/ 1785816 h 1785816"/>
                <a:gd name="connsiteX0" fmla="*/ 3153214 w 3153214"/>
                <a:gd name="connsiteY0" fmla="*/ 0 h 1896306"/>
                <a:gd name="connsiteX1" fmla="*/ 2656937 w 3153214"/>
                <a:gd name="connsiteY1" fmla="*/ 222739 h 1896306"/>
                <a:gd name="connsiteX2" fmla="*/ 2336507 w 3153214"/>
                <a:gd name="connsiteY2" fmla="*/ 359508 h 1896306"/>
                <a:gd name="connsiteX3" fmla="*/ 1680015 w 3153214"/>
                <a:gd name="connsiteY3" fmla="*/ 660400 h 1896306"/>
                <a:gd name="connsiteX4" fmla="*/ 1238446 w 3153214"/>
                <a:gd name="connsiteY4" fmla="*/ 855785 h 1896306"/>
                <a:gd name="connsiteX5" fmla="*/ 871123 w 3153214"/>
                <a:gd name="connsiteY5" fmla="*/ 1207477 h 1896306"/>
                <a:gd name="connsiteX6" fmla="*/ 437369 w 3153214"/>
                <a:gd name="connsiteY6" fmla="*/ 1606062 h 1896306"/>
                <a:gd name="connsiteX7" fmla="*/ 0 w 3153214"/>
                <a:gd name="connsiteY7" fmla="*/ 1896306 h 189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3214" h="1896306">
                  <a:moveTo>
                    <a:pt x="3153214" y="0"/>
                  </a:moveTo>
                  <a:lnTo>
                    <a:pt x="2656937" y="222739"/>
                  </a:lnTo>
                  <a:cubicBezTo>
                    <a:pt x="2520819" y="282657"/>
                    <a:pt x="2499327" y="286565"/>
                    <a:pt x="2336507" y="359508"/>
                  </a:cubicBezTo>
                  <a:cubicBezTo>
                    <a:pt x="2173687" y="432451"/>
                    <a:pt x="1898846" y="560103"/>
                    <a:pt x="1680015" y="660400"/>
                  </a:cubicBezTo>
                  <a:lnTo>
                    <a:pt x="1238446" y="855785"/>
                  </a:lnTo>
                  <a:lnTo>
                    <a:pt x="871123" y="1207477"/>
                  </a:lnTo>
                  <a:cubicBezTo>
                    <a:pt x="726538" y="1340339"/>
                    <a:pt x="582556" y="1491257"/>
                    <a:pt x="437369" y="1606062"/>
                  </a:cubicBezTo>
                  <a:cubicBezTo>
                    <a:pt x="292182" y="1720867"/>
                    <a:pt x="145790" y="1799558"/>
                    <a:pt x="0" y="1896306"/>
                  </a:cubicBezTo>
                </a:path>
              </a:pathLst>
            </a:cu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237658" y="3966307"/>
              <a:ext cx="177767" cy="1766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3" name="Straight Connector 12"/>
            <p:cNvCxnSpPr/>
            <p:nvPr/>
          </p:nvCxnSpPr>
          <p:spPr>
            <a:xfrm>
              <a:off x="2975610" y="4040553"/>
              <a:ext cx="1232323" cy="1"/>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557337" y="3637547"/>
              <a:ext cx="717884" cy="12833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12457" flipH="1">
            <a:off x="1386947" y="2948733"/>
            <a:ext cx="2225235" cy="1483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Connector 18"/>
          <p:cNvCxnSpPr/>
          <p:nvPr/>
        </p:nvCxnSpPr>
        <p:spPr>
          <a:xfrm flipV="1">
            <a:off x="2539037" y="3813151"/>
            <a:ext cx="0" cy="339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259900" y="2201333"/>
            <a:ext cx="0" cy="1777018"/>
          </a:xfrm>
          <a:prstGeom prst="straightConnector1">
            <a:avLst/>
          </a:prstGeom>
          <a:ln w="28575">
            <a:solidFill>
              <a:schemeClr val="bg1">
                <a:lumMod val="50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1615076" y="1094827"/>
            <a:ext cx="5306910" cy="1055608"/>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b="1" i="1" u="sng" dirty="0">
                <a:effectLst>
                  <a:outerShdw blurRad="38100" dist="38100" dir="2700000" algn="tl">
                    <a:srgbClr val="000000">
                      <a:alpha val="43137"/>
                    </a:srgbClr>
                  </a:outerShdw>
                </a:effectLst>
              </a:rPr>
              <a:t>ATC Clearance:</a:t>
            </a:r>
          </a:p>
          <a:p>
            <a:pPr algn="ctr"/>
            <a:r>
              <a:rPr lang="en-US" sz="1400" b="1" dirty="0">
                <a:effectLst>
                  <a:outerShdw blurRad="38100" dist="38100" dir="2700000" algn="tl">
                    <a:srgbClr val="000000">
                      <a:alpha val="43137"/>
                    </a:srgbClr>
                  </a:outerShdw>
                </a:effectLst>
              </a:rPr>
              <a:t>“Fly Heading Two Seven Zero, Vectors For Weather Over QUENY,</a:t>
            </a:r>
          </a:p>
          <a:p>
            <a:pPr algn="ctr"/>
            <a:r>
              <a:rPr lang="en-US" sz="1400" b="1" dirty="0">
                <a:effectLst>
                  <a:outerShdw blurRad="38100" dist="38100" dir="2700000" algn="tl">
                    <a:srgbClr val="000000">
                      <a:alpha val="43137"/>
                    </a:srgbClr>
                  </a:outerShdw>
                </a:effectLst>
              </a:rPr>
              <a:t> Descend And Maintain One Zero Thousand,</a:t>
            </a:r>
          </a:p>
          <a:p>
            <a:pPr algn="ctr"/>
            <a:r>
              <a:rPr lang="en-US" sz="1400" b="1" dirty="0">
                <a:effectLst>
                  <a:outerShdw blurRad="38100" dist="38100" dir="2700000" algn="tl">
                    <a:srgbClr val="000000">
                      <a:alpha val="43137"/>
                    </a:srgbClr>
                  </a:outerShdw>
                </a:effectLst>
              </a:rPr>
              <a:t> Expect To Resume The EAGUL Five Arrival”</a:t>
            </a:r>
          </a:p>
        </p:txBody>
      </p:sp>
      <p:sp>
        <p:nvSpPr>
          <p:cNvPr id="28" name="Lightning Bolt 27"/>
          <p:cNvSpPr/>
          <p:nvPr/>
        </p:nvSpPr>
        <p:spPr>
          <a:xfrm>
            <a:off x="1750489" y="5708905"/>
            <a:ext cx="785724" cy="464691"/>
          </a:xfrm>
          <a:prstGeom prst="lightningBolt">
            <a:avLst/>
          </a:prstGeom>
          <a:solidFill>
            <a:schemeClr val="accent6">
              <a:lumMod val="60000"/>
              <a:lumOff val="40000"/>
            </a:schemeClr>
          </a:solidFill>
          <a:ln w="285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Rounded Rectangle 31"/>
          <p:cNvSpPr/>
          <p:nvPr/>
        </p:nvSpPr>
        <p:spPr>
          <a:xfrm>
            <a:off x="569766" y="2326116"/>
            <a:ext cx="3595632" cy="1055608"/>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250 KT speed restriction is canceled</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Speed is at the pilot’s discretion</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Maintain ATC-assigned altitude (10,000’)</a:t>
            </a:r>
          </a:p>
          <a:p>
            <a:pPr marL="285750" indent="-285750">
              <a:buFont typeface="Arial" panose="020B0604020202020204" pitchFamily="34" charset="0"/>
              <a:buChar char="•"/>
            </a:pPr>
            <a:r>
              <a:rPr lang="en-US" sz="1400" b="1" dirty="0">
                <a:solidFill>
                  <a:schemeClr val="bg1"/>
                </a:solidFill>
                <a:effectLst>
                  <a:outerShdw blurRad="38100" dist="38100" dir="2700000" algn="tl">
                    <a:srgbClr val="000000">
                      <a:alpha val="43137"/>
                    </a:srgbClr>
                  </a:outerShdw>
                </a:effectLst>
              </a:rPr>
              <a:t>Expect to resume EAGUL Five</a:t>
            </a:r>
          </a:p>
        </p:txBody>
      </p:sp>
      <p:sp>
        <p:nvSpPr>
          <p:cNvPr id="36" name="TextBox 35"/>
          <p:cNvSpPr txBox="1"/>
          <p:nvPr/>
        </p:nvSpPr>
        <p:spPr>
          <a:xfrm>
            <a:off x="0" y="0"/>
            <a:ext cx="1441420" cy="253916"/>
          </a:xfrm>
          <a:prstGeom prst="rect">
            <a:avLst/>
          </a:prstGeom>
          <a:noFill/>
        </p:spPr>
        <p:txBody>
          <a:bodyPr wrap="none" rtlCol="0">
            <a:spAutoFit/>
          </a:bodyPr>
          <a:lstStyle/>
          <a:p>
            <a:r>
              <a:rPr lang="en-US" sz="1050" b="1" dirty="0"/>
              <a:t>Speed Adjustments</a:t>
            </a:r>
          </a:p>
        </p:txBody>
      </p:sp>
      <p:sp>
        <p:nvSpPr>
          <p:cNvPr id="35" name="Lightning Bolt 34"/>
          <p:cNvSpPr/>
          <p:nvPr/>
        </p:nvSpPr>
        <p:spPr>
          <a:xfrm>
            <a:off x="1496722" y="5898243"/>
            <a:ext cx="785724" cy="464691"/>
          </a:xfrm>
          <a:prstGeom prst="lightningBolt">
            <a:avLst/>
          </a:prstGeom>
          <a:solidFill>
            <a:schemeClr val="accent6">
              <a:lumMod val="60000"/>
              <a:lumOff val="40000"/>
            </a:schemeClr>
          </a:solidFill>
          <a:ln w="285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5" name="Group 4"/>
          <p:cNvGrpSpPr/>
          <p:nvPr/>
        </p:nvGrpSpPr>
        <p:grpSpPr>
          <a:xfrm>
            <a:off x="883004" y="4062629"/>
            <a:ext cx="1969476" cy="1768112"/>
            <a:chOff x="6027903" y="3091642"/>
            <a:chExt cx="1969476" cy="1768112"/>
          </a:xfrm>
        </p:grpSpPr>
        <p:sp>
          <p:nvSpPr>
            <p:cNvPr id="3" name="Cloud 2"/>
            <p:cNvSpPr/>
            <p:nvPr/>
          </p:nvSpPr>
          <p:spPr>
            <a:xfrm rot="203266">
              <a:off x="6027903" y="3091642"/>
              <a:ext cx="1969476" cy="1247508"/>
            </a:xfrm>
            <a:prstGeom prst="cloud">
              <a:avLst/>
            </a:prstGeom>
            <a:solidFill>
              <a:schemeClr val="tx2">
                <a:lumMod val="50000"/>
                <a:lumOff val="50000"/>
              </a:schemeClr>
            </a:solidFill>
            <a:ln w="28575">
              <a:gradFill>
                <a:gsLst>
                  <a:gs pos="0">
                    <a:schemeClr val="accent1">
                      <a:lumMod val="5000"/>
                      <a:lumOff val="95000"/>
                    </a:schemeClr>
                  </a:gs>
                  <a:gs pos="31000">
                    <a:schemeClr val="accent1">
                      <a:alpha val="50000"/>
                      <a:lumMod val="82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outerShdw blurRad="152400" dist="1282700" dir="5400000" sx="72000" sy="72000" rotWithShape="0">
                <a:prstClr val="black">
                  <a:alpha val="15000"/>
                </a:prstClr>
              </a:outerShdw>
              <a:reflection stA="99000" endPos="65000" dist="50800" dir="5400000" sy="-100000" algn="bl" rotWithShape="0"/>
              <a:softEdge rad="1270000"/>
            </a:effectLst>
            <a:scene3d>
              <a:camera prst="perspectiveRelaxedModerately"/>
              <a:lightRig rig="glow" dir="t"/>
            </a:scene3d>
            <a:sp3d z="44450" extrusionH="1358900" prstMaterial="translucentPowder"/>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Cloud 30"/>
            <p:cNvSpPr/>
            <p:nvPr/>
          </p:nvSpPr>
          <p:spPr>
            <a:xfrm rot="203266">
              <a:off x="6458674" y="3521398"/>
              <a:ext cx="698063" cy="603874"/>
            </a:xfrm>
            <a:prstGeom prst="cloud">
              <a:avLst/>
            </a:prstGeom>
            <a:solidFill>
              <a:schemeClr val="tx2">
                <a:lumMod val="50000"/>
                <a:lumOff val="50000"/>
              </a:schemeClr>
            </a:solidFill>
            <a:ln w="28575">
              <a:gradFill>
                <a:gsLst>
                  <a:gs pos="0">
                    <a:schemeClr val="accent1">
                      <a:lumMod val="5000"/>
                      <a:lumOff val="95000"/>
                    </a:schemeClr>
                  </a:gs>
                  <a:gs pos="31000">
                    <a:schemeClr val="accent1">
                      <a:alpha val="50000"/>
                      <a:lumMod val="82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outerShdw blurRad="152400" dist="1282700" dir="5400000" sx="72000" sy="72000" rotWithShape="0">
                <a:prstClr val="black">
                  <a:alpha val="15000"/>
                </a:prstClr>
              </a:outerShdw>
              <a:reflection stA="99000" endPos="65000" dist="50800" dir="5400000" sy="-100000" algn="bl" rotWithShape="0"/>
              <a:softEdge rad="1270000"/>
            </a:effectLst>
            <a:scene3d>
              <a:camera prst="perspectiveRelaxedModerately"/>
              <a:lightRig rig="glow" dir="t"/>
            </a:scene3d>
            <a:sp3d z="44450" extrusionH="1358900" prstMaterial="translucentPowder"/>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Cloud 32"/>
            <p:cNvSpPr/>
            <p:nvPr/>
          </p:nvSpPr>
          <p:spPr>
            <a:xfrm rot="203266">
              <a:off x="6753024" y="3388541"/>
              <a:ext cx="698063" cy="603874"/>
            </a:xfrm>
            <a:prstGeom prst="cloud">
              <a:avLst/>
            </a:prstGeom>
            <a:solidFill>
              <a:schemeClr val="tx2">
                <a:lumMod val="50000"/>
                <a:lumOff val="50000"/>
              </a:schemeClr>
            </a:solidFill>
            <a:ln w="28575">
              <a:gradFill>
                <a:gsLst>
                  <a:gs pos="0">
                    <a:schemeClr val="accent1">
                      <a:lumMod val="5000"/>
                      <a:lumOff val="95000"/>
                    </a:schemeClr>
                  </a:gs>
                  <a:gs pos="31000">
                    <a:schemeClr val="accent1">
                      <a:alpha val="50000"/>
                      <a:lumMod val="82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outerShdw blurRad="152400" dist="1282700" dir="5400000" sx="72000" sy="72000" rotWithShape="0">
                <a:prstClr val="black">
                  <a:alpha val="15000"/>
                </a:prstClr>
              </a:outerShdw>
              <a:reflection stA="99000" endPos="65000" dist="50800" dir="5400000" sy="-100000" algn="bl" rotWithShape="0"/>
              <a:softEdge rad="1270000"/>
            </a:effectLst>
            <a:scene3d>
              <a:camera prst="perspectiveRelaxedModerately"/>
              <a:lightRig rig="glow" dir="t"/>
            </a:scene3d>
            <a:sp3d z="44450" extrusionH="1358900" prstMaterial="translucentPowder"/>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Cloud 33"/>
            <p:cNvSpPr/>
            <p:nvPr/>
          </p:nvSpPr>
          <p:spPr>
            <a:xfrm rot="203266">
              <a:off x="6572954" y="4255880"/>
              <a:ext cx="698063" cy="603874"/>
            </a:xfrm>
            <a:prstGeom prst="cloud">
              <a:avLst/>
            </a:prstGeom>
            <a:solidFill>
              <a:schemeClr val="tx2">
                <a:lumMod val="50000"/>
                <a:lumOff val="50000"/>
              </a:schemeClr>
            </a:solidFill>
            <a:ln w="28575">
              <a:gradFill>
                <a:gsLst>
                  <a:gs pos="0">
                    <a:schemeClr val="accent1">
                      <a:lumMod val="5000"/>
                      <a:lumOff val="95000"/>
                    </a:schemeClr>
                  </a:gs>
                  <a:gs pos="31000">
                    <a:schemeClr val="accent1">
                      <a:alpha val="50000"/>
                      <a:lumMod val="82000"/>
                    </a:schemeClr>
                  </a:gs>
                  <a:gs pos="83000">
                    <a:schemeClr val="accent1">
                      <a:lumMod val="45000"/>
                      <a:lumOff val="55000"/>
                    </a:schemeClr>
                  </a:gs>
                  <a:gs pos="100000">
                    <a:schemeClr val="accent1">
                      <a:lumMod val="30000"/>
                      <a:lumOff val="70000"/>
                    </a:schemeClr>
                  </a:gs>
                </a:gsLst>
                <a:lin ang="5400000" scaled="1"/>
              </a:gradFill>
            </a:ln>
            <a:effectLst>
              <a:glow rad="228600">
                <a:schemeClr val="accent1">
                  <a:satMod val="175000"/>
                  <a:alpha val="40000"/>
                </a:schemeClr>
              </a:glow>
              <a:outerShdw blurRad="152400" dist="1282700" dir="5400000" sx="72000" sy="72000" rotWithShape="0">
                <a:prstClr val="black">
                  <a:alpha val="15000"/>
                </a:prstClr>
              </a:outerShdw>
              <a:reflection stA="99000" endPos="65000" dist="50800" dir="5400000" sy="-100000" algn="bl" rotWithShape="0"/>
              <a:softEdge rad="1270000"/>
            </a:effectLst>
            <a:scene3d>
              <a:camera prst="perspectiveRelaxedModerately"/>
              <a:lightRig rig="glow" dir="t"/>
            </a:scene3d>
            <a:sp3d z="44450" extrusionH="1358900" prstMaterial="translucentPowder"/>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3002472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NBAA Presentation Template -">
  <a:themeElements>
    <a:clrScheme name="NBAA Official">
      <a:dk1>
        <a:srgbClr val="002C77"/>
      </a:dk1>
      <a:lt1>
        <a:srgbClr val="FFFFFF"/>
      </a:lt1>
      <a:dk2>
        <a:srgbClr val="00153B"/>
      </a:dk2>
      <a:lt2>
        <a:srgbClr val="FFFFFF"/>
      </a:lt2>
      <a:accent1>
        <a:srgbClr val="002C77"/>
      </a:accent1>
      <a:accent2>
        <a:srgbClr val="8996A0"/>
      </a:accent2>
      <a:accent3>
        <a:srgbClr val="C75B12"/>
      </a:accent3>
      <a:accent4>
        <a:srgbClr val="879637"/>
      </a:accent4>
      <a:accent5>
        <a:srgbClr val="97233F"/>
      </a:accent5>
      <a:accent6>
        <a:srgbClr val="EAAB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sz="1400" b="1" i="1" dirty="0">
            <a:effectLst>
              <a:outerShdw blurRad="38100" dist="38100" dir="2700000" algn="tl">
                <a:srgbClr val="000000">
                  <a:alpha val="43137"/>
                </a:srgbClr>
              </a:outerShdw>
            </a:effectLst>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1E31CF8130B441BE29DF47F6846DB0" ma:contentTypeVersion="0" ma:contentTypeDescription="Create a new document." ma:contentTypeScope="" ma:versionID="5200e13943a4c64cbb1c5a82759fbf25">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24698EB1-9B6C-4993-9D3D-92D3C3C0AA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C5BDAFE3-5A7E-4E2C-901A-63DA8DAF4AD2}">
  <ds:schemaRefs>
    <ds:schemaRef ds:uri="http://schemas.microsoft.com/sharepoint/v3/contenttype/forms"/>
  </ds:schemaRefs>
</ds:datastoreItem>
</file>

<file path=customXml/itemProps3.xml><?xml version="1.0" encoding="utf-8"?>
<ds:datastoreItem xmlns:ds="http://schemas.openxmlformats.org/officeDocument/2006/customXml" ds:itemID="{98EE984D-B219-4B1E-BA03-95E698AF1BB5}">
  <ds:schemaRefs>
    <ds:schemaRef ds:uri="http://schemas.openxmlformats.org/package/2006/metadata/core-properties"/>
    <ds:schemaRef ds:uri="http://purl.org/dc/dcmitype/"/>
    <ds:schemaRef ds:uri="http://purl.org/dc/elements/1.1/"/>
    <ds:schemaRef ds:uri="http://schemas.microsoft.com/office/2006/metadata/properties"/>
    <ds:schemaRef ds:uri="http://schemas.microsoft.com/office/2006/documentManagement/types"/>
    <ds:schemaRef ds:uri="http://purl.org/dc/term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NBAA Presentation Template -</Template>
  <TotalTime>24471</TotalTime>
  <Words>14592</Words>
  <Application>Microsoft Office PowerPoint</Application>
  <PresentationFormat>On-screen Show (4:3)</PresentationFormat>
  <Paragraphs>1856</Paragraphs>
  <Slides>181</Slides>
  <Notes>10</Notes>
  <HiddenSlides>0</HiddenSlides>
  <MMClips>0</MMClips>
  <ScaleCrop>false</ScaleCrop>
  <HeadingPairs>
    <vt:vector size="8" baseType="variant">
      <vt:variant>
        <vt:lpstr>Fonts Used</vt:lpstr>
      </vt:variant>
      <vt:variant>
        <vt:i4>2</vt:i4>
      </vt:variant>
      <vt:variant>
        <vt:lpstr>Theme</vt:lpstr>
      </vt:variant>
      <vt:variant>
        <vt:i4>1</vt:i4>
      </vt:variant>
      <vt:variant>
        <vt:lpstr>Slide Titles</vt:lpstr>
      </vt:variant>
      <vt:variant>
        <vt:i4>181</vt:i4>
      </vt:variant>
      <vt:variant>
        <vt:lpstr>Custom Shows</vt:lpstr>
      </vt:variant>
      <vt:variant>
        <vt:i4>15</vt:i4>
      </vt:variant>
    </vt:vector>
  </HeadingPairs>
  <TitlesOfParts>
    <vt:vector size="199" baseType="lpstr">
      <vt:lpstr>Arial</vt:lpstr>
      <vt:lpstr>Calibri</vt:lpstr>
      <vt:lpstr>NBAA Presentation Template -</vt:lpstr>
      <vt:lpstr>Pilot Briefing: Climb Via, Descend Via, Speed Adjustments</vt:lpstr>
      <vt:lpstr>Acknowledgments</vt:lpstr>
      <vt:lpstr>New &amp; Revised Air Traffic Procedures</vt:lpstr>
      <vt:lpstr>ICAO Climb Via &amp; Descend Via </vt:lpstr>
      <vt:lpstr>Overview:</vt:lpstr>
      <vt:lpstr>Pilots Need To Know</vt:lpstr>
      <vt:lpstr>Pilots Need To Know</vt:lpstr>
      <vt:lpstr>Pilots Need To Know</vt:lpstr>
      <vt:lpstr>Pilots Need To Know</vt:lpstr>
      <vt:lpstr>Pilot/Controller Phraseology</vt:lpstr>
      <vt:lpstr>Pilot/Controller Phraseology</vt:lpstr>
      <vt:lpstr>Pilot/Controller Initial Contact Phraseology</vt:lpstr>
      <vt:lpstr>ICAO Climb Via SID &amp; Descend Via STAR</vt:lpstr>
      <vt:lpstr>ICAO Climb Via SID &amp; Descend Via STAR</vt:lpstr>
      <vt:lpstr>ICAO Climb Via SID &amp; Descend Via STAR</vt:lpstr>
      <vt:lpstr>ICAO Climb Via SID &amp; Descend Via STAR</vt:lpstr>
      <vt:lpstr>Briefing Topics</vt:lpstr>
      <vt:lpstr>DEDICATED TO THE HELPING BUSINESS ACHIEVE ITS HIGHEST GOALS</vt:lpstr>
      <vt:lpstr>Briefing Topics – Climb Via (CV)</vt:lpstr>
      <vt:lpstr>Briefing Topics – Descend Via (DV)</vt:lpstr>
      <vt:lpstr>Briefing Topics – Additional Resources</vt:lpstr>
      <vt:lpstr>Climb Via:</vt:lpstr>
      <vt:lpstr>Climb Via (AIM 5-2-8 e 4)</vt:lpstr>
      <vt:lpstr>Top Altitude:</vt:lpstr>
      <vt:lpstr>Top Altitude</vt:lpstr>
      <vt:lpstr>An ATC Clearance That Includes An IFR Departure Procedure </vt:lpstr>
      <vt:lpstr>PowerPoint Presentation</vt:lpstr>
      <vt:lpstr>“Climb Via SID” Clearance</vt:lpstr>
      <vt:lpstr>Pilot/Controller Initial Contact Phraseology</vt:lpstr>
      <vt:lpstr>PowerPoint Presentation</vt:lpstr>
      <vt:lpstr>PowerPoint Presentation</vt:lpstr>
      <vt:lpstr>“Climb Via SID”</vt:lpstr>
      <vt:lpstr>Climb Via, Except Maintain…</vt:lpstr>
      <vt:lpstr>Climb Via, Except Maintain…</vt:lpstr>
      <vt:lpstr>PowerPoint Presentation</vt:lpstr>
      <vt:lpstr>“Climb Via SID, Except Maintain…”</vt:lpstr>
      <vt:lpstr>Pilot/Controller Initial Contact Phraseology</vt:lpstr>
      <vt:lpstr>“Climb Via” – Applications After Takeoff</vt:lpstr>
      <vt:lpstr>“Climb Via” – Applications After Takeoff</vt:lpstr>
      <vt:lpstr>“Climb Via” – Applications After Takeoff</vt:lpstr>
      <vt:lpstr>ATC Intervention On A SID</vt:lpstr>
      <vt:lpstr>ATC Intervention On A SID</vt:lpstr>
      <vt:lpstr>PowerPoint Presentation</vt:lpstr>
      <vt:lpstr>PowerPoint Presentation</vt:lpstr>
      <vt:lpstr>PowerPoint Presentation</vt:lpstr>
      <vt:lpstr>PowerPoint Presentation</vt:lpstr>
      <vt:lpstr>Weather Deviation </vt:lpstr>
      <vt:lpstr>Unrestricted Climb</vt:lpstr>
      <vt:lpstr>PowerPoint Presentation</vt:lpstr>
      <vt:lpstr>“Maintain” or “Climb &amp; Maintain…”</vt:lpstr>
      <vt:lpstr>Speed Restrictions Published On A SID</vt:lpstr>
      <vt:lpstr>Pre-Departure Clearances (PDC) </vt:lpstr>
      <vt:lpstr>PowerPoint Presentation</vt:lpstr>
      <vt:lpstr>PowerPoint Presentation</vt:lpstr>
      <vt:lpstr>Datalink Clearance (DCL)</vt:lpstr>
      <vt:lpstr>PowerPoint Presentation</vt:lpstr>
      <vt:lpstr>Using DCL</vt:lpstr>
      <vt:lpstr>PowerPoint Presentation</vt:lpstr>
      <vt:lpstr>PowerPoint Presentation</vt:lpstr>
      <vt:lpstr>Descend Via: </vt:lpstr>
      <vt:lpstr>Descend Via (AIM 5-4-1 a 2)</vt:lpstr>
      <vt:lpstr>Bottom Altitude:</vt:lpstr>
      <vt:lpstr>Bottom Altitude</vt:lpstr>
      <vt:lpstr>Bottom Altitude </vt:lpstr>
      <vt:lpstr>ATC Clearance That  Includes A STAR:</vt:lpstr>
      <vt:lpstr>PowerPoint Presentation</vt:lpstr>
      <vt:lpstr>“Descend Via” Clearance</vt:lpstr>
      <vt:lpstr>Pilot/Controller Initial Contact Phraseology</vt:lpstr>
      <vt:lpstr>PowerPoint Presentation</vt:lpstr>
      <vt:lpstr>PowerPoint Presentation</vt:lpstr>
      <vt:lpstr>PowerPoint Presentation</vt:lpstr>
      <vt:lpstr>PowerPoint Presentation</vt:lpstr>
      <vt:lpstr>STARs </vt:lpstr>
      <vt:lpstr>PowerPoint Presentation</vt:lpstr>
      <vt:lpstr>PowerPoint Presentation</vt:lpstr>
      <vt:lpstr>“Descend Via” With An Interim Altitude Or                   Revised Bottom Altitude</vt:lpstr>
      <vt:lpstr>Pilot/Controller Initial Contact Phraseology</vt:lpstr>
      <vt:lpstr>ATC Intervention On A STAR</vt:lpstr>
      <vt:lpstr>PowerPoint Presentation</vt:lpstr>
      <vt:lpstr>PowerPoint Presentation</vt:lpstr>
      <vt:lpstr>PowerPoint Presentation</vt:lpstr>
      <vt:lpstr>PowerPoint Presentation</vt:lpstr>
      <vt:lpstr>Weather Deviation </vt:lpstr>
      <vt:lpstr>Speed Restrictions Published On A STAR</vt:lpstr>
      <vt:lpstr>PowerPoint Presentation</vt:lpstr>
      <vt:lpstr>PowerPoint Presentation</vt:lpstr>
      <vt:lpstr>Published Speeds On SIDs &amp; STARs</vt:lpstr>
      <vt:lpstr>SID &amp; STAR Published Speed Restrictions</vt:lpstr>
      <vt:lpstr>Speed Chart Notes</vt:lpstr>
      <vt:lpstr>Speed Adjustments</vt:lpstr>
      <vt:lpstr>Phraseology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Phraseology</vt:lpstr>
      <vt:lpstr>Phraseology</vt:lpstr>
      <vt:lpstr>Complying With Speed Restrictions</vt:lpstr>
      <vt:lpstr>Phraseology</vt:lpstr>
      <vt:lpstr>PowerPoint Presentation</vt:lpstr>
      <vt:lpstr>ICAO </vt:lpstr>
      <vt:lpstr>ICAO Climb Via SID &amp; Descend Via STAR</vt:lpstr>
      <vt:lpstr>ICAO Core Phraseology</vt:lpstr>
      <vt:lpstr>ICAO Core Phraseology</vt:lpstr>
      <vt:lpstr>What Has Not Changed</vt:lpstr>
      <vt:lpstr>ICAO Climb Via SID &amp; Descend Via STAR</vt:lpstr>
      <vt:lpstr>Global State Of Implementation </vt:lpstr>
      <vt:lpstr>ICAO Climb Via SID &amp; Descend Via STAR</vt:lpstr>
      <vt:lpstr>Pilot Readback</vt:lpstr>
      <vt:lpstr>ICAO Climb Via SID &amp; Descend Via STAR  Briefing Topics</vt:lpstr>
      <vt:lpstr>PowerPoint Presentation</vt:lpstr>
      <vt:lpstr>ICAO Climb Via SID </vt:lpstr>
      <vt:lpstr>ICAO Climb Via SID</vt:lpstr>
      <vt:lpstr>ICAO Climb Via SID</vt:lpstr>
      <vt:lpstr>FAA – ICAO Differences</vt:lpstr>
      <vt:lpstr>ICAO Climb Via SID</vt:lpstr>
      <vt:lpstr>PowerPoint Presentation</vt:lpstr>
      <vt:lpstr>FAA – ICAO Differences</vt:lpstr>
      <vt:lpstr>ICAO Climb Via SID</vt:lpstr>
      <vt:lpstr>PowerPoint Presentation</vt:lpstr>
      <vt:lpstr>FAA – ICAO Differences</vt:lpstr>
      <vt:lpstr>ICAO Climb Via SID</vt:lpstr>
      <vt:lpstr>PowerPoint Presentation</vt:lpstr>
      <vt:lpstr>FAA – ICAO Differences</vt:lpstr>
      <vt:lpstr>ICAO Climb Via SID</vt:lpstr>
      <vt:lpstr>PowerPoint Presentation</vt:lpstr>
      <vt:lpstr>FAA – ICAO Differences</vt:lpstr>
      <vt:lpstr>ICAO Climb Via SID </vt:lpstr>
      <vt:lpstr>ICAO Climb Via SID </vt:lpstr>
      <vt:lpstr>PowerPoint Presentation</vt:lpstr>
      <vt:lpstr>FAA – ICAO Differences</vt:lpstr>
      <vt:lpstr>ICAO Climb Via SID </vt:lpstr>
      <vt:lpstr>PowerPoint Presentation</vt:lpstr>
      <vt:lpstr>FAA – ICAO Differences</vt:lpstr>
      <vt:lpstr>ICAO Climb Via SID</vt:lpstr>
      <vt:lpstr>PowerPoint Presentation</vt:lpstr>
      <vt:lpstr>PowerPoint Presentation</vt:lpstr>
      <vt:lpstr>PowerPoint Presentation</vt:lpstr>
      <vt:lpstr>PowerPoint Presentation</vt:lpstr>
      <vt:lpstr>FAA – ICAO Differences</vt:lpstr>
      <vt:lpstr>ICAO Descend Via STAR</vt:lpstr>
      <vt:lpstr>ICAO Descend Via STAR</vt:lpstr>
      <vt:lpstr>PowerPoint Presentation</vt:lpstr>
      <vt:lpstr>FAA – ICAO Differences</vt:lpstr>
      <vt:lpstr>ICAO Descend Via STAR</vt:lpstr>
      <vt:lpstr>PowerPoint Presentation</vt:lpstr>
      <vt:lpstr>ICAO Descend Via STAR</vt:lpstr>
      <vt:lpstr>PowerPoint Presentation</vt:lpstr>
      <vt:lpstr>FAA – ICAO Differences</vt:lpstr>
      <vt:lpstr>ICAO Descend Via STAR</vt:lpstr>
      <vt:lpstr>PowerPoint Presentation</vt:lpstr>
      <vt:lpstr>FAA – ICAO Differences</vt:lpstr>
      <vt:lpstr>ICAO Descend Via STAR</vt:lpstr>
      <vt:lpstr>PowerPoint Presentation</vt:lpstr>
      <vt:lpstr>FAA – ICAO Differences</vt:lpstr>
      <vt:lpstr>ICAO Descend Via STAR</vt:lpstr>
      <vt:lpstr>ICAO Descend Via STAR</vt:lpstr>
      <vt:lpstr>PowerPoint Presentation</vt:lpstr>
      <vt:lpstr>FAA – ICAO Differences</vt:lpstr>
      <vt:lpstr>ICAO Descend Via STAR</vt:lpstr>
      <vt:lpstr>PowerPoint Presentation</vt:lpstr>
      <vt:lpstr>FAA – ICAO Differences</vt:lpstr>
      <vt:lpstr>ICAO Descend Via STAR</vt:lpstr>
      <vt:lpstr>PowerPoint Presentation</vt:lpstr>
      <vt:lpstr>PowerPoint Presentation</vt:lpstr>
      <vt:lpstr>PowerPoint Presentation</vt:lpstr>
      <vt:lpstr>PowerPoint Presentation</vt:lpstr>
      <vt:lpstr>FAA – ICAO Differences</vt:lpstr>
      <vt:lpstr>ICAO  </vt:lpstr>
      <vt:lpstr>FAA vs. ICAO </vt:lpstr>
      <vt:lpstr>FAA vs. Canada </vt:lpstr>
      <vt:lpstr>FAA vs. Canada Only </vt:lpstr>
      <vt:lpstr>FAA vs. ICAO </vt:lpstr>
      <vt:lpstr>ICAO vs. FAA  </vt:lpstr>
      <vt:lpstr>Off Published Routes</vt:lpstr>
      <vt:lpstr>DEDICATED TO THE HELPING BUSINESS ACHIEVE ITS HIGHEST GOALS</vt:lpstr>
      <vt:lpstr>Climb Via - Terminology</vt:lpstr>
      <vt:lpstr>Climb Via - PDC</vt:lpstr>
      <vt:lpstr>Climb Via - Briefing Card</vt:lpstr>
      <vt:lpstr>Descend Via - Ops Application</vt:lpstr>
      <vt:lpstr>Speed Adjustments</vt:lpstr>
      <vt:lpstr>Descend Via - Briefing Card</vt:lpstr>
      <vt:lpstr>Descend Via - Terminology</vt:lpstr>
      <vt:lpstr>Climb Via Top Menus</vt:lpstr>
      <vt:lpstr>Descend Via Top Menu</vt:lpstr>
      <vt:lpstr>Additional Resources Top Menu</vt:lpstr>
      <vt:lpstr>Climb Via - Operational App</vt:lpstr>
      <vt:lpstr>ICAO</vt:lpstr>
      <vt:lpstr>ICAO Climb Via</vt:lpstr>
      <vt:lpstr>ICAO Descend Via</vt:lpstr>
      <vt:lpstr>ICAO Additional Information</vt:lpstr>
    </vt:vector>
  </TitlesOfParts>
  <Company>NBAA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G Lamond Jr</dc:creator>
  <cp:lastModifiedBy>Richard J. Boll II</cp:lastModifiedBy>
  <cp:revision>1150</cp:revision>
  <cp:lastPrinted>2017-03-31T20:30:11Z</cp:lastPrinted>
  <dcterms:created xsi:type="dcterms:W3CDTF">2009-04-06T12:52:33Z</dcterms:created>
  <dcterms:modified xsi:type="dcterms:W3CDTF">2024-01-22T20:53:41Z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0x010100D31E31CF8130B441BE29DF47F6846DB0</vt:lpwstr>
  </property>
</Properties>
</file>